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03" r:id="rId35"/>
    <p:sldId id="290" r:id="rId36"/>
    <p:sldId id="304" r:id="rId37"/>
    <p:sldId id="292" r:id="rId38"/>
    <p:sldId id="293" r:id="rId39"/>
    <p:sldId id="294" r:id="rId40"/>
    <p:sldId id="295" r:id="rId41"/>
    <p:sldId id="296" r:id="rId42"/>
    <p:sldId id="297" r:id="rId43"/>
    <p:sldId id="298" r:id="rId44"/>
    <p:sldId id="299" r:id="rId45"/>
    <p:sldId id="300" r:id="rId46"/>
    <p:sldId id="301" r:id="rId47"/>
    <p:sldId id="302" r:id="rId48"/>
  </p:sldIdLst>
  <p:sldSz cx="9753600" cy="7315200"/>
  <p:notesSz cx="6858000" cy="9144000"/>
  <p:embeddedFontLst>
    <p:embeddedFont>
      <p:font typeface="Arimo" panose="020B0604020202020204" pitchFamily="34" charset="0"/>
      <p:regular r:id="rId50"/>
    </p:embeddedFont>
    <p:embeddedFont>
      <p:font typeface="Calibri" panose="020F0502020204030204" pitchFamily="34" charset="0"/>
      <p:regular r:id="rId51"/>
      <p:bold r:id="rId52"/>
      <p:italic r:id="rId53"/>
      <p:boldItalic r:id="rId54"/>
    </p:embeddedFont>
    <p:embeddedFont>
      <p:font typeface="Macho" panose="020B0604020202020204" charset="0"/>
      <p:regular r:id="rId55"/>
    </p:embeddedFont>
    <p:embeddedFont>
      <p:font typeface="More Sugar Thin" panose="020B0604020202020204" charset="0"/>
      <p:regular r:id="rId56"/>
    </p:embeddedFont>
    <p:embeddedFont>
      <p:font typeface="One Little Font" panose="020B0604020202020204" charset="0"/>
      <p:regular r:id="rId57"/>
    </p:embeddedFont>
    <p:embeddedFont>
      <p:font typeface="One Little Font Bold"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A1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2706" y="-60"/>
      </p:cViewPr>
      <p:guideLst>
        <p:guide orient="horz" pos="2160"/>
        <p:guide pos="2880"/>
      </p:guideLst>
    </p:cSldViewPr>
  </p:slideViewPr>
  <p:notesTextViewPr>
    <p:cViewPr>
      <p:scale>
        <a:sx n="1" d="1"/>
        <a:sy n="1" d="1"/>
      </p:scale>
      <p:origin x="0" y="-65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i Bradley" userId="cc219842-a93e-471d-a330-10024976a419" providerId="ADAL" clId="{EE0EFA86-10D4-494B-9127-F3CD40ADCD87}"/>
    <pc:docChg chg="custSel modSld">
      <pc:chgData name="Lyndi Bradley" userId="cc219842-a93e-471d-a330-10024976a419" providerId="ADAL" clId="{EE0EFA86-10D4-494B-9127-F3CD40ADCD87}" dt="2022-05-18T14:09:56.594" v="587" actId="20577"/>
      <pc:docMkLst>
        <pc:docMk/>
      </pc:docMkLst>
      <pc:sldChg chg="modNotesTx">
        <pc:chgData name="Lyndi Bradley" userId="cc219842-a93e-471d-a330-10024976a419" providerId="ADAL" clId="{EE0EFA86-10D4-494B-9127-F3CD40ADCD87}" dt="2022-05-18T14:09:56.594" v="587" actId="20577"/>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Hi my name is Lyndi Bradley… I work at FSU….</a:t>
            </a:r>
          </a:p>
          <a:p>
            <a:pPr lvl="0"/>
            <a:endParaRPr lang="en-US" dirty="0"/>
          </a:p>
          <a:p>
            <a:pPr lvl="0"/>
            <a:r>
              <a:rPr lang="en-US" dirty="0"/>
              <a:t>Before we begin, I would like to take a moment and try to make a connection to your daily work. Is there someone that comes to mind when we discuss neurodiversity? This could be a client, a family member, a friend… What do you know about this person? Their personality, skills, abilities, etc. </a:t>
            </a:r>
          </a:p>
          <a:p>
            <a:pPr lvl="0"/>
            <a:endParaRPr lang="en-US" dirty="0"/>
          </a:p>
          <a:p>
            <a:pPr lvl="0"/>
            <a:r>
              <a:rPr lang="en-US" dirty="0"/>
              <a:t>Can you go a head and think of some ways you might be able to implement some of this knowledge in your work? </a:t>
            </a:r>
          </a:p>
          <a:p>
            <a:pPr lvl="0"/>
            <a:endParaRPr lang="en-US" dirty="0"/>
          </a:p>
          <a:p>
            <a:pPr lvl="0"/>
            <a:r>
              <a:rPr lang="en-US" dirty="0"/>
              <a:t>I would like you all to keep these ideas in mind as we go through </a:t>
            </a:r>
            <a:r>
              <a:rPr lang="en-US"/>
              <a:t>this information.</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Caregivers of neurodiverse children need to know that they are not alone and are not expected to know all the answers.</a:t>
            </a:r>
          </a:p>
          <a:p>
            <a:pPr lvl="0"/>
            <a:endParaRPr lang="en-US"/>
          </a:p>
          <a:p>
            <a:pPr lvl="0"/>
            <a:r>
              <a:rPr lang="en-US"/>
              <a:t>Caregivers should be encouraged to seek assistance or services to improve their parenting skills, cope, and manage their stress appropriately.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38</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Children’s challenging behaviors and parent stress can impact the child-parent relationship. This could mean that heightened parental distress may lead to additional challenging behaviors.</a:t>
            </a:r>
          </a:p>
          <a:p>
            <a:pPr lvl="0"/>
            <a:endParaRPr lang="en-US"/>
          </a:p>
          <a:p>
            <a:pPr lvl="0"/>
            <a:endParaRPr lang="en-US"/>
          </a:p>
          <a:p>
            <a:pPr lvl="0"/>
            <a:r>
              <a:rPr lang="en-US"/>
              <a:t>Some qualitative studies find that parents of children on the autism spectrum report increased gratitude for what is important in life, increased appreciation of the importance of respecting and accepting others, and an increased understanding of themselves (King et al., 2006)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39</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When first meeting with families, it is crucial that child welfare workers ask if any children in the household have a disability such as the conditions previously mentioned. </a:t>
            </a:r>
          </a:p>
          <a:p>
            <a:pPr lvl="0"/>
            <a:endParaRPr lang="en-US" dirty="0"/>
          </a:p>
          <a:p>
            <a:pPr lvl="0"/>
            <a:r>
              <a:rPr lang="en-US" dirty="0"/>
              <a:t>If so, the child welfare worker should follow up and gather as much background information as possible such as diagnosis, current treatment, and prescription status. </a:t>
            </a:r>
          </a:p>
          <a:p>
            <a:pPr lvl="0"/>
            <a:endParaRPr lang="en-US" dirty="0"/>
          </a:p>
          <a:p>
            <a:pPr lvl="0"/>
            <a:r>
              <a:rPr lang="en-US" dirty="0"/>
              <a:t>Workers might consider referring to a child for an evaluation if presented with the following situations: </a:t>
            </a:r>
          </a:p>
          <a:p>
            <a:pPr lvl="0"/>
            <a:r>
              <a:rPr lang="en-US" dirty="0"/>
              <a:t>The caregivers express that the child has difficulties with coordination, movement, reading, math, socializing, communicating, attention, or behavioral issues.  </a:t>
            </a:r>
          </a:p>
          <a:p>
            <a:pPr lvl="0"/>
            <a:endParaRPr lang="en-US" dirty="0"/>
          </a:p>
          <a:p>
            <a:pPr lvl="0"/>
            <a:r>
              <a:rPr lang="en-US" dirty="0"/>
              <a:t>The child discloses having difficulties with coordination, movement, reading, math, socializing, communicating, attention, or behavioral issues.  </a:t>
            </a:r>
          </a:p>
          <a:p>
            <a:pPr lvl="0"/>
            <a:r>
              <a:rPr lang="en-US" dirty="0"/>
              <a:t>The child welfare professional observes any concerning delays or behaviors from the child.  </a:t>
            </a:r>
          </a:p>
          <a:p>
            <a:pPr lvl="0"/>
            <a:r>
              <a:rPr lang="en-US" dirty="0"/>
              <a:t>Once a referral has been made, ensure to follow up with the agency to see if the child has been diagnosed. Neurodiverse children must receive a diagnosis so that they can begin treatment. Without a diagnosis, neurodiverse children may not have access to various accommodations that are typically available. With suitable accommodations, neurodiverse children can thrive.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40</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Establish a culture that treasures the strengths of neurodiverse individuals</a:t>
            </a:r>
          </a:p>
          <a:p>
            <a:pPr lvl="0"/>
            <a:endParaRPr lang="en-US"/>
          </a:p>
          <a:p>
            <a:pPr lvl="0"/>
            <a:r>
              <a:rPr lang="en-US"/>
              <a:t>Empower neurodiverse individuals to build their identity and enhance their long-term skills of daily living throughout the lifespan this means looking at the strengths of difference.</a:t>
            </a:r>
          </a:p>
          <a:p>
            <a:pPr lvl="0"/>
            <a:r>
              <a:rPr lang="en-US"/>
              <a:t>Equip caregivers with skills and encouragement. </a:t>
            </a:r>
          </a:p>
          <a:p>
            <a:pPr lvl="0"/>
            <a:r>
              <a:rPr lang="en-US"/>
              <a:t>It is important to validate caregivers' feelings and equip them with skills to have self-compassion.</a:t>
            </a:r>
          </a:p>
          <a:p>
            <a:pPr lvl="0"/>
            <a:r>
              <a:rPr lang="en-US"/>
              <a:t>Social service providers should focus on equipping parents with tools to aid in reducing parental stress and increasing parent resiliency. </a:t>
            </a:r>
          </a:p>
          <a:p>
            <a:pPr lvl="0"/>
            <a:r>
              <a:rPr lang="en-US"/>
              <a:t>Emphasize curiosity and holism to our clients.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45</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ASD is diagnosed more commonly in boys than girls by four times.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Attention Deficit Hyperactivity Disorder (ADHD) is a common disorder during childhood. </a:t>
            </a:r>
          </a:p>
          <a:p>
            <a:pPr lvl="0"/>
            <a:endParaRPr lang="en-US" dirty="0"/>
          </a:p>
          <a:p>
            <a:pPr lvl="0"/>
            <a:r>
              <a:rPr lang="en-US" dirty="0"/>
              <a:t>Children with ADHD typically have trouble paying attention, controlling their behavior, and can be overly active.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ADHD is more likely to be diagnosed in boys than girls. </a:t>
            </a:r>
          </a:p>
          <a:p>
            <a:pPr lvl="0"/>
            <a:endParaRPr lang="en-US"/>
          </a:p>
          <a:p>
            <a:pPr lvl="0"/>
            <a:r>
              <a:rPr lang="en-US"/>
              <a:t>Boys who have ADHD tend to be more hyperactive than girls who tend to be more inattentive (Mayo Clinic). </a:t>
            </a:r>
          </a:p>
          <a:p>
            <a:pPr lvl="0"/>
            <a:endParaRPr lang="en-US"/>
          </a:p>
          <a:p>
            <a:pPr lvl="0"/>
            <a:r>
              <a:rPr lang="en-US"/>
              <a:t>Treatment for children with ADHD may include medication in conjunction with behavioral therapy sessions.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Dyspraxia (also called Developmental Coordination Disorder or DCD) is a neurodevelopmental disorder that affects an individual's coordination and motor skills.</a:t>
            </a:r>
          </a:p>
          <a:p>
            <a:pPr lvl="0"/>
            <a:endParaRPr lang="en-US"/>
          </a:p>
          <a:p>
            <a:pPr lvl="0"/>
            <a:r>
              <a:rPr lang="en-US"/>
              <a:t>Affects 5-10% of the population</a:t>
            </a:r>
          </a:p>
          <a:p>
            <a:pPr lvl="0"/>
            <a:endParaRPr lang="en-US"/>
          </a:p>
          <a:p>
            <a:pPr lvl="0"/>
            <a:r>
              <a:rPr lang="en-US"/>
              <a:t>Boys are twice as likely to be diagnosed than girls</a:t>
            </a:r>
          </a:p>
          <a:p>
            <a:pPr lvl="0"/>
            <a:endParaRPr lang="en-US"/>
          </a:p>
          <a:p>
            <a:pPr lvl="0"/>
            <a:r>
              <a:rPr lang="en-US"/>
              <a:t>And is usually seen in the early development stages according to the DSM-5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Physical activities like playing sports, biking, skiing, and driving may be affected. </a:t>
            </a:r>
          </a:p>
          <a:p>
            <a:pPr lvl="0"/>
            <a:endParaRPr lang="en-US"/>
          </a:p>
          <a:p>
            <a:pPr lvl="0"/>
            <a:r>
              <a:rPr lang="en-US"/>
              <a:t>However, it does not affect one's intelligence, cognitive ability, and analytical skills. </a:t>
            </a:r>
          </a:p>
          <a:p>
            <a:pPr lvl="0"/>
            <a:endParaRPr lang="en-US"/>
          </a:p>
          <a:p>
            <a:pPr lvl="0"/>
            <a:r>
              <a:rPr lang="en-US"/>
              <a:t>There is currently no cure for Dyspraxia but interventions such as physical therapy and occupational therapy exist to help children improve and manage their symptoms.</a:t>
            </a:r>
          </a:p>
          <a:p>
            <a:pPr lvl="0"/>
            <a:endParaRPr lang="en-US"/>
          </a:p>
          <a:p>
            <a:pPr lvl="0"/>
            <a:r>
              <a:rPr lang="en-US"/>
              <a:t>With practice, children who have DCD can master activities that require coordination and increased motor skills such as writing, riding a bike, or tying a shoelace (Miller, 2021).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Dyslexia usually persists throughout the child’s life. There is no known cure for dyslexia. However, dyslexia is treatable.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Dyscalculia is treatable.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18.05.2022</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All children are unique and bring different personalities, characteristics, qualities, and more into our society; neurodiverse individuals have similar and additional qualities, characteristics, and sometimes needs.</a:t>
            </a:r>
          </a:p>
          <a:p>
            <a:pPr lvl="0"/>
            <a:endParaRPr lang="en-US" dirty="0"/>
          </a:p>
          <a:p>
            <a:pPr lvl="0"/>
            <a:endParaRPr lang="en-US" dirty="0"/>
          </a:p>
          <a:p>
            <a:pPr lvl="0"/>
            <a:r>
              <a:rPr lang="en-US" dirty="0"/>
              <a:t>Accommodation does not make anyone difficult or less than; knowing your weakness and asking for help is crucial for children to learn and understand.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2.svg"/><Relationship Id="rId3" Type="http://schemas.openxmlformats.org/officeDocument/2006/relationships/image" Target="../media/image10.svg"/><Relationship Id="rId7" Type="http://schemas.openxmlformats.org/officeDocument/2006/relationships/image" Target="../media/image60.svg"/><Relationship Id="rId12"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0.svg"/><Relationship Id="rId5" Type="http://schemas.openxmlformats.org/officeDocument/2006/relationships/image" Target="../media/image78.svg"/><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87.svg"/><Relationship Id="rId3" Type="http://schemas.openxmlformats.org/officeDocument/2006/relationships/image" Target="../media/image83.png"/><Relationship Id="rId7" Type="http://schemas.openxmlformats.org/officeDocument/2006/relationships/image" Target="../media/image63.png"/><Relationship Id="rId12"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85.png"/><Relationship Id="rId5" Type="http://schemas.openxmlformats.org/officeDocument/2006/relationships/image" Target="../media/image59.png"/><Relationship Id="rId15" Type="http://schemas.openxmlformats.org/officeDocument/2006/relationships/image" Target="../media/image89.svg"/><Relationship Id="rId10" Type="http://schemas.openxmlformats.org/officeDocument/2006/relationships/image" Target="../media/image5.svg"/><Relationship Id="rId4" Type="http://schemas.openxmlformats.org/officeDocument/2006/relationships/image" Target="../media/image84.svg"/><Relationship Id="rId9" Type="http://schemas.openxmlformats.org/officeDocument/2006/relationships/image" Target="../media/image4.pn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36.png"/><Relationship Id="rId7" Type="http://schemas.openxmlformats.org/officeDocument/2006/relationships/image" Target="../media/image20.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notesSlide" Target="../notesSlides/notesSlide4.xml"/><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93.svg"/><Relationship Id="rId5" Type="http://schemas.openxmlformats.org/officeDocument/2006/relationships/image" Target="../media/image10.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9.png"/><Relationship Id="rId9" Type="http://schemas.openxmlformats.org/officeDocument/2006/relationships/image" Target="../media/image91.svg"/><Relationship Id="rId14"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7.png"/><Relationship Id="rId7" Type="http://schemas.openxmlformats.org/officeDocument/2006/relationships/image" Target="../media/image19.png"/><Relationship Id="rId12" Type="http://schemas.openxmlformats.org/officeDocument/2006/relationships/image" Target="../media/image10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2.png"/><Relationship Id="rId5" Type="http://schemas.openxmlformats.org/officeDocument/2006/relationships/image" Target="../media/image9.png"/><Relationship Id="rId10" Type="http://schemas.openxmlformats.org/officeDocument/2006/relationships/image" Target="../media/image101.svg"/><Relationship Id="rId4" Type="http://schemas.openxmlformats.org/officeDocument/2006/relationships/image" Target="../media/image78.svg"/><Relationship Id="rId9"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3.png"/><Relationship Id="rId7" Type="http://schemas.openxmlformats.org/officeDocument/2006/relationships/image" Target="../media/image43.png"/><Relationship Id="rId12" Type="http://schemas.openxmlformats.org/officeDocument/2006/relationships/image" Target="../media/image10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106.png"/><Relationship Id="rId5" Type="http://schemas.openxmlformats.org/officeDocument/2006/relationships/image" Target="../media/image26.png"/><Relationship Id="rId10" Type="http://schemas.openxmlformats.org/officeDocument/2006/relationships/image" Target="../media/image105.svg"/><Relationship Id="rId4" Type="http://schemas.openxmlformats.org/officeDocument/2006/relationships/image" Target="../media/image64.svg"/><Relationship Id="rId9"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9.svg"/><Relationship Id="rId7" Type="http://schemas.openxmlformats.org/officeDocument/2006/relationships/image" Target="../media/image20.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3.svg"/><Relationship Id="rId5" Type="http://schemas.openxmlformats.org/officeDocument/2006/relationships/image" Target="../media/image111.svg"/><Relationship Id="rId10" Type="http://schemas.openxmlformats.org/officeDocument/2006/relationships/image" Target="../media/image112.png"/><Relationship Id="rId4" Type="http://schemas.openxmlformats.org/officeDocument/2006/relationships/image" Target="../media/image110.pn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png"/><Relationship Id="rId7" Type="http://schemas.openxmlformats.org/officeDocument/2006/relationships/image" Target="../media/image1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0.svg"/><Relationship Id="rId3" Type="http://schemas.openxmlformats.org/officeDocument/2006/relationships/image" Target="../media/image36.png"/><Relationship Id="rId7" Type="http://schemas.openxmlformats.org/officeDocument/2006/relationships/image" Target="../media/image119.sv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5.svg"/><Relationship Id="rId5" Type="http://schemas.openxmlformats.org/officeDocument/2006/relationships/image" Target="../media/image14.svg"/><Relationship Id="rId15" Type="http://schemas.openxmlformats.org/officeDocument/2006/relationships/image" Target="../media/image121.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64.svg"/><Relationship Id="rId14"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8.png"/><Relationship Id="rId3" Type="http://schemas.openxmlformats.org/officeDocument/2006/relationships/image" Target="../media/image108.png"/><Relationship Id="rId7" Type="http://schemas.openxmlformats.org/officeDocument/2006/relationships/image" Target="../media/image124.png"/><Relationship Id="rId12" Type="http://schemas.openxmlformats.org/officeDocument/2006/relationships/image" Target="../media/image7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77.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09.svg"/><Relationship Id="rId9" Type="http://schemas.openxmlformats.org/officeDocument/2006/relationships/image" Target="../media/image126.png"/><Relationship Id="rId14" Type="http://schemas.openxmlformats.org/officeDocument/2006/relationships/image" Target="../media/image129.svg"/></Relationships>
</file>

<file path=ppt/slides/_rels/slide19.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20.svg"/><Relationship Id="rId3" Type="http://schemas.openxmlformats.org/officeDocument/2006/relationships/image" Target="../media/image131.svg"/><Relationship Id="rId7" Type="http://schemas.openxmlformats.org/officeDocument/2006/relationships/image" Target="../media/image125.svg"/><Relationship Id="rId12" Type="http://schemas.openxmlformats.org/officeDocument/2006/relationships/image" Target="../media/image19.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37.svg"/><Relationship Id="rId5" Type="http://schemas.openxmlformats.org/officeDocument/2006/relationships/image" Target="../media/image133.svg"/><Relationship Id="rId10" Type="http://schemas.openxmlformats.org/officeDocument/2006/relationships/image" Target="../media/image136.png"/><Relationship Id="rId4" Type="http://schemas.openxmlformats.org/officeDocument/2006/relationships/image" Target="../media/image132.png"/><Relationship Id="rId9" Type="http://schemas.openxmlformats.org/officeDocument/2006/relationships/image" Target="../media/image135.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image" Target="../media/image139.svg"/><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93.svg"/><Relationship Id="rId10" Type="http://schemas.openxmlformats.org/officeDocument/2006/relationships/image" Target="../media/image144.png"/><Relationship Id="rId4" Type="http://schemas.openxmlformats.org/officeDocument/2006/relationships/image" Target="../media/image92.png"/><Relationship Id="rId9" Type="http://schemas.openxmlformats.org/officeDocument/2006/relationships/image" Target="../media/image143.svg"/><Relationship Id="rId14" Type="http://schemas.openxmlformats.org/officeDocument/2006/relationships/image" Target="../media/image148.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9.svg"/><Relationship Id="rId7" Type="http://schemas.openxmlformats.org/officeDocument/2006/relationships/image" Target="../media/image127.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9.svg"/><Relationship Id="rId7" Type="http://schemas.openxmlformats.org/officeDocument/2006/relationships/image" Target="../media/image125.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78.svg"/><Relationship Id="rId5" Type="http://schemas.openxmlformats.org/officeDocument/2006/relationships/image" Target="../media/image150.svg"/><Relationship Id="rId10" Type="http://schemas.openxmlformats.org/officeDocument/2006/relationships/image" Target="../media/image77.png"/><Relationship Id="rId4" Type="http://schemas.openxmlformats.org/officeDocument/2006/relationships/image" Target="../media/image149.png"/><Relationship Id="rId9" Type="http://schemas.openxmlformats.org/officeDocument/2006/relationships/image" Target="../media/image127.sv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svg"/><Relationship Id="rId7" Type="http://schemas.openxmlformats.org/officeDocument/2006/relationships/image" Target="../media/image78.svg"/><Relationship Id="rId12" Type="http://schemas.openxmlformats.org/officeDocument/2006/relationships/image" Target="../media/image15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52.png"/><Relationship Id="rId5" Type="http://schemas.openxmlformats.org/officeDocument/2006/relationships/image" Target="../media/image20.svg"/><Relationship Id="rId10" Type="http://schemas.openxmlformats.org/officeDocument/2006/relationships/image" Target="../media/image151.png"/><Relationship Id="rId4" Type="http://schemas.openxmlformats.org/officeDocument/2006/relationships/image" Target="../media/image19.png"/><Relationship Id="rId9"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19.svg"/><Relationship Id="rId7" Type="http://schemas.openxmlformats.org/officeDocument/2006/relationships/image" Target="../media/image20.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57.svg"/><Relationship Id="rId5" Type="http://schemas.openxmlformats.org/officeDocument/2006/relationships/image" Target="../media/image5.svg"/><Relationship Id="rId10" Type="http://schemas.openxmlformats.org/officeDocument/2006/relationships/image" Target="../media/image156.png"/><Relationship Id="rId4" Type="http://schemas.openxmlformats.org/officeDocument/2006/relationships/image" Target="../media/image4.png"/><Relationship Id="rId9" Type="http://schemas.openxmlformats.org/officeDocument/2006/relationships/image" Target="../media/image155.svg"/></Relationships>
</file>

<file path=ppt/slides/_rels/slide2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png"/><Relationship Id="rId7" Type="http://schemas.openxmlformats.org/officeDocument/2006/relationships/image" Target="../media/image7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59.svg"/><Relationship Id="rId5" Type="http://schemas.openxmlformats.org/officeDocument/2006/relationships/image" Target="../media/image123.svg"/><Relationship Id="rId10" Type="http://schemas.openxmlformats.org/officeDocument/2006/relationships/image" Target="../media/image158.png"/><Relationship Id="rId4" Type="http://schemas.openxmlformats.org/officeDocument/2006/relationships/image" Target="../media/image122.png"/><Relationship Id="rId9" Type="http://schemas.openxmlformats.org/officeDocument/2006/relationships/image" Target="../media/image127.svg"/></Relationships>
</file>

<file path=ppt/slides/_rels/slide2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svg"/><Relationship Id="rId7"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67.svg"/><Relationship Id="rId3" Type="http://schemas.openxmlformats.org/officeDocument/2006/relationships/image" Target="../media/image163.svg"/><Relationship Id="rId7" Type="http://schemas.openxmlformats.org/officeDocument/2006/relationships/image" Target="../media/image91.svg"/><Relationship Id="rId12" Type="http://schemas.openxmlformats.org/officeDocument/2006/relationships/image" Target="../media/image166.png"/><Relationship Id="rId17" Type="http://schemas.openxmlformats.org/officeDocument/2006/relationships/image" Target="../media/image171.svg"/><Relationship Id="rId2" Type="http://schemas.openxmlformats.org/officeDocument/2006/relationships/image" Target="../media/image162.png"/><Relationship Id="rId16"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20.svg"/><Relationship Id="rId5" Type="http://schemas.openxmlformats.org/officeDocument/2006/relationships/image" Target="../media/image165.svg"/><Relationship Id="rId15" Type="http://schemas.openxmlformats.org/officeDocument/2006/relationships/image" Target="../media/image169.svg"/><Relationship Id="rId10" Type="http://schemas.openxmlformats.org/officeDocument/2006/relationships/image" Target="../media/image19.png"/><Relationship Id="rId4" Type="http://schemas.openxmlformats.org/officeDocument/2006/relationships/image" Target="../media/image164.png"/><Relationship Id="rId9" Type="http://schemas.openxmlformats.org/officeDocument/2006/relationships/image" Target="../media/image93.svg"/><Relationship Id="rId14" Type="http://schemas.openxmlformats.org/officeDocument/2006/relationships/image" Target="../media/image168.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9.svg"/><Relationship Id="rId18" Type="http://schemas.openxmlformats.org/officeDocument/2006/relationships/image" Target="../media/image184.png"/><Relationship Id="rId3" Type="http://schemas.openxmlformats.org/officeDocument/2006/relationships/image" Target="../media/image173.svg"/><Relationship Id="rId7" Type="http://schemas.openxmlformats.org/officeDocument/2006/relationships/image" Target="../media/image78.svg"/><Relationship Id="rId12" Type="http://schemas.openxmlformats.org/officeDocument/2006/relationships/image" Target="../media/image178.png"/><Relationship Id="rId17" Type="http://schemas.openxmlformats.org/officeDocument/2006/relationships/image" Target="../media/image183.svg"/><Relationship Id="rId2" Type="http://schemas.openxmlformats.org/officeDocument/2006/relationships/image" Target="../media/image172.png"/><Relationship Id="rId16" Type="http://schemas.openxmlformats.org/officeDocument/2006/relationships/image" Target="../media/image182.png"/><Relationship Id="rId20" Type="http://schemas.openxmlformats.org/officeDocument/2006/relationships/image" Target="../media/image186.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77.svg"/><Relationship Id="rId5" Type="http://schemas.openxmlformats.org/officeDocument/2006/relationships/image" Target="../media/image175.svg"/><Relationship Id="rId15" Type="http://schemas.openxmlformats.org/officeDocument/2006/relationships/image" Target="../media/image181.svg"/><Relationship Id="rId10" Type="http://schemas.openxmlformats.org/officeDocument/2006/relationships/image" Target="../media/image176.png"/><Relationship Id="rId19" Type="http://schemas.openxmlformats.org/officeDocument/2006/relationships/image" Target="../media/image185.png"/><Relationship Id="rId4" Type="http://schemas.openxmlformats.org/officeDocument/2006/relationships/image" Target="../media/image174.png"/><Relationship Id="rId9" Type="http://schemas.openxmlformats.org/officeDocument/2006/relationships/image" Target="../media/image22.svg"/><Relationship Id="rId14" Type="http://schemas.openxmlformats.org/officeDocument/2006/relationships/image" Target="../media/image180.png"/></Relationships>
</file>

<file path=ppt/slides/_rels/slide29.xml.rels><?xml version="1.0" encoding="UTF-8" standalone="yes"?>
<Relationships xmlns="http://schemas.openxmlformats.org/package/2006/relationships"><Relationship Id="rId8" Type="http://schemas.openxmlformats.org/officeDocument/2006/relationships/image" Target="../media/image190.svg"/><Relationship Id="rId13" Type="http://schemas.openxmlformats.org/officeDocument/2006/relationships/image" Target="../media/image195.png"/><Relationship Id="rId3" Type="http://schemas.openxmlformats.org/officeDocument/2006/relationships/image" Target="../media/image187.png"/><Relationship Id="rId7" Type="http://schemas.openxmlformats.org/officeDocument/2006/relationships/image" Target="../media/image189.png"/><Relationship Id="rId12" Type="http://schemas.openxmlformats.org/officeDocument/2006/relationships/image" Target="../media/image1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93.png"/><Relationship Id="rId5" Type="http://schemas.openxmlformats.org/officeDocument/2006/relationships/image" Target="../media/image114.png"/><Relationship Id="rId10" Type="http://schemas.openxmlformats.org/officeDocument/2006/relationships/image" Target="../media/image192.svg"/><Relationship Id="rId4" Type="http://schemas.openxmlformats.org/officeDocument/2006/relationships/image" Target="../media/image188.svg"/><Relationship Id="rId9" Type="http://schemas.openxmlformats.org/officeDocument/2006/relationships/image" Target="../media/image191.png"/><Relationship Id="rId14" Type="http://schemas.openxmlformats.org/officeDocument/2006/relationships/image" Target="../media/image196.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00.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19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98.svg"/><Relationship Id="rId5" Type="http://schemas.openxmlformats.org/officeDocument/2006/relationships/image" Target="../media/image38.svg"/><Relationship Id="rId10" Type="http://schemas.openxmlformats.org/officeDocument/2006/relationships/image" Target="../media/image197.png"/><Relationship Id="rId4" Type="http://schemas.openxmlformats.org/officeDocument/2006/relationships/image" Target="../media/image37.png"/><Relationship Id="rId9" Type="http://schemas.openxmlformats.org/officeDocument/2006/relationships/image" Target="../media/image56.svg"/></Relationships>
</file>

<file path=ppt/slides/_rels/slide3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202.svg"/><Relationship Id="rId7" Type="http://schemas.openxmlformats.org/officeDocument/2006/relationships/image" Target="../media/image204.sv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190.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5.svg"/><Relationship Id="rId12" Type="http://schemas.openxmlformats.org/officeDocument/2006/relationships/image" Target="../media/image15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90.svg"/><Relationship Id="rId5" Type="http://schemas.openxmlformats.org/officeDocument/2006/relationships/image" Target="../media/image206.svg"/><Relationship Id="rId10" Type="http://schemas.openxmlformats.org/officeDocument/2006/relationships/image" Target="../media/image189.png"/><Relationship Id="rId4" Type="http://schemas.openxmlformats.org/officeDocument/2006/relationships/image" Target="../media/image205.png"/><Relationship Id="rId9" Type="http://schemas.openxmlformats.org/officeDocument/2006/relationships/image" Target="../media/image20.svg"/></Relationships>
</file>

<file path=ppt/slides/_rels/slide3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08.svg"/><Relationship Id="rId7" Type="http://schemas.openxmlformats.org/officeDocument/2006/relationships/image" Target="../media/image19.png"/><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51.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1.png"/><Relationship Id="rId18" Type="http://schemas.openxmlformats.org/officeDocument/2006/relationships/image" Target="../media/image216.svg"/><Relationship Id="rId26" Type="http://schemas.openxmlformats.org/officeDocument/2006/relationships/image" Target="../media/image224.svg"/><Relationship Id="rId3" Type="http://schemas.openxmlformats.org/officeDocument/2006/relationships/image" Target="../media/image10.svg"/><Relationship Id="rId21" Type="http://schemas.openxmlformats.org/officeDocument/2006/relationships/image" Target="../media/image219.png"/><Relationship Id="rId7" Type="http://schemas.openxmlformats.org/officeDocument/2006/relationships/image" Target="../media/image78.svg"/><Relationship Id="rId12" Type="http://schemas.openxmlformats.org/officeDocument/2006/relationships/image" Target="../media/image210.svg"/><Relationship Id="rId17" Type="http://schemas.openxmlformats.org/officeDocument/2006/relationships/image" Target="../media/image215.png"/><Relationship Id="rId25" Type="http://schemas.openxmlformats.org/officeDocument/2006/relationships/image" Target="../media/image223.png"/><Relationship Id="rId2" Type="http://schemas.openxmlformats.org/officeDocument/2006/relationships/image" Target="../media/image9.png"/><Relationship Id="rId16" Type="http://schemas.openxmlformats.org/officeDocument/2006/relationships/image" Target="../media/image214.svg"/><Relationship Id="rId20" Type="http://schemas.openxmlformats.org/officeDocument/2006/relationships/image" Target="../media/image218.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09.png"/><Relationship Id="rId24" Type="http://schemas.openxmlformats.org/officeDocument/2006/relationships/image" Target="../media/image222.svg"/><Relationship Id="rId5" Type="http://schemas.openxmlformats.org/officeDocument/2006/relationships/image" Target="../media/image20.svg"/><Relationship Id="rId15" Type="http://schemas.openxmlformats.org/officeDocument/2006/relationships/image" Target="../media/image213.png"/><Relationship Id="rId23" Type="http://schemas.openxmlformats.org/officeDocument/2006/relationships/image" Target="../media/image221.png"/><Relationship Id="rId10" Type="http://schemas.openxmlformats.org/officeDocument/2006/relationships/image" Target="../media/image151.png"/><Relationship Id="rId19" Type="http://schemas.openxmlformats.org/officeDocument/2006/relationships/image" Target="../media/image217.png"/><Relationship Id="rId4" Type="http://schemas.openxmlformats.org/officeDocument/2006/relationships/image" Target="../media/image19.png"/><Relationship Id="rId9" Type="http://schemas.openxmlformats.org/officeDocument/2006/relationships/image" Target="../media/image22.svg"/><Relationship Id="rId14" Type="http://schemas.openxmlformats.org/officeDocument/2006/relationships/image" Target="../media/image212.svg"/><Relationship Id="rId22" Type="http://schemas.openxmlformats.org/officeDocument/2006/relationships/image" Target="../media/image220.svg"/></Relationships>
</file>

<file path=ppt/slides/_rels/slide35.xml.rels><?xml version="1.0" encoding="UTF-8" standalone="yes"?>
<Relationships xmlns="http://schemas.openxmlformats.org/package/2006/relationships"><Relationship Id="rId3" Type="http://schemas.openxmlformats.org/officeDocument/2006/relationships/image" Target="../media/image131.svg"/><Relationship Id="rId7" Type="http://schemas.openxmlformats.org/officeDocument/2006/relationships/image" Target="../media/image125.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33.sv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0.png"/><Relationship Id="rId18" Type="http://schemas.openxmlformats.org/officeDocument/2006/relationships/image" Target="../media/image46.svg"/><Relationship Id="rId3" Type="http://schemas.openxmlformats.org/officeDocument/2006/relationships/image" Target="../media/image37.png"/><Relationship Id="rId21" Type="http://schemas.openxmlformats.org/officeDocument/2006/relationships/image" Target="../media/image211.png"/><Relationship Id="rId7" Type="http://schemas.openxmlformats.org/officeDocument/2006/relationships/image" Target="../media/image41.png"/><Relationship Id="rId12" Type="http://schemas.openxmlformats.org/officeDocument/2006/relationships/image" Target="../media/image44.svg"/><Relationship Id="rId17" Type="http://schemas.openxmlformats.org/officeDocument/2006/relationships/image" Target="../media/image45.png"/><Relationship Id="rId2" Type="http://schemas.openxmlformats.org/officeDocument/2006/relationships/image" Target="../media/image36.png"/><Relationship Id="rId16" Type="http://schemas.openxmlformats.org/officeDocument/2006/relationships/image" Target="../media/image35.svg"/><Relationship Id="rId20" Type="http://schemas.openxmlformats.org/officeDocument/2006/relationships/image" Target="../media/image226.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24" Type="http://schemas.openxmlformats.org/officeDocument/2006/relationships/image" Target="../media/image228.svg"/><Relationship Id="rId5" Type="http://schemas.openxmlformats.org/officeDocument/2006/relationships/image" Target="../media/image39.png"/><Relationship Id="rId15" Type="http://schemas.openxmlformats.org/officeDocument/2006/relationships/image" Target="../media/image34.png"/><Relationship Id="rId23" Type="http://schemas.openxmlformats.org/officeDocument/2006/relationships/image" Target="../media/image227.png"/><Relationship Id="rId10" Type="http://schemas.openxmlformats.org/officeDocument/2006/relationships/image" Target="../media/image33.svg"/><Relationship Id="rId19" Type="http://schemas.openxmlformats.org/officeDocument/2006/relationships/image" Target="../media/image225.png"/><Relationship Id="rId4" Type="http://schemas.openxmlformats.org/officeDocument/2006/relationships/image" Target="../media/image38.svg"/><Relationship Id="rId9" Type="http://schemas.openxmlformats.org/officeDocument/2006/relationships/image" Target="../media/image32.png"/><Relationship Id="rId14" Type="http://schemas.openxmlformats.org/officeDocument/2006/relationships/image" Target="../media/image31.svg"/><Relationship Id="rId22" Type="http://schemas.openxmlformats.org/officeDocument/2006/relationships/image" Target="../media/image212.sv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3.svg"/><Relationship Id="rId3" Type="http://schemas.openxmlformats.org/officeDocument/2006/relationships/image" Target="../media/image10.svg"/><Relationship Id="rId7" Type="http://schemas.openxmlformats.org/officeDocument/2006/relationships/image" Target="../media/image78.svg"/><Relationship Id="rId12"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2.svg"/><Relationship Id="rId5" Type="http://schemas.openxmlformats.org/officeDocument/2006/relationships/image" Target="../media/image230.svg"/><Relationship Id="rId1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229.png"/><Relationship Id="rId9" Type="http://schemas.openxmlformats.org/officeDocument/2006/relationships/image" Target="../media/image60.svg"/><Relationship Id="rId1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31.png"/><Relationship Id="rId7" Type="http://schemas.openxmlformats.org/officeDocument/2006/relationships/image" Target="../media/image63.png"/><Relationship Id="rId12" Type="http://schemas.openxmlformats.org/officeDocument/2006/relationships/image" Target="../media/image23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35.png"/><Relationship Id="rId5" Type="http://schemas.openxmlformats.org/officeDocument/2006/relationships/image" Target="../media/image43.png"/><Relationship Id="rId10" Type="http://schemas.openxmlformats.org/officeDocument/2006/relationships/image" Target="../media/image234.svg"/><Relationship Id="rId4" Type="http://schemas.openxmlformats.org/officeDocument/2006/relationships/image" Target="../media/image232.svg"/><Relationship Id="rId9" Type="http://schemas.openxmlformats.org/officeDocument/2006/relationships/image" Target="../media/image233.pn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78.svg"/><Relationship Id="rId3" Type="http://schemas.openxmlformats.org/officeDocument/2006/relationships/image" Target="../media/image1.png"/><Relationship Id="rId7" Type="http://schemas.openxmlformats.org/officeDocument/2006/relationships/image" Target="../media/image123.svg"/><Relationship Id="rId12"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09.svg"/><Relationship Id="rId15" Type="http://schemas.openxmlformats.org/officeDocument/2006/relationships/image" Target="../media/image44.svg"/><Relationship Id="rId10" Type="http://schemas.openxmlformats.org/officeDocument/2006/relationships/image" Target="../media/image126.png"/><Relationship Id="rId4" Type="http://schemas.openxmlformats.org/officeDocument/2006/relationships/image" Target="../media/image108.png"/><Relationship Id="rId9" Type="http://schemas.openxmlformats.org/officeDocument/2006/relationships/image" Target="../media/image125.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23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0.svg"/></Relationships>
</file>

<file path=ppt/slides/_rels/slide41.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19.png"/><Relationship Id="rId1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05.png"/><Relationship Id="rId12" Type="http://schemas.openxmlformats.org/officeDocument/2006/relationships/image" Target="../media/image78.svg"/><Relationship Id="rId17" Type="http://schemas.openxmlformats.org/officeDocument/2006/relationships/image" Target="../media/image21.png"/><Relationship Id="rId2" Type="http://schemas.openxmlformats.org/officeDocument/2006/relationships/image" Target="../media/image36.pn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77.png"/><Relationship Id="rId5" Type="http://schemas.openxmlformats.org/officeDocument/2006/relationships/image" Target="../media/image118.png"/><Relationship Id="rId15" Type="http://schemas.openxmlformats.org/officeDocument/2006/relationships/image" Target="../media/image4.png"/><Relationship Id="rId10" Type="http://schemas.openxmlformats.org/officeDocument/2006/relationships/image" Target="../media/image127.svg"/><Relationship Id="rId4" Type="http://schemas.openxmlformats.org/officeDocument/2006/relationships/image" Target="../media/image14.svg"/><Relationship Id="rId9" Type="http://schemas.openxmlformats.org/officeDocument/2006/relationships/image" Target="../media/image126.png"/><Relationship Id="rId14" Type="http://schemas.openxmlformats.org/officeDocument/2006/relationships/image" Target="../media/image20.svg"/></Relationships>
</file>

<file path=ppt/slides/_rels/slide4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243.png"/><Relationship Id="rId3" Type="http://schemas.openxmlformats.org/officeDocument/2006/relationships/image" Target="../media/image9.png"/><Relationship Id="rId7" Type="http://schemas.openxmlformats.org/officeDocument/2006/relationships/image" Target="../media/image92.png"/><Relationship Id="rId12" Type="http://schemas.openxmlformats.org/officeDocument/2006/relationships/image" Target="../media/image24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41.png"/><Relationship Id="rId5" Type="http://schemas.openxmlformats.org/officeDocument/2006/relationships/image" Target="../media/image19.png"/><Relationship Id="rId10" Type="http://schemas.openxmlformats.org/officeDocument/2006/relationships/image" Target="../media/image240.svg"/><Relationship Id="rId4" Type="http://schemas.openxmlformats.org/officeDocument/2006/relationships/image" Target="../media/image10.svg"/><Relationship Id="rId9" Type="http://schemas.openxmlformats.org/officeDocument/2006/relationships/image" Target="../media/image239.png"/><Relationship Id="rId14" Type="http://schemas.openxmlformats.org/officeDocument/2006/relationships/image" Target="../media/image244.svg"/></Relationships>
</file>

<file path=ppt/slides/_rels/slide43.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08.svg"/><Relationship Id="rId7" Type="http://schemas.openxmlformats.org/officeDocument/2006/relationships/image" Target="../media/image248.svg"/><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svg"/><Relationship Id="rId4" Type="http://schemas.openxmlformats.org/officeDocument/2006/relationships/image" Target="../media/image245.png"/></Relationships>
</file>

<file path=ppt/slides/_rels/slide4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50.png"/><Relationship Id="rId18" Type="http://schemas.openxmlformats.org/officeDocument/2006/relationships/image" Target="../media/image255.svg"/><Relationship Id="rId3" Type="http://schemas.openxmlformats.org/officeDocument/2006/relationships/image" Target="../media/image205.png"/><Relationship Id="rId21" Type="http://schemas.openxmlformats.org/officeDocument/2006/relationships/image" Target="../media/image258.png"/><Relationship Id="rId7" Type="http://schemas.openxmlformats.org/officeDocument/2006/relationships/image" Target="../media/image4.png"/><Relationship Id="rId12" Type="http://schemas.openxmlformats.org/officeDocument/2006/relationships/image" Target="../media/image22.svg"/><Relationship Id="rId17" Type="http://schemas.openxmlformats.org/officeDocument/2006/relationships/image" Target="../media/image254.png"/><Relationship Id="rId2" Type="http://schemas.openxmlformats.org/officeDocument/2006/relationships/image" Target="../media/image36.png"/><Relationship Id="rId16" Type="http://schemas.openxmlformats.org/officeDocument/2006/relationships/image" Target="../media/image253.svg"/><Relationship Id="rId20" Type="http://schemas.openxmlformats.org/officeDocument/2006/relationships/image" Target="../media/image257.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21.png"/><Relationship Id="rId24" Type="http://schemas.openxmlformats.org/officeDocument/2006/relationships/image" Target="../media/image261.svg"/><Relationship Id="rId5" Type="http://schemas.openxmlformats.org/officeDocument/2006/relationships/image" Target="../media/image118.png"/><Relationship Id="rId15" Type="http://schemas.openxmlformats.org/officeDocument/2006/relationships/image" Target="../media/image252.png"/><Relationship Id="rId23" Type="http://schemas.openxmlformats.org/officeDocument/2006/relationships/image" Target="../media/image260.png"/><Relationship Id="rId10" Type="http://schemas.openxmlformats.org/officeDocument/2006/relationships/image" Target="../media/image20.svg"/><Relationship Id="rId19" Type="http://schemas.openxmlformats.org/officeDocument/2006/relationships/image" Target="../media/image256.png"/><Relationship Id="rId4" Type="http://schemas.openxmlformats.org/officeDocument/2006/relationships/image" Target="../media/image206.svg"/><Relationship Id="rId9" Type="http://schemas.openxmlformats.org/officeDocument/2006/relationships/image" Target="../media/image19.png"/><Relationship Id="rId14" Type="http://schemas.openxmlformats.org/officeDocument/2006/relationships/image" Target="../media/image251.svg"/><Relationship Id="rId22" Type="http://schemas.openxmlformats.org/officeDocument/2006/relationships/image" Target="../media/image259.svg"/></Relationships>
</file>

<file path=ppt/slides/_rels/slide45.xml.rels><?xml version="1.0" encoding="UTF-8" standalone="yes"?>
<Relationships xmlns="http://schemas.openxmlformats.org/package/2006/relationships"><Relationship Id="rId8" Type="http://schemas.openxmlformats.org/officeDocument/2006/relationships/image" Target="../media/image264.png"/><Relationship Id="rId13"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263.sv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2.png"/><Relationship Id="rId11" Type="http://schemas.openxmlformats.org/officeDocument/2006/relationships/image" Target="../media/image20.svg"/><Relationship Id="rId5" Type="http://schemas.openxmlformats.org/officeDocument/2006/relationships/image" Target="../media/image109.svg"/><Relationship Id="rId10" Type="http://schemas.openxmlformats.org/officeDocument/2006/relationships/image" Target="../media/image19.png"/><Relationship Id="rId4" Type="http://schemas.openxmlformats.org/officeDocument/2006/relationships/image" Target="../media/image108.png"/><Relationship Id="rId9" Type="http://schemas.openxmlformats.org/officeDocument/2006/relationships/image" Target="../media/image265.svg"/></Relationships>
</file>

<file path=ppt/slides/_rels/slide46.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19.png"/><Relationship Id="rId1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05.png"/><Relationship Id="rId12" Type="http://schemas.openxmlformats.org/officeDocument/2006/relationships/image" Target="../media/image78.svg"/><Relationship Id="rId17" Type="http://schemas.openxmlformats.org/officeDocument/2006/relationships/image" Target="../media/image21.png"/><Relationship Id="rId2" Type="http://schemas.openxmlformats.org/officeDocument/2006/relationships/image" Target="../media/image36.pn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77.png"/><Relationship Id="rId5" Type="http://schemas.openxmlformats.org/officeDocument/2006/relationships/image" Target="../media/image118.png"/><Relationship Id="rId15" Type="http://schemas.openxmlformats.org/officeDocument/2006/relationships/image" Target="../media/image4.png"/><Relationship Id="rId10" Type="http://schemas.openxmlformats.org/officeDocument/2006/relationships/image" Target="../media/image127.svg"/><Relationship Id="rId19" Type="http://schemas.openxmlformats.org/officeDocument/2006/relationships/image" Target="../media/image266.png"/><Relationship Id="rId4" Type="http://schemas.openxmlformats.org/officeDocument/2006/relationships/image" Target="../media/image14.svg"/><Relationship Id="rId9" Type="http://schemas.openxmlformats.org/officeDocument/2006/relationships/image" Target="../media/image126.png"/><Relationship Id="rId14" Type="http://schemas.openxmlformats.org/officeDocument/2006/relationships/image" Target="../media/image20.svg"/></Relationships>
</file>

<file path=ppt/slides/_rels/slide4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7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06.svg"/><Relationship Id="rId11" Type="http://schemas.openxmlformats.org/officeDocument/2006/relationships/image" Target="../media/image269.png"/><Relationship Id="rId5" Type="http://schemas.openxmlformats.org/officeDocument/2006/relationships/image" Target="../media/image205.png"/><Relationship Id="rId10" Type="http://schemas.openxmlformats.org/officeDocument/2006/relationships/image" Target="../media/image268.svg"/><Relationship Id="rId4" Type="http://schemas.openxmlformats.org/officeDocument/2006/relationships/image" Target="../media/image14.svg"/><Relationship Id="rId9" Type="http://schemas.openxmlformats.org/officeDocument/2006/relationships/image" Target="../media/image267.pn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3.png"/><Relationship Id="rId18" Type="http://schemas.openxmlformats.org/officeDocument/2006/relationships/image" Target="../media/image46.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5.svg"/><Relationship Id="rId17" Type="http://schemas.openxmlformats.org/officeDocument/2006/relationships/image" Target="../media/image45.png"/><Relationship Id="rId2" Type="http://schemas.openxmlformats.org/officeDocument/2006/relationships/image" Target="../media/image36.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34.png"/><Relationship Id="rId5" Type="http://schemas.openxmlformats.org/officeDocument/2006/relationships/image" Target="../media/image39.png"/><Relationship Id="rId1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38.svg"/><Relationship Id="rId9" Type="http://schemas.openxmlformats.org/officeDocument/2006/relationships/image" Target="../media/image32.png"/><Relationship Id="rId14"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6.svg"/><Relationship Id="rId3" Type="http://schemas.openxmlformats.org/officeDocument/2006/relationships/image" Target="../media/image36.png"/><Relationship Id="rId7" Type="http://schemas.openxmlformats.org/officeDocument/2006/relationships/image" Target="../media/image64.svg"/><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0.svg"/><Relationship Id="rId5" Type="http://schemas.openxmlformats.org/officeDocument/2006/relationships/image" Target="../media/image62.svg"/><Relationship Id="rId1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61.png"/><Relationship Id="rId9" Type="http://schemas.openxmlformats.org/officeDocument/2006/relationships/image" Target="../media/image5.sv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75.png"/><Relationship Id="rId3" Type="http://schemas.openxmlformats.org/officeDocument/2006/relationships/image" Target="../media/image37.png"/><Relationship Id="rId7" Type="http://schemas.openxmlformats.org/officeDocument/2006/relationships/image" Target="../media/image63.png"/><Relationship Id="rId12" Type="http://schemas.openxmlformats.org/officeDocument/2006/relationships/image" Target="../media/image7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svg"/><Relationship Id="rId4" Type="http://schemas.openxmlformats.org/officeDocument/2006/relationships/image" Target="../media/image38.svg"/><Relationship Id="rId9" Type="http://schemas.openxmlformats.org/officeDocument/2006/relationships/image" Target="../media/image71.png"/><Relationship Id="rId14" Type="http://schemas.openxmlformats.org/officeDocument/2006/relationships/image" Target="../media/image7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4486">
            <a:off x="-3876711" y="5970242"/>
            <a:ext cx="4959125" cy="40845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06295">
            <a:off x="-2479562" y="-1695530"/>
            <a:ext cx="4959125" cy="4084516"/>
          </a:xfrm>
          <a:prstGeom prst="rect">
            <a:avLst/>
          </a:prstGeom>
        </p:spPr>
      </p:pic>
      <p:grpSp>
        <p:nvGrpSpPr>
          <p:cNvPr id="5" name="Group 5"/>
          <p:cNvGrpSpPr/>
          <p:nvPr/>
        </p:nvGrpSpPr>
        <p:grpSpPr>
          <a:xfrm rot="5400000">
            <a:off x="2156889" y="-849825"/>
            <a:ext cx="5484329" cy="7814797"/>
            <a:chOff x="0" y="0"/>
            <a:chExt cx="5022652" cy="7156940"/>
          </a:xfrm>
        </p:grpSpPr>
        <p:sp>
          <p:nvSpPr>
            <p:cNvPr id="6" name="Freeform 6"/>
            <p:cNvSpPr/>
            <p:nvPr/>
          </p:nvSpPr>
          <p:spPr>
            <a:xfrm>
              <a:off x="-9098" y="-6509"/>
              <a:ext cx="5036983" cy="7188994"/>
            </a:xfrm>
            <a:custGeom>
              <a:avLst/>
              <a:gdLst/>
              <a:ahLst/>
              <a:cxnLst/>
              <a:rect l="l" t="t" r="r" b="b"/>
              <a:pathLst>
                <a:path w="503698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143910" y="6965"/>
                  </a:cubicBezTo>
                  <a:lnTo>
                    <a:pt x="4143911" y="6965"/>
                  </a:lnTo>
                  <a:cubicBezTo>
                    <a:pt x="4360658" y="16819"/>
                    <a:pt x="4564973" y="36481"/>
                    <a:pt x="4699162" y="101690"/>
                  </a:cubicBezTo>
                  <a:cubicBezTo>
                    <a:pt x="4955208" y="226120"/>
                    <a:pt x="5036983" y="459160"/>
                    <a:pt x="5031495" y="704684"/>
                  </a:cubicBezTo>
                  <a:cubicBezTo>
                    <a:pt x="5031495" y="704684"/>
                    <a:pt x="4988207" y="1013073"/>
                    <a:pt x="4995641" y="1248607"/>
                  </a:cubicBezTo>
                  <a:cubicBezTo>
                    <a:pt x="5002764" y="6337241"/>
                    <a:pt x="5009920" y="6532844"/>
                    <a:pt x="5009920" y="6532844"/>
                  </a:cubicBezTo>
                  <a:cubicBezTo>
                    <a:pt x="4993239" y="6748577"/>
                    <a:pt x="4878595" y="6959188"/>
                    <a:pt x="4681726" y="7070813"/>
                  </a:cubicBezTo>
                  <a:cubicBezTo>
                    <a:pt x="4531374" y="7156061"/>
                    <a:pt x="4333343" y="7171159"/>
                    <a:pt x="3439025" y="7160417"/>
                  </a:cubicBezTo>
                  <a:lnTo>
                    <a:pt x="3438982" y="7160417"/>
                  </a:lnTo>
                  <a:cubicBezTo>
                    <a:pt x="645952" y="7155140"/>
                    <a:pt x="384604" y="7188994"/>
                    <a:pt x="254278" y="7079835"/>
                  </a:cubicBezTo>
                  <a:cubicBezTo>
                    <a:pt x="145767" y="6988951"/>
                    <a:pt x="81795" y="6795639"/>
                    <a:pt x="63030" y="6595440"/>
                  </a:cubicBezTo>
                  <a:close/>
                </a:path>
              </a:pathLst>
            </a:custGeom>
            <a:solidFill>
              <a:srgbClr val="EBBDA3"/>
            </a:solidFill>
          </p:spPr>
        </p:sp>
      </p:grpSp>
      <p:grpSp>
        <p:nvGrpSpPr>
          <p:cNvPr id="7" name="Group 7"/>
          <p:cNvGrpSpPr/>
          <p:nvPr/>
        </p:nvGrpSpPr>
        <p:grpSpPr>
          <a:xfrm>
            <a:off x="934008" y="0"/>
            <a:ext cx="8150298" cy="6115147"/>
            <a:chOff x="0" y="0"/>
            <a:chExt cx="10867065" cy="8153530"/>
          </a:xfrm>
        </p:grpSpPr>
        <p:grpSp>
          <p:nvGrpSpPr>
            <p:cNvPr id="8" name="Group 8"/>
            <p:cNvGrpSpPr/>
            <p:nvPr/>
          </p:nvGrpSpPr>
          <p:grpSpPr>
            <a:xfrm rot="5400000">
              <a:off x="2018278" y="-858531"/>
              <a:ext cx="6824378" cy="9908115"/>
              <a:chOff x="0" y="0"/>
              <a:chExt cx="4797812" cy="6965804"/>
            </a:xfrm>
          </p:grpSpPr>
          <p:sp>
            <p:nvSpPr>
              <p:cNvPr id="9" name="Freeform 9"/>
              <p:cNvSpPr/>
              <p:nvPr/>
            </p:nvSpPr>
            <p:spPr>
              <a:xfrm>
                <a:off x="-9098" y="-6509"/>
                <a:ext cx="4812143" cy="6997857"/>
              </a:xfrm>
              <a:custGeom>
                <a:avLst/>
                <a:gdLst/>
                <a:ahLst/>
                <a:cxnLst/>
                <a:rect l="l" t="t" r="r" b="b"/>
                <a:pathLst>
                  <a:path w="4812143"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3919069" y="6965"/>
                    </a:cubicBezTo>
                    <a:lnTo>
                      <a:pt x="3919071" y="6965"/>
                    </a:lnTo>
                    <a:cubicBezTo>
                      <a:pt x="4135818" y="16819"/>
                      <a:pt x="4340133" y="36481"/>
                      <a:pt x="4474321" y="101690"/>
                    </a:cubicBezTo>
                    <a:cubicBezTo>
                      <a:pt x="4730367" y="226120"/>
                      <a:pt x="4812142" y="459160"/>
                      <a:pt x="4806655" y="704684"/>
                    </a:cubicBezTo>
                    <a:cubicBezTo>
                      <a:pt x="4806655" y="704684"/>
                      <a:pt x="4763367" y="1013073"/>
                      <a:pt x="4770800" y="1248607"/>
                    </a:cubicBezTo>
                    <a:cubicBezTo>
                      <a:pt x="4777924" y="6146105"/>
                      <a:pt x="4785080" y="6341708"/>
                      <a:pt x="4785080" y="6341708"/>
                    </a:cubicBezTo>
                    <a:cubicBezTo>
                      <a:pt x="4768399" y="6557440"/>
                      <a:pt x="4653754" y="6768052"/>
                      <a:pt x="4456885" y="6879676"/>
                    </a:cubicBezTo>
                    <a:cubicBezTo>
                      <a:pt x="4306534" y="6964925"/>
                      <a:pt x="4108503" y="6980023"/>
                      <a:pt x="3259962" y="6969281"/>
                    </a:cubicBezTo>
                    <a:lnTo>
                      <a:pt x="3259922"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5706240">
              <a:off x="10116779" y="40194"/>
              <a:ext cx="729344" cy="709153"/>
            </a:xfrm>
            <a:prstGeom prst="rect">
              <a:avLst/>
            </a:prstGeom>
          </p:spPr>
        </p:pic>
        <p:sp>
          <p:nvSpPr>
            <p:cNvPr id="11" name="TextBox 11"/>
            <p:cNvSpPr txBox="1"/>
            <p:nvPr/>
          </p:nvSpPr>
          <p:spPr>
            <a:xfrm>
              <a:off x="961069" y="1188724"/>
              <a:ext cx="9212709" cy="3998595"/>
            </a:xfrm>
            <a:prstGeom prst="rect">
              <a:avLst/>
            </a:prstGeom>
          </p:spPr>
          <p:txBody>
            <a:bodyPr lIns="0" tIns="0" rIns="0" bIns="0" rtlCol="0" anchor="t">
              <a:spAutoFit/>
            </a:bodyPr>
            <a:lstStyle/>
            <a:p>
              <a:pPr algn="ctr">
                <a:lnSpc>
                  <a:spcPts val="7560"/>
                </a:lnSpc>
              </a:pPr>
              <a:r>
                <a:rPr lang="en-US" sz="8400">
                  <a:solidFill>
                    <a:srgbClr val="000000"/>
                  </a:solidFill>
                  <a:latin typeface="One Little Font"/>
                </a:rPr>
                <a:t>NEURODIVERSITY &amp; </a:t>
              </a:r>
            </a:p>
            <a:p>
              <a:pPr algn="ctr">
                <a:lnSpc>
                  <a:spcPts val="7560"/>
                </a:lnSpc>
              </a:pPr>
              <a:r>
                <a:rPr lang="en-US" sz="8400">
                  <a:solidFill>
                    <a:srgbClr val="000000"/>
                  </a:solidFill>
                  <a:latin typeface="One Little Font"/>
                </a:rPr>
                <a:t>FAMILIES</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5297250">
              <a:off x="644" y="7423848"/>
              <a:ext cx="729344" cy="709153"/>
            </a:xfrm>
            <a:prstGeom prst="rect">
              <a:avLst/>
            </a:prstGeom>
          </p:spPr>
        </p:pic>
      </p:grpSp>
      <p:pic>
        <p:nvPicPr>
          <p:cNvPr id="13" name="Picture 13"/>
          <p:cNvPicPr>
            <a:picLocks noChangeAspect="1"/>
          </p:cNvPicPr>
          <p:nvPr/>
        </p:nvPicPr>
        <p:blipFill>
          <a:blip r:embed="rId8"/>
          <a:srcRect t="94" b="7470"/>
          <a:stretch>
            <a:fillRect/>
          </a:stretch>
        </p:blipFill>
        <p:spPr>
          <a:xfrm>
            <a:off x="2074258" y="3583660"/>
            <a:ext cx="5869797" cy="1939005"/>
          </a:xfrm>
          <a:prstGeom prst="rect">
            <a:avLst/>
          </a:prstGeom>
        </p:spPr>
      </p:pic>
      <p:pic>
        <p:nvPicPr>
          <p:cNvPr id="14" name="Picture 14"/>
          <p:cNvPicPr>
            <a:picLocks noChangeAspect="1"/>
          </p:cNvPicPr>
          <p:nvPr/>
        </p:nvPicPr>
        <p:blipFill>
          <a:blip r:embed="rId9"/>
          <a:srcRect/>
          <a:stretch>
            <a:fillRect/>
          </a:stretch>
        </p:blipFill>
        <p:spPr>
          <a:xfrm>
            <a:off x="1806505" y="5718231"/>
            <a:ext cx="6185096" cy="18538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96483">
            <a:off x="-2295403" y="-1465038"/>
            <a:ext cx="4590805" cy="3781154"/>
          </a:xfrm>
          <a:prstGeom prst="rect">
            <a:avLst/>
          </a:prstGeom>
        </p:spPr>
      </p:pic>
      <p:grpSp>
        <p:nvGrpSpPr>
          <p:cNvPr id="3" name="Group 3"/>
          <p:cNvGrpSpPr/>
          <p:nvPr/>
        </p:nvGrpSpPr>
        <p:grpSpPr>
          <a:xfrm rot="-5400000">
            <a:off x="2466198" y="26241"/>
            <a:ext cx="1437739" cy="6061502"/>
            <a:chOff x="0" y="0"/>
            <a:chExt cx="1712938" cy="7221741"/>
          </a:xfrm>
        </p:grpSpPr>
        <p:sp>
          <p:nvSpPr>
            <p:cNvPr id="4" name="Freeform 4"/>
            <p:cNvSpPr/>
            <p:nvPr/>
          </p:nvSpPr>
          <p:spPr>
            <a:xfrm>
              <a:off x="-9098" y="-6509"/>
              <a:ext cx="1727269" cy="7253794"/>
            </a:xfrm>
            <a:custGeom>
              <a:avLst/>
              <a:gdLst/>
              <a:ahLst/>
              <a:cxnLst/>
              <a:rect l="l" t="t" r="r" b="b"/>
              <a:pathLst>
                <a:path w="1727269"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6402042"/>
                    <a:pt x="1700206" y="6597645"/>
                    <a:pt x="1700206" y="6597645"/>
                  </a:cubicBezTo>
                  <a:cubicBezTo>
                    <a:pt x="1683524" y="6813377"/>
                    <a:pt x="1568880" y="7023989"/>
                    <a:pt x="1372011" y="7135613"/>
                  </a:cubicBezTo>
                  <a:cubicBezTo>
                    <a:pt x="1221660" y="7220862"/>
                    <a:pt x="1023629" y="7235960"/>
                    <a:pt x="803168" y="7225218"/>
                  </a:cubicBezTo>
                  <a:lnTo>
                    <a:pt x="803168" y="7225218"/>
                  </a:lnTo>
                  <a:cubicBezTo>
                    <a:pt x="645952" y="7219942"/>
                    <a:pt x="384604" y="7253795"/>
                    <a:pt x="254278" y="7144637"/>
                  </a:cubicBezTo>
                  <a:cubicBezTo>
                    <a:pt x="145767" y="7053752"/>
                    <a:pt x="81795" y="6860440"/>
                    <a:pt x="63030" y="6660241"/>
                  </a:cubicBezTo>
                  <a:close/>
                </a:path>
              </a:pathLst>
            </a:custGeom>
            <a:solidFill>
              <a:srgbClr val="FFC2C2"/>
            </a:solidFill>
          </p:spPr>
        </p:sp>
      </p:grpSp>
      <p:grpSp>
        <p:nvGrpSpPr>
          <p:cNvPr id="5" name="Group 5"/>
          <p:cNvGrpSpPr/>
          <p:nvPr/>
        </p:nvGrpSpPr>
        <p:grpSpPr>
          <a:xfrm rot="-5400000">
            <a:off x="4300852" y="-1552612"/>
            <a:ext cx="1568207" cy="5195560"/>
            <a:chOff x="0" y="0"/>
            <a:chExt cx="1712938" cy="5675060"/>
          </a:xfrm>
        </p:grpSpPr>
        <p:sp>
          <p:nvSpPr>
            <p:cNvPr id="6" name="Freeform 6"/>
            <p:cNvSpPr/>
            <p:nvPr/>
          </p:nvSpPr>
          <p:spPr>
            <a:xfrm>
              <a:off x="-9098" y="-6509"/>
              <a:ext cx="1727269" cy="5707114"/>
            </a:xfrm>
            <a:custGeom>
              <a:avLst/>
              <a:gdLst/>
              <a:ahLst/>
              <a:cxnLst/>
              <a:rect l="l" t="t" r="r" b="b"/>
              <a:pathLst>
                <a:path w="1727269" h="5707114">
                  <a:moveTo>
                    <a:pt x="63030" y="5113560"/>
                  </a:moveTo>
                  <a:cubicBezTo>
                    <a:pt x="63030" y="5113560"/>
                    <a:pt x="0" y="4866996"/>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855362"/>
                    <a:pt x="1700206" y="5050965"/>
                    <a:pt x="1700206" y="5050965"/>
                  </a:cubicBezTo>
                  <a:cubicBezTo>
                    <a:pt x="1683524" y="5266697"/>
                    <a:pt x="1568880" y="5477309"/>
                    <a:pt x="1372011" y="5588933"/>
                  </a:cubicBezTo>
                  <a:cubicBezTo>
                    <a:pt x="1221660" y="5674182"/>
                    <a:pt x="1023629" y="5689280"/>
                    <a:pt x="803168" y="5678538"/>
                  </a:cubicBezTo>
                  <a:lnTo>
                    <a:pt x="803168" y="5678538"/>
                  </a:lnTo>
                  <a:cubicBezTo>
                    <a:pt x="645952" y="5673261"/>
                    <a:pt x="384604" y="5707114"/>
                    <a:pt x="254278" y="5597956"/>
                  </a:cubicBezTo>
                  <a:cubicBezTo>
                    <a:pt x="145767" y="5507071"/>
                    <a:pt x="81795" y="5313759"/>
                    <a:pt x="63030" y="5113560"/>
                  </a:cubicBezTo>
                  <a:close/>
                </a:path>
              </a:pathLst>
            </a:custGeom>
            <a:solidFill>
              <a:srgbClr val="F2CAA2"/>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7106978" y="5424623"/>
            <a:ext cx="4590805" cy="378115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10383">
            <a:off x="2685789" y="1094793"/>
            <a:ext cx="485101" cy="571547"/>
          </a:xfrm>
          <a:prstGeom prst="rect">
            <a:avLst/>
          </a:prstGeom>
        </p:spPr>
      </p:pic>
      <p:sp>
        <p:nvSpPr>
          <p:cNvPr id="9" name="TextBox 9"/>
          <p:cNvSpPr txBox="1"/>
          <p:nvPr/>
        </p:nvSpPr>
        <p:spPr>
          <a:xfrm>
            <a:off x="1084260" y="703706"/>
            <a:ext cx="7937820" cy="746511"/>
          </a:xfrm>
          <a:prstGeom prst="rect">
            <a:avLst/>
          </a:prstGeom>
        </p:spPr>
        <p:txBody>
          <a:bodyPr lIns="0" tIns="0" rIns="0" bIns="0" rtlCol="0" anchor="t">
            <a:spAutoFit/>
          </a:bodyPr>
          <a:lstStyle/>
          <a:p>
            <a:pPr algn="ctr">
              <a:lnSpc>
                <a:spcPts val="5873"/>
              </a:lnSpc>
            </a:pPr>
            <a:r>
              <a:rPr lang="en-US" sz="5339">
                <a:solidFill>
                  <a:srgbClr val="1D1D1B"/>
                </a:solidFill>
                <a:latin typeface="One Little Font Bold"/>
              </a:rPr>
              <a:t>Hyperlexia</a:t>
            </a:r>
          </a:p>
        </p:txBody>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383">
            <a:off x="6085020" y="2659537"/>
            <a:ext cx="261597" cy="32849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010" flipH="1">
            <a:off x="5817625" y="2880602"/>
            <a:ext cx="188280" cy="23642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010" flipH="1">
            <a:off x="5830668" y="2224089"/>
            <a:ext cx="357606" cy="449048"/>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9171" flipH="1">
            <a:off x="5936878" y="419198"/>
            <a:ext cx="1763725" cy="54455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61084" y="2023033"/>
            <a:ext cx="3529263" cy="2926080"/>
          </a:xfrm>
          <a:prstGeom prst="rect">
            <a:avLst/>
          </a:prstGeom>
        </p:spPr>
      </p:pic>
      <p:sp>
        <p:nvSpPr>
          <p:cNvPr id="15" name="TextBox 15"/>
          <p:cNvSpPr txBox="1"/>
          <p:nvPr/>
        </p:nvSpPr>
        <p:spPr>
          <a:xfrm>
            <a:off x="340141" y="2607738"/>
            <a:ext cx="5620943" cy="850883"/>
          </a:xfrm>
          <a:prstGeom prst="rect">
            <a:avLst/>
          </a:prstGeom>
        </p:spPr>
        <p:txBody>
          <a:bodyPr lIns="0" tIns="0" rIns="0" bIns="0" rtlCol="0" anchor="t">
            <a:spAutoFit/>
          </a:bodyPr>
          <a:lstStyle/>
          <a:p>
            <a:pPr algn="ctr">
              <a:lnSpc>
                <a:spcPts val="3409"/>
              </a:lnSpc>
            </a:pPr>
            <a:r>
              <a:rPr lang="en-US" sz="2435">
                <a:solidFill>
                  <a:srgbClr val="1D1D1B"/>
                </a:solidFill>
                <a:latin typeface="More Sugar Thin"/>
              </a:rPr>
              <a:t>Hyperlexia is the incredible ability to read at a surprisingly early age. </a:t>
            </a: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316" y="5257829"/>
            <a:ext cx="1851255" cy="1831059"/>
          </a:xfrm>
          <a:prstGeom prst="rect">
            <a:avLst/>
          </a:prstGeom>
        </p:spPr>
      </p:pic>
      <p:grpSp>
        <p:nvGrpSpPr>
          <p:cNvPr id="17" name="Group 17"/>
          <p:cNvGrpSpPr/>
          <p:nvPr/>
        </p:nvGrpSpPr>
        <p:grpSpPr>
          <a:xfrm>
            <a:off x="2005571" y="5100738"/>
            <a:ext cx="6708344" cy="1482942"/>
            <a:chOff x="0" y="0"/>
            <a:chExt cx="8944459" cy="1977257"/>
          </a:xfrm>
        </p:grpSpPr>
        <p:grpSp>
          <p:nvGrpSpPr>
            <p:cNvPr id="18" name="Group 18"/>
            <p:cNvGrpSpPr/>
            <p:nvPr/>
          </p:nvGrpSpPr>
          <p:grpSpPr>
            <a:xfrm rot="-5400000">
              <a:off x="3483601" y="-3483601"/>
              <a:ext cx="1977257" cy="8944459"/>
              <a:chOff x="0" y="0"/>
              <a:chExt cx="2410661" cy="10905039"/>
            </a:xfrm>
          </p:grpSpPr>
          <p:sp>
            <p:nvSpPr>
              <p:cNvPr id="19" name="Freeform 19"/>
              <p:cNvSpPr/>
              <p:nvPr/>
            </p:nvSpPr>
            <p:spPr>
              <a:xfrm>
                <a:off x="-9098" y="-6509"/>
                <a:ext cx="2424992" cy="10937093"/>
              </a:xfrm>
              <a:custGeom>
                <a:avLst/>
                <a:gdLst/>
                <a:ahLst/>
                <a:cxnLst/>
                <a:rect l="l" t="t" r="r" b="b"/>
                <a:pathLst>
                  <a:path w="2424992" h="10937093">
                    <a:moveTo>
                      <a:pt x="63030" y="10343539"/>
                    </a:moveTo>
                    <a:cubicBezTo>
                      <a:pt x="63030" y="10343539"/>
                      <a:pt x="0" y="10096975"/>
                      <a:pt x="10218" y="1214762"/>
                    </a:cubicBezTo>
                    <a:cubicBezTo>
                      <a:pt x="18651" y="990971"/>
                      <a:pt x="65033" y="645332"/>
                      <a:pt x="65033" y="645332"/>
                    </a:cubicBezTo>
                    <a:cubicBezTo>
                      <a:pt x="82233" y="502466"/>
                      <a:pt x="56685" y="337866"/>
                      <a:pt x="181385" y="223925"/>
                    </a:cubicBezTo>
                    <a:cubicBezTo>
                      <a:pt x="346794" y="72788"/>
                      <a:pt x="621643" y="0"/>
                      <a:pt x="1531919" y="6965"/>
                    </a:cubicBezTo>
                    <a:lnTo>
                      <a:pt x="1531920" y="6965"/>
                    </a:lnTo>
                    <a:cubicBezTo>
                      <a:pt x="1748667" y="16819"/>
                      <a:pt x="1952982" y="36481"/>
                      <a:pt x="2087170" y="101690"/>
                    </a:cubicBezTo>
                    <a:cubicBezTo>
                      <a:pt x="2343216" y="226120"/>
                      <a:pt x="2424992" y="459160"/>
                      <a:pt x="2419504" y="704684"/>
                    </a:cubicBezTo>
                    <a:cubicBezTo>
                      <a:pt x="2419504" y="704684"/>
                      <a:pt x="2376216" y="1013073"/>
                      <a:pt x="2383649" y="1248607"/>
                    </a:cubicBezTo>
                    <a:cubicBezTo>
                      <a:pt x="2390773" y="10085341"/>
                      <a:pt x="2397929" y="10280944"/>
                      <a:pt x="2397929" y="10280944"/>
                    </a:cubicBezTo>
                    <a:cubicBezTo>
                      <a:pt x="2381248" y="10496676"/>
                      <a:pt x="2266604" y="10707288"/>
                      <a:pt x="2069735" y="10818912"/>
                    </a:cubicBezTo>
                    <a:cubicBezTo>
                      <a:pt x="1919383" y="10904161"/>
                      <a:pt x="1721352" y="10919258"/>
                      <a:pt x="1358835" y="10908516"/>
                    </a:cubicBezTo>
                    <a:lnTo>
                      <a:pt x="1358826" y="10908516"/>
                    </a:lnTo>
                    <a:cubicBezTo>
                      <a:pt x="645952" y="10903240"/>
                      <a:pt x="384604" y="10937093"/>
                      <a:pt x="254278" y="10827935"/>
                    </a:cubicBezTo>
                    <a:cubicBezTo>
                      <a:pt x="145767" y="10737050"/>
                      <a:pt x="81795" y="10543739"/>
                      <a:pt x="63030" y="10343539"/>
                    </a:cubicBezTo>
                    <a:close/>
                  </a:path>
                </a:pathLst>
              </a:custGeom>
              <a:solidFill>
                <a:srgbClr val="F2CAA2"/>
              </a:solidFill>
            </p:spPr>
          </p:sp>
        </p:grpSp>
        <p:sp>
          <p:nvSpPr>
            <p:cNvPr id="20" name="TextBox 20"/>
            <p:cNvSpPr txBox="1"/>
            <p:nvPr/>
          </p:nvSpPr>
          <p:spPr>
            <a:xfrm>
              <a:off x="124809" y="163179"/>
              <a:ext cx="8710452" cy="1534182"/>
            </a:xfrm>
            <a:prstGeom prst="rect">
              <a:avLst/>
            </a:prstGeom>
          </p:spPr>
          <p:txBody>
            <a:bodyPr lIns="0" tIns="0" rIns="0" bIns="0" rtlCol="0" anchor="t">
              <a:spAutoFit/>
            </a:bodyPr>
            <a:lstStyle/>
            <a:p>
              <a:pPr algn="ctr">
                <a:lnSpc>
                  <a:spcPts val="3136"/>
                </a:lnSpc>
              </a:pPr>
              <a:r>
                <a:rPr lang="en-US" sz="2000">
                  <a:solidFill>
                    <a:srgbClr val="1D1D1B"/>
                  </a:solidFill>
                  <a:latin typeface="More Sugar Thin"/>
                </a:rPr>
                <a:t>Typically falling under the category of ASD, children with hyperlexia may lack other skills, such as communication and social, due to their fixation with letters.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E6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00000">
            <a:off x="8230610" y="-1952717"/>
            <a:ext cx="7338822" cy="6044521"/>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9044495" y="2280223"/>
            <a:ext cx="287210" cy="360652"/>
          </a:xfrm>
          <a:prstGeom prst="rect">
            <a:avLst/>
          </a:prstGeom>
        </p:spPr>
      </p:pic>
      <p:grpSp>
        <p:nvGrpSpPr>
          <p:cNvPr id="4" name="Group 4"/>
          <p:cNvGrpSpPr/>
          <p:nvPr/>
        </p:nvGrpSpPr>
        <p:grpSpPr>
          <a:xfrm>
            <a:off x="5002329" y="3910673"/>
            <a:ext cx="8053955" cy="7775663"/>
            <a:chOff x="0" y="0"/>
            <a:chExt cx="10738607" cy="1036755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718183" flipH="1">
              <a:off x="1210333" y="1758296"/>
              <a:ext cx="8317940" cy="6850958"/>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6010" flipH="1">
              <a:off x="1401063" y="3144649"/>
              <a:ext cx="275619" cy="346097"/>
            </a:xfrm>
            <a:prstGeom prst="rect">
              <a:avLst/>
            </a:prstGeom>
          </p:spPr>
        </p:pic>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8229175" y="1568913"/>
            <a:ext cx="287210" cy="360652"/>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7776066" y="697048"/>
            <a:ext cx="287210" cy="360652"/>
          </a:xfrm>
          <a:prstGeom prst="rect">
            <a:avLst/>
          </a:prstGeom>
        </p:spPr>
      </p:pic>
      <p:grpSp>
        <p:nvGrpSpPr>
          <p:cNvPr id="9" name="Group 9"/>
          <p:cNvGrpSpPr/>
          <p:nvPr/>
        </p:nvGrpSpPr>
        <p:grpSpPr>
          <a:xfrm>
            <a:off x="2465574" y="2746294"/>
            <a:ext cx="6066000" cy="2494526"/>
            <a:chOff x="0" y="0"/>
            <a:chExt cx="8088000" cy="3326035"/>
          </a:xfrm>
        </p:grpSpPr>
        <p:grpSp>
          <p:nvGrpSpPr>
            <p:cNvPr id="10" name="Group 10"/>
            <p:cNvGrpSpPr/>
            <p:nvPr/>
          </p:nvGrpSpPr>
          <p:grpSpPr>
            <a:xfrm rot="5400000">
              <a:off x="2380983" y="-2380983"/>
              <a:ext cx="3326035" cy="8088000"/>
              <a:chOff x="0" y="0"/>
              <a:chExt cx="2247006" cy="5464101"/>
            </a:xfrm>
          </p:grpSpPr>
          <p:sp>
            <p:nvSpPr>
              <p:cNvPr id="11" name="Freeform 11"/>
              <p:cNvSpPr/>
              <p:nvPr/>
            </p:nvSpPr>
            <p:spPr>
              <a:xfrm>
                <a:off x="-9098" y="-6509"/>
                <a:ext cx="2261337" cy="5496154"/>
              </a:xfrm>
              <a:custGeom>
                <a:avLst/>
                <a:gdLst/>
                <a:ahLst/>
                <a:cxnLst/>
                <a:rect l="l" t="t" r="r" b="b"/>
                <a:pathLst>
                  <a:path w="2261337" h="5496154">
                    <a:moveTo>
                      <a:pt x="63030" y="4902601"/>
                    </a:moveTo>
                    <a:cubicBezTo>
                      <a:pt x="63030" y="4902601"/>
                      <a:pt x="0" y="4656036"/>
                      <a:pt x="10218" y="1214762"/>
                    </a:cubicBezTo>
                    <a:cubicBezTo>
                      <a:pt x="18651" y="990971"/>
                      <a:pt x="65033" y="645332"/>
                      <a:pt x="65033" y="645332"/>
                    </a:cubicBezTo>
                    <a:cubicBezTo>
                      <a:pt x="82233" y="502466"/>
                      <a:pt x="56685" y="337866"/>
                      <a:pt x="181385" y="223925"/>
                    </a:cubicBezTo>
                    <a:cubicBezTo>
                      <a:pt x="346794" y="72788"/>
                      <a:pt x="621643" y="0"/>
                      <a:pt x="1368264" y="6965"/>
                    </a:cubicBezTo>
                    <a:lnTo>
                      <a:pt x="1368265" y="6965"/>
                    </a:lnTo>
                    <a:cubicBezTo>
                      <a:pt x="1585012" y="16819"/>
                      <a:pt x="1789327" y="36481"/>
                      <a:pt x="1923515" y="101690"/>
                    </a:cubicBezTo>
                    <a:cubicBezTo>
                      <a:pt x="2179561" y="226120"/>
                      <a:pt x="2261337" y="459160"/>
                      <a:pt x="2255849" y="704684"/>
                    </a:cubicBezTo>
                    <a:cubicBezTo>
                      <a:pt x="2255849" y="704684"/>
                      <a:pt x="2212561" y="1013073"/>
                      <a:pt x="2219994" y="1248607"/>
                    </a:cubicBezTo>
                    <a:cubicBezTo>
                      <a:pt x="2227118" y="4644402"/>
                      <a:pt x="2234274" y="4840005"/>
                      <a:pt x="2234274" y="4840005"/>
                    </a:cubicBezTo>
                    <a:cubicBezTo>
                      <a:pt x="2217593" y="5055737"/>
                      <a:pt x="2102949" y="5266349"/>
                      <a:pt x="1906080" y="5377973"/>
                    </a:cubicBezTo>
                    <a:cubicBezTo>
                      <a:pt x="1755728" y="5463222"/>
                      <a:pt x="1557697" y="5478320"/>
                      <a:pt x="1228500" y="5467578"/>
                    </a:cubicBezTo>
                    <a:lnTo>
                      <a:pt x="1228493" y="5467578"/>
                    </a:lnTo>
                    <a:cubicBezTo>
                      <a:pt x="645952" y="5462301"/>
                      <a:pt x="384604" y="5496155"/>
                      <a:pt x="254278" y="5386996"/>
                    </a:cubicBezTo>
                    <a:cubicBezTo>
                      <a:pt x="145767" y="5296112"/>
                      <a:pt x="81795" y="5102800"/>
                      <a:pt x="63030" y="4902601"/>
                    </a:cubicBezTo>
                    <a:close/>
                  </a:path>
                </a:pathLst>
              </a:custGeom>
              <a:solidFill>
                <a:srgbClr val="65A1B7"/>
              </a:solidFill>
            </p:spPr>
          </p:sp>
        </p:grpSp>
        <p:sp>
          <p:nvSpPr>
            <p:cNvPr id="12" name="TextBox 12"/>
            <p:cNvSpPr txBox="1"/>
            <p:nvPr/>
          </p:nvSpPr>
          <p:spPr>
            <a:xfrm>
              <a:off x="652614" y="280023"/>
              <a:ext cx="6997119" cy="2427231"/>
            </a:xfrm>
            <a:prstGeom prst="rect">
              <a:avLst/>
            </a:prstGeom>
          </p:spPr>
          <p:txBody>
            <a:bodyPr lIns="0" tIns="0" rIns="0" bIns="0" rtlCol="0" anchor="t">
              <a:spAutoFit/>
            </a:bodyPr>
            <a:lstStyle/>
            <a:p>
              <a:pPr algn="ctr">
                <a:lnSpc>
                  <a:spcPts val="3634"/>
                </a:lnSpc>
              </a:pPr>
              <a:r>
                <a:rPr lang="en-US" sz="2596">
                  <a:solidFill>
                    <a:srgbClr val="1D1D1B"/>
                  </a:solidFill>
                  <a:latin typeface="More Sugar Thin"/>
                </a:rPr>
                <a:t>Individuals with ADHD/ADD exhibit difficulty paying attention, staying focused, and having less control over their behaviors and emotions.</a:t>
              </a:r>
            </a:p>
          </p:txBody>
        </p:sp>
      </p:grpSp>
      <p:grpSp>
        <p:nvGrpSpPr>
          <p:cNvPr id="13" name="Group 13"/>
          <p:cNvGrpSpPr/>
          <p:nvPr/>
        </p:nvGrpSpPr>
        <p:grpSpPr>
          <a:xfrm>
            <a:off x="907085" y="317289"/>
            <a:ext cx="4412831" cy="1951090"/>
            <a:chOff x="0" y="0"/>
            <a:chExt cx="5883774" cy="2601453"/>
          </a:xfrm>
        </p:grpSpPr>
        <p:grpSp>
          <p:nvGrpSpPr>
            <p:cNvPr id="14" name="Group 14"/>
            <p:cNvGrpSpPr/>
            <p:nvPr/>
          </p:nvGrpSpPr>
          <p:grpSpPr>
            <a:xfrm rot="5400000">
              <a:off x="1825102" y="-1651780"/>
              <a:ext cx="2299945" cy="5817400"/>
              <a:chOff x="0" y="0"/>
              <a:chExt cx="1712938" cy="4332646"/>
            </a:xfrm>
          </p:grpSpPr>
          <p:sp>
            <p:nvSpPr>
              <p:cNvPr id="15" name="Freeform 15"/>
              <p:cNvSpPr/>
              <p:nvPr/>
            </p:nvSpPr>
            <p:spPr>
              <a:xfrm>
                <a:off x="-9098" y="-6509"/>
                <a:ext cx="1727269" cy="4364699"/>
              </a:xfrm>
              <a:custGeom>
                <a:avLst/>
                <a:gdLst/>
                <a:ahLst/>
                <a:cxnLst/>
                <a:rect l="l" t="t" r="r" b="b"/>
                <a:pathLst>
                  <a:path w="1727269"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512947"/>
                      <a:pt x="1700206" y="3708550"/>
                      <a:pt x="1700206" y="3708550"/>
                    </a:cubicBezTo>
                    <a:cubicBezTo>
                      <a:pt x="1683524" y="3924283"/>
                      <a:pt x="1568880" y="4134894"/>
                      <a:pt x="1372011" y="4246518"/>
                    </a:cubicBezTo>
                    <a:cubicBezTo>
                      <a:pt x="1221660" y="4331767"/>
                      <a:pt x="1023629" y="4346865"/>
                      <a:pt x="803168" y="4336123"/>
                    </a:cubicBezTo>
                    <a:lnTo>
                      <a:pt x="803168" y="4336123"/>
                    </a:lnTo>
                    <a:cubicBezTo>
                      <a:pt x="645952" y="4330847"/>
                      <a:pt x="384604" y="4364700"/>
                      <a:pt x="254278" y="4255542"/>
                    </a:cubicBezTo>
                    <a:cubicBezTo>
                      <a:pt x="145767" y="4164657"/>
                      <a:pt x="81795" y="3971345"/>
                      <a:pt x="63030" y="3771146"/>
                    </a:cubicBezTo>
                    <a:close/>
                  </a:path>
                </a:pathLst>
              </a:custGeom>
              <a:solidFill>
                <a:srgbClr val="EEC51D"/>
              </a:solidFill>
            </p:spPr>
          </p:sp>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60415">
              <a:off x="335636" y="146949"/>
              <a:ext cx="817365" cy="96302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72" t="32416"/>
            <a:stretch>
              <a:fillRect/>
            </a:stretch>
          </p:blipFill>
          <p:spPr>
            <a:xfrm rot="6214757">
              <a:off x="62312" y="1849021"/>
              <a:ext cx="692639" cy="673464"/>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72" t="32416"/>
            <a:stretch>
              <a:fillRect/>
            </a:stretch>
          </p:blipFill>
          <p:spPr>
            <a:xfrm rot="130190">
              <a:off x="5163869" y="1812893"/>
              <a:ext cx="707142" cy="687566"/>
            </a:xfrm>
            <a:prstGeom prst="rect">
              <a:avLst/>
            </a:prstGeom>
          </p:spPr>
        </p:pic>
        <p:sp>
          <p:nvSpPr>
            <p:cNvPr id="19" name="TextBox 19"/>
            <p:cNvSpPr txBox="1"/>
            <p:nvPr/>
          </p:nvSpPr>
          <p:spPr>
            <a:xfrm>
              <a:off x="444603" y="783921"/>
              <a:ext cx="5060941" cy="993623"/>
            </a:xfrm>
            <a:prstGeom prst="rect">
              <a:avLst/>
            </a:prstGeom>
          </p:spPr>
          <p:txBody>
            <a:bodyPr lIns="0" tIns="0" rIns="0" bIns="0" rtlCol="0" anchor="t">
              <a:spAutoFit/>
            </a:bodyPr>
            <a:lstStyle/>
            <a:p>
              <a:pPr algn="ctr">
                <a:lnSpc>
                  <a:spcPts val="5640"/>
                </a:lnSpc>
              </a:pPr>
              <a:r>
                <a:rPr lang="en-US" sz="5127">
                  <a:solidFill>
                    <a:srgbClr val="1D1D1B"/>
                  </a:solidFill>
                  <a:latin typeface="One Little Font Bold"/>
                </a:rPr>
                <a:t>ADHD/ADD</a:t>
              </a:r>
            </a:p>
          </p:txBody>
        </p:sp>
      </p:grpSp>
      <p:pic>
        <p:nvPicPr>
          <p:cNvPr id="20" name="Picture 20"/>
          <p:cNvPicPr>
            <a:picLocks noChangeAspect="1"/>
          </p:cNvPicPr>
          <p:nvPr/>
        </p:nvPicPr>
        <p:blipFill>
          <a:blip r:embed="rId11"/>
          <a:srcRect/>
          <a:stretch>
            <a:fillRect/>
          </a:stretch>
        </p:blipFill>
        <p:spPr>
          <a:xfrm>
            <a:off x="420287" y="4651604"/>
            <a:ext cx="2693213" cy="2299331"/>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71585" y="3454552"/>
            <a:ext cx="1271001" cy="1197052"/>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708570">
            <a:off x="646112" y="3470381"/>
            <a:ext cx="521946" cy="8805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92592">
            <a:off x="5703689" y="4273902"/>
            <a:ext cx="4951776" cy="407846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4486">
            <a:off x="-2703829" y="-971451"/>
            <a:ext cx="4951776" cy="4078463"/>
          </a:xfrm>
          <a:prstGeom prst="rect">
            <a:avLst/>
          </a:prstGeom>
        </p:spPr>
      </p:pic>
      <p:grpSp>
        <p:nvGrpSpPr>
          <p:cNvPr id="5" name="Group 5"/>
          <p:cNvGrpSpPr/>
          <p:nvPr/>
        </p:nvGrpSpPr>
        <p:grpSpPr>
          <a:xfrm rot="5400000">
            <a:off x="5609915" y="3217672"/>
            <a:ext cx="2129944" cy="5240461"/>
            <a:chOff x="0" y="0"/>
            <a:chExt cx="2194610" cy="5399563"/>
          </a:xfrm>
        </p:grpSpPr>
        <p:sp>
          <p:nvSpPr>
            <p:cNvPr id="6" name="Freeform 6"/>
            <p:cNvSpPr/>
            <p:nvPr/>
          </p:nvSpPr>
          <p:spPr>
            <a:xfrm>
              <a:off x="-9098" y="-6509"/>
              <a:ext cx="2208941" cy="5431616"/>
            </a:xfrm>
            <a:custGeom>
              <a:avLst/>
              <a:gdLst/>
              <a:ahLst/>
              <a:cxnLst/>
              <a:rect l="l" t="t" r="r" b="b"/>
              <a:pathLst>
                <a:path w="2208941" h="5431616">
                  <a:moveTo>
                    <a:pt x="63030" y="4838063"/>
                  </a:moveTo>
                  <a:cubicBezTo>
                    <a:pt x="63030" y="4838063"/>
                    <a:pt x="0" y="4591499"/>
                    <a:pt x="10218" y="1214762"/>
                  </a:cubicBezTo>
                  <a:cubicBezTo>
                    <a:pt x="18651" y="990971"/>
                    <a:pt x="65033" y="645332"/>
                    <a:pt x="65033" y="645332"/>
                  </a:cubicBezTo>
                  <a:cubicBezTo>
                    <a:pt x="82233" y="502466"/>
                    <a:pt x="56685" y="337866"/>
                    <a:pt x="181385" y="223925"/>
                  </a:cubicBezTo>
                  <a:cubicBezTo>
                    <a:pt x="346794" y="72788"/>
                    <a:pt x="621643" y="0"/>
                    <a:pt x="1315867" y="6965"/>
                  </a:cubicBezTo>
                  <a:lnTo>
                    <a:pt x="1315869" y="6965"/>
                  </a:lnTo>
                  <a:cubicBezTo>
                    <a:pt x="1532616" y="16819"/>
                    <a:pt x="1736931" y="36481"/>
                    <a:pt x="1871119" y="101690"/>
                  </a:cubicBezTo>
                  <a:cubicBezTo>
                    <a:pt x="2127165" y="226120"/>
                    <a:pt x="2208940" y="459160"/>
                    <a:pt x="2203452" y="704684"/>
                  </a:cubicBezTo>
                  <a:cubicBezTo>
                    <a:pt x="2203452" y="704684"/>
                    <a:pt x="2160165" y="1013073"/>
                    <a:pt x="2167598" y="1248607"/>
                  </a:cubicBezTo>
                  <a:cubicBezTo>
                    <a:pt x="2174721" y="4579864"/>
                    <a:pt x="2181878" y="4775467"/>
                    <a:pt x="2181878" y="4775467"/>
                  </a:cubicBezTo>
                  <a:cubicBezTo>
                    <a:pt x="2165196" y="4991199"/>
                    <a:pt x="2050552" y="5201811"/>
                    <a:pt x="1853683" y="5313435"/>
                  </a:cubicBezTo>
                  <a:cubicBezTo>
                    <a:pt x="1703332" y="5398684"/>
                    <a:pt x="1505300" y="5413782"/>
                    <a:pt x="1186771" y="5403040"/>
                  </a:cubicBezTo>
                  <a:lnTo>
                    <a:pt x="1186765" y="5403040"/>
                  </a:lnTo>
                  <a:cubicBezTo>
                    <a:pt x="645952" y="5397763"/>
                    <a:pt x="384604" y="5431616"/>
                    <a:pt x="254278" y="5322459"/>
                  </a:cubicBezTo>
                  <a:cubicBezTo>
                    <a:pt x="145767" y="5231574"/>
                    <a:pt x="81795" y="5038262"/>
                    <a:pt x="63030" y="4838063"/>
                  </a:cubicBezTo>
                  <a:close/>
                </a:path>
              </a:pathLst>
            </a:custGeom>
            <a:solidFill>
              <a:srgbClr val="EEC51D"/>
            </a:solidFill>
          </p:spPr>
        </p:sp>
      </p:grpSp>
      <p:grpSp>
        <p:nvGrpSpPr>
          <p:cNvPr id="7" name="Group 7"/>
          <p:cNvGrpSpPr/>
          <p:nvPr/>
        </p:nvGrpSpPr>
        <p:grpSpPr>
          <a:xfrm rot="5400000">
            <a:off x="1258387" y="-499044"/>
            <a:ext cx="3659509" cy="5674223"/>
            <a:chOff x="0" y="0"/>
            <a:chExt cx="4359401" cy="6759436"/>
          </a:xfrm>
        </p:grpSpPr>
        <p:sp>
          <p:nvSpPr>
            <p:cNvPr id="8" name="Freeform 8"/>
            <p:cNvSpPr/>
            <p:nvPr/>
          </p:nvSpPr>
          <p:spPr>
            <a:xfrm>
              <a:off x="-9098" y="-6509"/>
              <a:ext cx="4373732" cy="6791490"/>
            </a:xfrm>
            <a:custGeom>
              <a:avLst/>
              <a:gdLst/>
              <a:ahLst/>
              <a:cxnLst/>
              <a:rect l="l" t="t" r="r" b="b"/>
              <a:pathLst>
                <a:path w="4373732" h="6791490">
                  <a:moveTo>
                    <a:pt x="63030" y="6197937"/>
                  </a:moveTo>
                  <a:cubicBezTo>
                    <a:pt x="63030" y="6197937"/>
                    <a:pt x="0" y="5951372"/>
                    <a:pt x="10218" y="1214762"/>
                  </a:cubicBezTo>
                  <a:cubicBezTo>
                    <a:pt x="18651" y="990971"/>
                    <a:pt x="65033" y="645332"/>
                    <a:pt x="65033" y="645332"/>
                  </a:cubicBezTo>
                  <a:cubicBezTo>
                    <a:pt x="82233" y="502466"/>
                    <a:pt x="56685" y="337866"/>
                    <a:pt x="181385" y="223925"/>
                  </a:cubicBezTo>
                  <a:cubicBezTo>
                    <a:pt x="346794" y="72788"/>
                    <a:pt x="621643" y="0"/>
                    <a:pt x="3480659" y="6965"/>
                  </a:cubicBezTo>
                  <a:lnTo>
                    <a:pt x="3480660" y="6965"/>
                  </a:lnTo>
                  <a:cubicBezTo>
                    <a:pt x="3697407" y="16819"/>
                    <a:pt x="3901722" y="36481"/>
                    <a:pt x="4035911" y="101690"/>
                  </a:cubicBezTo>
                  <a:cubicBezTo>
                    <a:pt x="4291957" y="226120"/>
                    <a:pt x="4373732" y="459160"/>
                    <a:pt x="4368244" y="704684"/>
                  </a:cubicBezTo>
                  <a:cubicBezTo>
                    <a:pt x="4368244" y="704684"/>
                    <a:pt x="4324956" y="1013073"/>
                    <a:pt x="4332390" y="1248607"/>
                  </a:cubicBezTo>
                  <a:cubicBezTo>
                    <a:pt x="4339513" y="5939738"/>
                    <a:pt x="4346669" y="6135341"/>
                    <a:pt x="4346669" y="6135341"/>
                  </a:cubicBezTo>
                  <a:cubicBezTo>
                    <a:pt x="4329988" y="6351073"/>
                    <a:pt x="4215344" y="6561685"/>
                    <a:pt x="4018475" y="6673309"/>
                  </a:cubicBezTo>
                  <a:cubicBezTo>
                    <a:pt x="3868123" y="6758557"/>
                    <a:pt x="3670092" y="6773656"/>
                    <a:pt x="2910811" y="6762914"/>
                  </a:cubicBezTo>
                  <a:lnTo>
                    <a:pt x="2910777" y="6762914"/>
                  </a:lnTo>
                  <a:cubicBezTo>
                    <a:pt x="645952" y="6757637"/>
                    <a:pt x="384604" y="6791490"/>
                    <a:pt x="254278" y="6682333"/>
                  </a:cubicBezTo>
                  <a:cubicBezTo>
                    <a:pt x="145767" y="6591447"/>
                    <a:pt x="81795" y="6398136"/>
                    <a:pt x="63030" y="6197937"/>
                  </a:cubicBezTo>
                  <a:close/>
                </a:path>
              </a:pathLst>
            </a:custGeom>
            <a:solidFill>
              <a:srgbClr val="FDDDC8"/>
            </a:solidFill>
          </p:spPr>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383">
            <a:off x="851284" y="1440741"/>
            <a:ext cx="277065" cy="34791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877467" y="2085393"/>
            <a:ext cx="277065" cy="34791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877467" y="2761191"/>
            <a:ext cx="277065" cy="347913"/>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877467" y="3364994"/>
            <a:ext cx="277065" cy="347913"/>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468" y="4504320"/>
            <a:ext cx="3901440" cy="2667166"/>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562890" y="875028"/>
            <a:ext cx="2732227" cy="2926080"/>
          </a:xfrm>
          <a:prstGeom prst="rect">
            <a:avLst/>
          </a:prstGeom>
        </p:spPr>
      </p:pic>
      <p:sp>
        <p:nvSpPr>
          <p:cNvPr id="15" name="TextBox 15"/>
          <p:cNvSpPr txBox="1"/>
          <p:nvPr/>
        </p:nvSpPr>
        <p:spPr>
          <a:xfrm>
            <a:off x="1308276" y="3343807"/>
            <a:ext cx="5096973" cy="422279"/>
          </a:xfrm>
          <a:prstGeom prst="rect">
            <a:avLst/>
          </a:prstGeom>
        </p:spPr>
        <p:txBody>
          <a:bodyPr lIns="0" tIns="0" rIns="0" bIns="0" rtlCol="0" anchor="t">
            <a:spAutoFit/>
          </a:bodyPr>
          <a:lstStyle/>
          <a:p>
            <a:pPr>
              <a:lnSpc>
                <a:spcPts val="3497"/>
              </a:lnSpc>
            </a:pPr>
            <a:r>
              <a:rPr lang="en-US" sz="2498">
                <a:solidFill>
                  <a:srgbClr val="1D1D1B"/>
                </a:solidFill>
                <a:latin typeface="More Sugar Thin"/>
              </a:rPr>
              <a:t>Forgetting to complete tasks</a:t>
            </a:r>
          </a:p>
        </p:txBody>
      </p:sp>
      <p:sp>
        <p:nvSpPr>
          <p:cNvPr id="16" name="TextBox 16"/>
          <p:cNvSpPr txBox="1"/>
          <p:nvPr/>
        </p:nvSpPr>
        <p:spPr>
          <a:xfrm>
            <a:off x="1262521" y="1408059"/>
            <a:ext cx="5096973" cy="422238"/>
          </a:xfrm>
          <a:prstGeom prst="rect">
            <a:avLst/>
          </a:prstGeom>
        </p:spPr>
        <p:txBody>
          <a:bodyPr lIns="0" tIns="0" rIns="0" bIns="0" rtlCol="0" anchor="t">
            <a:spAutoFit/>
          </a:bodyPr>
          <a:lstStyle/>
          <a:p>
            <a:pPr>
              <a:lnSpc>
                <a:spcPts val="3499"/>
              </a:lnSpc>
            </a:pPr>
            <a:r>
              <a:rPr lang="en-US" sz="2499">
                <a:solidFill>
                  <a:srgbClr val="1D1D1B"/>
                </a:solidFill>
                <a:latin typeface="More Sugar Thin"/>
              </a:rPr>
              <a:t>Daydreaming frequently</a:t>
            </a:r>
          </a:p>
        </p:txBody>
      </p:sp>
      <p:sp>
        <p:nvSpPr>
          <p:cNvPr id="17" name="TextBox 17"/>
          <p:cNvSpPr txBox="1"/>
          <p:nvPr/>
        </p:nvSpPr>
        <p:spPr>
          <a:xfrm>
            <a:off x="500030" y="689432"/>
            <a:ext cx="5176223" cy="378348"/>
          </a:xfrm>
          <a:prstGeom prst="rect">
            <a:avLst/>
          </a:prstGeom>
        </p:spPr>
        <p:txBody>
          <a:bodyPr lIns="0" tIns="0" rIns="0" bIns="0" rtlCol="0" anchor="t">
            <a:spAutoFit/>
          </a:bodyPr>
          <a:lstStyle/>
          <a:p>
            <a:pPr algn="just">
              <a:lnSpc>
                <a:spcPts val="2899"/>
              </a:lnSpc>
            </a:pPr>
            <a:r>
              <a:rPr lang="en-US" sz="2899">
                <a:solidFill>
                  <a:srgbClr val="1D1D1B"/>
                </a:solidFill>
                <a:latin typeface="One Little Font Bold"/>
              </a:rPr>
              <a:t>Some Symptoms of ADHD include:</a:t>
            </a:r>
          </a:p>
        </p:txBody>
      </p:sp>
      <p:sp>
        <p:nvSpPr>
          <p:cNvPr id="18" name="TextBox 18"/>
          <p:cNvSpPr txBox="1"/>
          <p:nvPr/>
        </p:nvSpPr>
        <p:spPr>
          <a:xfrm>
            <a:off x="1308276" y="2163346"/>
            <a:ext cx="3405860" cy="330088"/>
          </a:xfrm>
          <a:prstGeom prst="rect">
            <a:avLst/>
          </a:prstGeom>
        </p:spPr>
        <p:txBody>
          <a:bodyPr lIns="0" tIns="0" rIns="0" bIns="0" rtlCol="0" anchor="t">
            <a:spAutoFit/>
          </a:bodyPr>
          <a:lstStyle/>
          <a:p>
            <a:pPr>
              <a:lnSpc>
                <a:spcPts val="2499"/>
              </a:lnSpc>
            </a:pPr>
            <a:r>
              <a:rPr lang="en-US" sz="2499">
                <a:solidFill>
                  <a:srgbClr val="1D1D1B"/>
                </a:solidFill>
                <a:latin typeface="More Sugar Thin"/>
              </a:rPr>
              <a:t>Fidgeting</a:t>
            </a:r>
          </a:p>
        </p:txBody>
      </p:sp>
      <p:sp>
        <p:nvSpPr>
          <p:cNvPr id="19" name="TextBox 19"/>
          <p:cNvSpPr txBox="1"/>
          <p:nvPr/>
        </p:nvSpPr>
        <p:spPr>
          <a:xfrm>
            <a:off x="1308276" y="2835670"/>
            <a:ext cx="3405860" cy="330088"/>
          </a:xfrm>
          <a:prstGeom prst="rect">
            <a:avLst/>
          </a:prstGeom>
        </p:spPr>
        <p:txBody>
          <a:bodyPr lIns="0" tIns="0" rIns="0" bIns="0" rtlCol="0" anchor="t">
            <a:spAutoFit/>
          </a:bodyPr>
          <a:lstStyle/>
          <a:p>
            <a:pPr>
              <a:lnSpc>
                <a:spcPts val="2499"/>
              </a:lnSpc>
            </a:pPr>
            <a:r>
              <a:rPr lang="en-US" sz="2499">
                <a:solidFill>
                  <a:srgbClr val="1D1D1B"/>
                </a:solidFill>
                <a:latin typeface="More Sugar Thin"/>
              </a:rPr>
              <a:t>Easily distracted </a:t>
            </a:r>
          </a:p>
        </p:txBody>
      </p:sp>
      <p:sp>
        <p:nvSpPr>
          <p:cNvPr id="20" name="TextBox 20"/>
          <p:cNvSpPr txBox="1"/>
          <p:nvPr/>
        </p:nvSpPr>
        <p:spPr>
          <a:xfrm>
            <a:off x="4501465" y="5174962"/>
            <a:ext cx="4346844" cy="1344932"/>
          </a:xfrm>
          <a:prstGeom prst="rect">
            <a:avLst/>
          </a:prstGeom>
        </p:spPr>
        <p:txBody>
          <a:bodyPr lIns="0" tIns="0" rIns="0" bIns="0" rtlCol="0" anchor="t">
            <a:spAutoFit/>
          </a:bodyPr>
          <a:lstStyle/>
          <a:p>
            <a:pPr algn="ctr">
              <a:lnSpc>
                <a:spcPts val="2640"/>
              </a:lnSpc>
            </a:pPr>
            <a:r>
              <a:rPr lang="en-US" sz="2400">
                <a:solidFill>
                  <a:srgbClr val="1D1D1B"/>
                </a:solidFill>
                <a:latin typeface="More Sugar Thin"/>
              </a:rPr>
              <a:t>Boys who have ADHD tend to be more hyperactive than girls who tend to be more inattentive (Mayo Clinic).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D8C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7713" flipH="1">
            <a:off x="6438949" y="227518"/>
            <a:ext cx="855543" cy="100800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2136">
            <a:off x="-282386" y="5824440"/>
            <a:ext cx="4590805" cy="378115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4486">
            <a:off x="7458197" y="5261855"/>
            <a:ext cx="4590805" cy="3781154"/>
          </a:xfrm>
          <a:prstGeom prst="rect">
            <a:avLst/>
          </a:prstGeom>
        </p:spPr>
      </p:pic>
      <p:grpSp>
        <p:nvGrpSpPr>
          <p:cNvPr id="5" name="Group 5"/>
          <p:cNvGrpSpPr/>
          <p:nvPr/>
        </p:nvGrpSpPr>
        <p:grpSpPr>
          <a:xfrm rot="-5400000">
            <a:off x="3994483" y="-814674"/>
            <a:ext cx="1516145" cy="4228329"/>
            <a:chOff x="0" y="0"/>
            <a:chExt cx="1712938" cy="4777158"/>
          </a:xfrm>
        </p:grpSpPr>
        <p:sp>
          <p:nvSpPr>
            <p:cNvPr id="6" name="Freeform 6"/>
            <p:cNvSpPr/>
            <p:nvPr/>
          </p:nvSpPr>
          <p:spPr>
            <a:xfrm>
              <a:off x="-9098" y="-6509"/>
              <a:ext cx="1727269" cy="4809212"/>
            </a:xfrm>
            <a:custGeom>
              <a:avLst/>
              <a:gdLst/>
              <a:ahLst/>
              <a:cxnLst/>
              <a:rect l="l" t="t" r="r" b="b"/>
              <a:pathLst>
                <a:path w="1727269" h="4809212">
                  <a:moveTo>
                    <a:pt x="63030" y="4215658"/>
                  </a:moveTo>
                  <a:cubicBezTo>
                    <a:pt x="63030" y="4215658"/>
                    <a:pt x="0" y="3969094"/>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957460"/>
                    <a:pt x="1700206" y="4153062"/>
                    <a:pt x="1700206" y="4153062"/>
                  </a:cubicBezTo>
                  <a:cubicBezTo>
                    <a:pt x="1683524" y="4368795"/>
                    <a:pt x="1568880" y="4579407"/>
                    <a:pt x="1372011" y="4691031"/>
                  </a:cubicBezTo>
                  <a:cubicBezTo>
                    <a:pt x="1221660" y="4776279"/>
                    <a:pt x="1023629" y="4791377"/>
                    <a:pt x="803168" y="4780636"/>
                  </a:cubicBezTo>
                  <a:lnTo>
                    <a:pt x="803168" y="4780636"/>
                  </a:lnTo>
                  <a:cubicBezTo>
                    <a:pt x="645952" y="4775359"/>
                    <a:pt x="384604" y="4809212"/>
                    <a:pt x="254278" y="4700054"/>
                  </a:cubicBezTo>
                  <a:cubicBezTo>
                    <a:pt x="145767" y="4609169"/>
                    <a:pt x="81795" y="4415857"/>
                    <a:pt x="63030" y="4215658"/>
                  </a:cubicBezTo>
                  <a:close/>
                </a:path>
              </a:pathLst>
            </a:custGeom>
            <a:solidFill>
              <a:srgbClr val="F58371"/>
            </a:solidFill>
          </p:spPr>
        </p:sp>
      </p:grpSp>
      <p:grpSp>
        <p:nvGrpSpPr>
          <p:cNvPr id="7" name="Group 7"/>
          <p:cNvGrpSpPr/>
          <p:nvPr/>
        </p:nvGrpSpPr>
        <p:grpSpPr>
          <a:xfrm>
            <a:off x="4752556" y="2429428"/>
            <a:ext cx="397378" cy="1112544"/>
            <a:chOff x="0" y="0"/>
            <a:chExt cx="529838" cy="1483392"/>
          </a:xfrm>
        </p:grpSpPr>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32941" y="1141056"/>
              <a:ext cx="263955" cy="331451"/>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25340" y="19760"/>
              <a:ext cx="479159" cy="601683"/>
            </a:xfrm>
            <a:prstGeom prst="rect">
              <a:avLst/>
            </a:prstGeom>
          </p:spPr>
        </p:pic>
      </p:gr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23386" y="4230481"/>
            <a:ext cx="1955295" cy="2353199"/>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48227" y="4492308"/>
            <a:ext cx="2163120" cy="2147388"/>
          </a:xfrm>
          <a:prstGeom prst="rect">
            <a:avLst/>
          </a:prstGeom>
        </p:spPr>
      </p:pic>
      <p:sp>
        <p:nvSpPr>
          <p:cNvPr id="12" name="TextBox 12"/>
          <p:cNvSpPr txBox="1"/>
          <p:nvPr/>
        </p:nvSpPr>
        <p:spPr>
          <a:xfrm>
            <a:off x="2762636" y="1094044"/>
            <a:ext cx="3901673" cy="601391"/>
          </a:xfrm>
          <a:prstGeom prst="rect">
            <a:avLst/>
          </a:prstGeom>
        </p:spPr>
        <p:txBody>
          <a:bodyPr lIns="0" tIns="0" rIns="0" bIns="0" rtlCol="0" anchor="t">
            <a:spAutoFit/>
          </a:bodyPr>
          <a:lstStyle/>
          <a:p>
            <a:pPr algn="ctr">
              <a:lnSpc>
                <a:spcPts val="4156"/>
              </a:lnSpc>
            </a:pPr>
            <a:r>
              <a:rPr lang="en-US" sz="5196">
                <a:solidFill>
                  <a:srgbClr val="1D1D1B"/>
                </a:solidFill>
                <a:latin typeface="One Little Font Bold"/>
              </a:rPr>
              <a:t>Dyspraxia</a:t>
            </a:r>
          </a:p>
        </p:txBody>
      </p:sp>
      <p:grpSp>
        <p:nvGrpSpPr>
          <p:cNvPr id="13" name="Group 13"/>
          <p:cNvGrpSpPr/>
          <p:nvPr/>
        </p:nvGrpSpPr>
        <p:grpSpPr>
          <a:xfrm rot="5400000">
            <a:off x="6671953" y="977048"/>
            <a:ext cx="1422544" cy="4327303"/>
            <a:chOff x="0" y="0"/>
            <a:chExt cx="1712938" cy="5210665"/>
          </a:xfrm>
        </p:grpSpPr>
        <p:sp>
          <p:nvSpPr>
            <p:cNvPr id="14" name="Freeform 14"/>
            <p:cNvSpPr/>
            <p:nvPr/>
          </p:nvSpPr>
          <p:spPr>
            <a:xfrm>
              <a:off x="-9098" y="-6509"/>
              <a:ext cx="1727269" cy="5242719"/>
            </a:xfrm>
            <a:custGeom>
              <a:avLst/>
              <a:gdLst/>
              <a:ahLst/>
              <a:cxnLst/>
              <a:rect l="l" t="t" r="r" b="b"/>
              <a:pathLst>
                <a:path w="1727269"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390967"/>
                    <a:pt x="1700206" y="4586569"/>
                    <a:pt x="1700206" y="4586569"/>
                  </a:cubicBezTo>
                  <a:cubicBezTo>
                    <a:pt x="1683524" y="4802302"/>
                    <a:pt x="1568880" y="5012913"/>
                    <a:pt x="1372011" y="5124538"/>
                  </a:cubicBezTo>
                  <a:cubicBezTo>
                    <a:pt x="1221660" y="5209786"/>
                    <a:pt x="1023629" y="5224884"/>
                    <a:pt x="803168" y="5214142"/>
                  </a:cubicBezTo>
                  <a:lnTo>
                    <a:pt x="803168" y="5214142"/>
                  </a:lnTo>
                  <a:cubicBezTo>
                    <a:pt x="645952" y="5208865"/>
                    <a:pt x="384604" y="5242719"/>
                    <a:pt x="254278" y="5133561"/>
                  </a:cubicBezTo>
                  <a:cubicBezTo>
                    <a:pt x="145767" y="5042676"/>
                    <a:pt x="81795" y="4849364"/>
                    <a:pt x="63030" y="4649165"/>
                  </a:cubicBezTo>
                  <a:close/>
                </a:path>
              </a:pathLst>
            </a:custGeom>
            <a:solidFill>
              <a:srgbClr val="FFFAEB"/>
            </a:solidFill>
          </p:spPr>
        </p:sp>
      </p:grpSp>
      <p:sp>
        <p:nvSpPr>
          <p:cNvPr id="15" name="TextBox 15"/>
          <p:cNvSpPr txBox="1"/>
          <p:nvPr/>
        </p:nvSpPr>
        <p:spPr>
          <a:xfrm>
            <a:off x="5648117" y="2837513"/>
            <a:ext cx="3513002" cy="694421"/>
          </a:xfrm>
          <a:prstGeom prst="rect">
            <a:avLst/>
          </a:prstGeom>
        </p:spPr>
        <p:txBody>
          <a:bodyPr lIns="0" tIns="0" rIns="0" bIns="0" rtlCol="0" anchor="t">
            <a:spAutoFit/>
          </a:bodyPr>
          <a:lstStyle/>
          <a:p>
            <a:pPr algn="ctr">
              <a:lnSpc>
                <a:spcPts val="2763"/>
              </a:lnSpc>
            </a:pPr>
            <a:r>
              <a:rPr lang="en-US" sz="2302">
                <a:solidFill>
                  <a:srgbClr val="1D1D1B"/>
                </a:solidFill>
                <a:latin typeface="More Sugar Thin"/>
              </a:rPr>
              <a:t>Affects 5-10% of the population </a:t>
            </a:r>
            <a:endParaRPr lang="en-US" sz="2302">
              <a:solidFill>
                <a:srgbClr val="FF1616"/>
              </a:solidFill>
              <a:latin typeface="More Sugar Thin"/>
            </a:endParaRPr>
          </a:p>
        </p:txBody>
      </p:sp>
      <p:grpSp>
        <p:nvGrpSpPr>
          <p:cNvPr id="16" name="Group 16"/>
          <p:cNvGrpSpPr/>
          <p:nvPr/>
        </p:nvGrpSpPr>
        <p:grpSpPr>
          <a:xfrm>
            <a:off x="2595097" y="4036265"/>
            <a:ext cx="4563407" cy="1500160"/>
            <a:chOff x="0" y="0"/>
            <a:chExt cx="6084542" cy="2000214"/>
          </a:xfrm>
        </p:grpSpPr>
        <p:grpSp>
          <p:nvGrpSpPr>
            <p:cNvPr id="17" name="Group 17"/>
            <p:cNvGrpSpPr/>
            <p:nvPr/>
          </p:nvGrpSpPr>
          <p:grpSpPr>
            <a:xfrm rot="-5400000">
              <a:off x="2042164" y="-2042164"/>
              <a:ext cx="2000214" cy="6084542"/>
              <a:chOff x="0" y="0"/>
              <a:chExt cx="1712938" cy="5210665"/>
            </a:xfrm>
          </p:grpSpPr>
          <p:sp>
            <p:nvSpPr>
              <p:cNvPr id="18" name="Freeform 18"/>
              <p:cNvSpPr/>
              <p:nvPr/>
            </p:nvSpPr>
            <p:spPr>
              <a:xfrm>
                <a:off x="-9098" y="-6509"/>
                <a:ext cx="1727269" cy="5242719"/>
              </a:xfrm>
              <a:custGeom>
                <a:avLst/>
                <a:gdLst/>
                <a:ahLst/>
                <a:cxnLst/>
                <a:rect l="l" t="t" r="r" b="b"/>
                <a:pathLst>
                  <a:path w="1727269"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390967"/>
                      <a:pt x="1700206" y="4586569"/>
                      <a:pt x="1700206" y="4586569"/>
                    </a:cubicBezTo>
                    <a:cubicBezTo>
                      <a:pt x="1683524" y="4802302"/>
                      <a:pt x="1568880" y="5012913"/>
                      <a:pt x="1372011" y="5124538"/>
                    </a:cubicBezTo>
                    <a:cubicBezTo>
                      <a:pt x="1221660" y="5209786"/>
                      <a:pt x="1023629" y="5224884"/>
                      <a:pt x="803168" y="5214142"/>
                    </a:cubicBezTo>
                    <a:lnTo>
                      <a:pt x="803168" y="5214142"/>
                    </a:lnTo>
                    <a:cubicBezTo>
                      <a:pt x="645952" y="5208865"/>
                      <a:pt x="384604" y="5242719"/>
                      <a:pt x="254278" y="5133561"/>
                    </a:cubicBezTo>
                    <a:cubicBezTo>
                      <a:pt x="145767" y="5042676"/>
                      <a:pt x="81795" y="4849364"/>
                      <a:pt x="63030" y="4649165"/>
                    </a:cubicBezTo>
                    <a:close/>
                  </a:path>
                </a:pathLst>
              </a:custGeom>
              <a:solidFill>
                <a:srgbClr val="FFFAEB"/>
              </a:solidFill>
            </p:spPr>
          </p:sp>
        </p:grpSp>
        <p:sp>
          <p:nvSpPr>
            <p:cNvPr id="19" name="TextBox 19"/>
            <p:cNvSpPr txBox="1"/>
            <p:nvPr/>
          </p:nvSpPr>
          <p:spPr>
            <a:xfrm>
              <a:off x="81571" y="520382"/>
              <a:ext cx="5921400" cy="959450"/>
            </a:xfrm>
            <a:prstGeom prst="rect">
              <a:avLst/>
            </a:prstGeom>
          </p:spPr>
          <p:txBody>
            <a:bodyPr lIns="0" tIns="0" rIns="0" bIns="0" rtlCol="0" anchor="t">
              <a:spAutoFit/>
            </a:bodyPr>
            <a:lstStyle/>
            <a:p>
              <a:pPr algn="ctr">
                <a:lnSpc>
                  <a:spcPts val="2913"/>
                </a:lnSpc>
              </a:pPr>
              <a:r>
                <a:rPr lang="en-US" sz="2428">
                  <a:solidFill>
                    <a:srgbClr val="1D1D1B"/>
                  </a:solidFill>
                  <a:latin typeface="More Sugar Thin"/>
                </a:rPr>
                <a:t>Usually is seen in the early development stages (DSM-5)</a:t>
              </a:r>
            </a:p>
          </p:txBody>
        </p:sp>
      </p:grpSp>
      <p:grpSp>
        <p:nvGrpSpPr>
          <p:cNvPr id="20" name="Group 20"/>
          <p:cNvGrpSpPr/>
          <p:nvPr/>
        </p:nvGrpSpPr>
        <p:grpSpPr>
          <a:xfrm>
            <a:off x="177005" y="2372292"/>
            <a:ext cx="4501106" cy="1479680"/>
            <a:chOff x="0" y="0"/>
            <a:chExt cx="6001475" cy="1972906"/>
          </a:xfrm>
        </p:grpSpPr>
        <p:grpSp>
          <p:nvGrpSpPr>
            <p:cNvPr id="21" name="Group 21"/>
            <p:cNvGrpSpPr/>
            <p:nvPr/>
          </p:nvGrpSpPr>
          <p:grpSpPr>
            <a:xfrm rot="-5400000">
              <a:off x="2014284" y="-2014284"/>
              <a:ext cx="1972906" cy="6001475"/>
              <a:chOff x="0" y="0"/>
              <a:chExt cx="1712938" cy="5210665"/>
            </a:xfrm>
          </p:grpSpPr>
          <p:sp>
            <p:nvSpPr>
              <p:cNvPr id="22" name="Freeform 22"/>
              <p:cNvSpPr/>
              <p:nvPr/>
            </p:nvSpPr>
            <p:spPr>
              <a:xfrm>
                <a:off x="-9098" y="-6509"/>
                <a:ext cx="1727269" cy="5242719"/>
              </a:xfrm>
              <a:custGeom>
                <a:avLst/>
                <a:gdLst/>
                <a:ahLst/>
                <a:cxnLst/>
                <a:rect l="l" t="t" r="r" b="b"/>
                <a:pathLst>
                  <a:path w="1727269"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390967"/>
                      <a:pt x="1700206" y="4586569"/>
                      <a:pt x="1700206" y="4586569"/>
                    </a:cubicBezTo>
                    <a:cubicBezTo>
                      <a:pt x="1683524" y="4802302"/>
                      <a:pt x="1568880" y="5012913"/>
                      <a:pt x="1372011" y="5124538"/>
                    </a:cubicBezTo>
                    <a:cubicBezTo>
                      <a:pt x="1221660" y="5209786"/>
                      <a:pt x="1023629" y="5224884"/>
                      <a:pt x="803168" y="5214142"/>
                    </a:cubicBezTo>
                    <a:lnTo>
                      <a:pt x="803168" y="5214142"/>
                    </a:lnTo>
                    <a:cubicBezTo>
                      <a:pt x="645952" y="5208865"/>
                      <a:pt x="384604" y="5242719"/>
                      <a:pt x="254278" y="5133561"/>
                    </a:cubicBezTo>
                    <a:cubicBezTo>
                      <a:pt x="145767" y="5042676"/>
                      <a:pt x="81795" y="4849364"/>
                      <a:pt x="63030" y="4649165"/>
                    </a:cubicBezTo>
                    <a:close/>
                  </a:path>
                </a:pathLst>
              </a:custGeom>
              <a:solidFill>
                <a:srgbClr val="FFFAEB"/>
              </a:solidFill>
            </p:spPr>
          </p:sp>
        </p:grpSp>
        <p:sp>
          <p:nvSpPr>
            <p:cNvPr id="23" name="TextBox 23"/>
            <p:cNvSpPr txBox="1"/>
            <p:nvPr/>
          </p:nvSpPr>
          <p:spPr>
            <a:xfrm>
              <a:off x="564671" y="277498"/>
              <a:ext cx="4872132" cy="1419527"/>
            </a:xfrm>
            <a:prstGeom prst="rect">
              <a:avLst/>
            </a:prstGeom>
          </p:spPr>
          <p:txBody>
            <a:bodyPr lIns="0" tIns="0" rIns="0" bIns="0" rtlCol="0" anchor="t">
              <a:spAutoFit/>
            </a:bodyPr>
            <a:lstStyle/>
            <a:p>
              <a:pPr algn="ctr">
                <a:lnSpc>
                  <a:spcPts val="2874"/>
                </a:lnSpc>
              </a:pPr>
              <a:r>
                <a:rPr lang="en-US" sz="2395">
                  <a:solidFill>
                    <a:srgbClr val="1D1D1B"/>
                  </a:solidFill>
                  <a:latin typeface="More Sugar Thin"/>
                </a:rPr>
                <a:t>Dyspraxia is the difficulty in controlling motor coordination.</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C2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7713" flipH="1">
            <a:off x="6438949" y="227518"/>
            <a:ext cx="855543" cy="100800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32136">
            <a:off x="-282386" y="5824440"/>
            <a:ext cx="4590805" cy="378115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94486">
            <a:off x="7458197" y="5261855"/>
            <a:ext cx="4590805" cy="3781154"/>
          </a:xfrm>
          <a:prstGeom prst="rect">
            <a:avLst/>
          </a:prstGeom>
        </p:spPr>
      </p:pic>
      <p:grpSp>
        <p:nvGrpSpPr>
          <p:cNvPr id="5" name="Group 5"/>
          <p:cNvGrpSpPr/>
          <p:nvPr/>
        </p:nvGrpSpPr>
        <p:grpSpPr>
          <a:xfrm rot="5400000">
            <a:off x="6737709" y="1042804"/>
            <a:ext cx="1390008" cy="4228329"/>
            <a:chOff x="0" y="0"/>
            <a:chExt cx="1712938" cy="5210665"/>
          </a:xfrm>
        </p:grpSpPr>
        <p:sp>
          <p:nvSpPr>
            <p:cNvPr id="6" name="Freeform 6"/>
            <p:cNvSpPr/>
            <p:nvPr/>
          </p:nvSpPr>
          <p:spPr>
            <a:xfrm>
              <a:off x="-9098" y="-6509"/>
              <a:ext cx="1727269" cy="5242719"/>
            </a:xfrm>
            <a:custGeom>
              <a:avLst/>
              <a:gdLst/>
              <a:ahLst/>
              <a:cxnLst/>
              <a:rect l="l" t="t" r="r" b="b"/>
              <a:pathLst>
                <a:path w="1727269"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390967"/>
                    <a:pt x="1700206" y="4586569"/>
                    <a:pt x="1700206" y="4586569"/>
                  </a:cubicBezTo>
                  <a:cubicBezTo>
                    <a:pt x="1683524" y="4802302"/>
                    <a:pt x="1568880" y="5012913"/>
                    <a:pt x="1372011" y="5124538"/>
                  </a:cubicBezTo>
                  <a:cubicBezTo>
                    <a:pt x="1221660" y="5209786"/>
                    <a:pt x="1023629" y="5224884"/>
                    <a:pt x="803168" y="5214142"/>
                  </a:cubicBezTo>
                  <a:lnTo>
                    <a:pt x="803168" y="5214142"/>
                  </a:lnTo>
                  <a:cubicBezTo>
                    <a:pt x="645952" y="5208865"/>
                    <a:pt x="384604" y="5242719"/>
                    <a:pt x="254278" y="5133561"/>
                  </a:cubicBezTo>
                  <a:cubicBezTo>
                    <a:pt x="145767" y="5042676"/>
                    <a:pt x="81795" y="4849364"/>
                    <a:pt x="63030" y="4649165"/>
                  </a:cubicBezTo>
                  <a:close/>
                </a:path>
              </a:pathLst>
            </a:custGeom>
            <a:solidFill>
              <a:srgbClr val="F3E4D0"/>
            </a:solidFill>
          </p:spPr>
        </p:sp>
      </p:grpSp>
      <p:grpSp>
        <p:nvGrpSpPr>
          <p:cNvPr id="7" name="Group 7"/>
          <p:cNvGrpSpPr/>
          <p:nvPr/>
        </p:nvGrpSpPr>
        <p:grpSpPr>
          <a:xfrm rot="-5400000">
            <a:off x="3994483" y="-814674"/>
            <a:ext cx="1516145" cy="4228329"/>
            <a:chOff x="0" y="0"/>
            <a:chExt cx="1712938" cy="4777158"/>
          </a:xfrm>
        </p:grpSpPr>
        <p:sp>
          <p:nvSpPr>
            <p:cNvPr id="8" name="Freeform 8"/>
            <p:cNvSpPr/>
            <p:nvPr/>
          </p:nvSpPr>
          <p:spPr>
            <a:xfrm>
              <a:off x="-9098" y="-6509"/>
              <a:ext cx="1727269" cy="4809212"/>
            </a:xfrm>
            <a:custGeom>
              <a:avLst/>
              <a:gdLst/>
              <a:ahLst/>
              <a:cxnLst/>
              <a:rect l="l" t="t" r="r" b="b"/>
              <a:pathLst>
                <a:path w="1727269" h="4809212">
                  <a:moveTo>
                    <a:pt x="63030" y="4215658"/>
                  </a:moveTo>
                  <a:cubicBezTo>
                    <a:pt x="63030" y="4215658"/>
                    <a:pt x="0" y="3969094"/>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957460"/>
                    <a:pt x="1700206" y="4153062"/>
                    <a:pt x="1700206" y="4153062"/>
                  </a:cubicBezTo>
                  <a:cubicBezTo>
                    <a:pt x="1683524" y="4368795"/>
                    <a:pt x="1568880" y="4579407"/>
                    <a:pt x="1372011" y="4691031"/>
                  </a:cubicBezTo>
                  <a:cubicBezTo>
                    <a:pt x="1221660" y="4776279"/>
                    <a:pt x="1023629" y="4791377"/>
                    <a:pt x="803168" y="4780636"/>
                  </a:cubicBezTo>
                  <a:lnTo>
                    <a:pt x="803168" y="4780636"/>
                  </a:lnTo>
                  <a:cubicBezTo>
                    <a:pt x="645952" y="4775359"/>
                    <a:pt x="384604" y="4809212"/>
                    <a:pt x="254278" y="4700054"/>
                  </a:cubicBezTo>
                  <a:cubicBezTo>
                    <a:pt x="145767" y="4609169"/>
                    <a:pt x="81795" y="4415857"/>
                    <a:pt x="63030" y="4215658"/>
                  </a:cubicBezTo>
                  <a:close/>
                </a:path>
              </a:pathLst>
            </a:custGeom>
            <a:solidFill>
              <a:srgbClr val="F3E4D0"/>
            </a:solidFill>
          </p:spPr>
        </p:sp>
      </p:grpSp>
      <p:grpSp>
        <p:nvGrpSpPr>
          <p:cNvPr id="9" name="Group 9"/>
          <p:cNvGrpSpPr/>
          <p:nvPr/>
        </p:nvGrpSpPr>
        <p:grpSpPr>
          <a:xfrm rot="-5400000">
            <a:off x="1583677" y="1042804"/>
            <a:ext cx="1390008" cy="4228329"/>
            <a:chOff x="0" y="0"/>
            <a:chExt cx="1712938" cy="5210665"/>
          </a:xfrm>
        </p:grpSpPr>
        <p:sp>
          <p:nvSpPr>
            <p:cNvPr id="10" name="Freeform 10"/>
            <p:cNvSpPr/>
            <p:nvPr/>
          </p:nvSpPr>
          <p:spPr>
            <a:xfrm>
              <a:off x="-9098" y="-6509"/>
              <a:ext cx="1727269" cy="5242719"/>
            </a:xfrm>
            <a:custGeom>
              <a:avLst/>
              <a:gdLst/>
              <a:ahLst/>
              <a:cxnLst/>
              <a:rect l="l" t="t" r="r" b="b"/>
              <a:pathLst>
                <a:path w="1727269"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390967"/>
                    <a:pt x="1700206" y="4586569"/>
                    <a:pt x="1700206" y="4586569"/>
                  </a:cubicBezTo>
                  <a:cubicBezTo>
                    <a:pt x="1683524" y="4802302"/>
                    <a:pt x="1568880" y="5012913"/>
                    <a:pt x="1372011" y="5124538"/>
                  </a:cubicBezTo>
                  <a:cubicBezTo>
                    <a:pt x="1221660" y="5209786"/>
                    <a:pt x="1023629" y="5224884"/>
                    <a:pt x="803168" y="5214142"/>
                  </a:cubicBezTo>
                  <a:lnTo>
                    <a:pt x="803168" y="5214142"/>
                  </a:lnTo>
                  <a:cubicBezTo>
                    <a:pt x="645952" y="5208865"/>
                    <a:pt x="384604" y="5242719"/>
                    <a:pt x="254278" y="5133561"/>
                  </a:cubicBezTo>
                  <a:cubicBezTo>
                    <a:pt x="145767" y="5042676"/>
                    <a:pt x="81795" y="4849364"/>
                    <a:pt x="63030" y="4649165"/>
                  </a:cubicBezTo>
                  <a:close/>
                </a:path>
              </a:pathLst>
            </a:custGeom>
            <a:solidFill>
              <a:srgbClr val="F3E4D0"/>
            </a:solidFill>
          </p:spPr>
        </p:sp>
      </p:grpSp>
      <p:grpSp>
        <p:nvGrpSpPr>
          <p:cNvPr id="11" name="Group 11"/>
          <p:cNvGrpSpPr/>
          <p:nvPr/>
        </p:nvGrpSpPr>
        <p:grpSpPr>
          <a:xfrm rot="-5400000">
            <a:off x="3517910" y="3225564"/>
            <a:ext cx="2717780" cy="4228329"/>
            <a:chOff x="0" y="0"/>
            <a:chExt cx="3349182" cy="5210665"/>
          </a:xfrm>
        </p:grpSpPr>
        <p:sp>
          <p:nvSpPr>
            <p:cNvPr id="12" name="Freeform 12"/>
            <p:cNvSpPr/>
            <p:nvPr/>
          </p:nvSpPr>
          <p:spPr>
            <a:xfrm>
              <a:off x="-9098" y="-6509"/>
              <a:ext cx="3363512" cy="5242719"/>
            </a:xfrm>
            <a:custGeom>
              <a:avLst/>
              <a:gdLst/>
              <a:ahLst/>
              <a:cxnLst/>
              <a:rect l="l" t="t" r="r" b="b"/>
              <a:pathLst>
                <a:path w="3363512"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470439" y="6965"/>
                  </a:cubicBezTo>
                  <a:lnTo>
                    <a:pt x="2470440" y="6965"/>
                  </a:lnTo>
                  <a:cubicBezTo>
                    <a:pt x="2687187" y="16819"/>
                    <a:pt x="2891502" y="36481"/>
                    <a:pt x="3025691" y="101690"/>
                  </a:cubicBezTo>
                  <a:cubicBezTo>
                    <a:pt x="3281737" y="226120"/>
                    <a:pt x="3363512" y="459160"/>
                    <a:pt x="3358024" y="704684"/>
                  </a:cubicBezTo>
                  <a:cubicBezTo>
                    <a:pt x="3358024" y="704684"/>
                    <a:pt x="3314736" y="1013073"/>
                    <a:pt x="3322169" y="1248607"/>
                  </a:cubicBezTo>
                  <a:cubicBezTo>
                    <a:pt x="3329293" y="4390967"/>
                    <a:pt x="3336450" y="4586569"/>
                    <a:pt x="3336450" y="4586569"/>
                  </a:cubicBezTo>
                  <a:cubicBezTo>
                    <a:pt x="3319768" y="4802302"/>
                    <a:pt x="3205124" y="5012913"/>
                    <a:pt x="3008255" y="5124538"/>
                  </a:cubicBezTo>
                  <a:cubicBezTo>
                    <a:pt x="2857903" y="5209786"/>
                    <a:pt x="2659872" y="5224884"/>
                    <a:pt x="2106272" y="5214142"/>
                  </a:cubicBezTo>
                  <a:lnTo>
                    <a:pt x="2106251" y="5214142"/>
                  </a:lnTo>
                  <a:cubicBezTo>
                    <a:pt x="645952" y="5208865"/>
                    <a:pt x="384604" y="5242719"/>
                    <a:pt x="254278" y="5133561"/>
                  </a:cubicBezTo>
                  <a:cubicBezTo>
                    <a:pt x="145767" y="5042676"/>
                    <a:pt x="81795" y="4849364"/>
                    <a:pt x="63030" y="4649165"/>
                  </a:cubicBezTo>
                  <a:close/>
                </a:path>
              </a:pathLst>
            </a:custGeom>
            <a:solidFill>
              <a:srgbClr val="F3E4D0"/>
            </a:solidFill>
          </p:spPr>
        </p:sp>
      </p:gr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4777817" y="3317756"/>
            <a:ext cx="197966" cy="24858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4697116" y="2476784"/>
            <a:ext cx="359369" cy="45126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6988" y="4370721"/>
            <a:ext cx="1707767" cy="2926080"/>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32713" y="4072697"/>
            <a:ext cx="2031116" cy="2091973"/>
          </a:xfrm>
          <a:prstGeom prst="rect">
            <a:avLst/>
          </a:prstGeom>
        </p:spPr>
      </p:pic>
      <p:sp>
        <p:nvSpPr>
          <p:cNvPr id="17" name="TextBox 17"/>
          <p:cNvSpPr txBox="1"/>
          <p:nvPr/>
        </p:nvSpPr>
        <p:spPr>
          <a:xfrm>
            <a:off x="3063077" y="1128096"/>
            <a:ext cx="3378957" cy="514238"/>
          </a:xfrm>
          <a:prstGeom prst="rect">
            <a:avLst/>
          </a:prstGeom>
        </p:spPr>
        <p:txBody>
          <a:bodyPr lIns="0" tIns="0" rIns="0" bIns="0" rtlCol="0" anchor="t">
            <a:spAutoFit/>
          </a:bodyPr>
          <a:lstStyle/>
          <a:p>
            <a:pPr algn="ctr">
              <a:lnSpc>
                <a:spcPts val="3600"/>
              </a:lnSpc>
            </a:pPr>
            <a:r>
              <a:rPr lang="en-US" sz="4500">
                <a:solidFill>
                  <a:srgbClr val="1D1D1B"/>
                </a:solidFill>
                <a:latin typeface="One Little Font"/>
              </a:rPr>
              <a:t>DYSPRAXIA</a:t>
            </a:r>
          </a:p>
        </p:txBody>
      </p:sp>
      <p:sp>
        <p:nvSpPr>
          <p:cNvPr id="18" name="TextBox 18"/>
          <p:cNvSpPr txBox="1"/>
          <p:nvPr/>
        </p:nvSpPr>
        <p:spPr>
          <a:xfrm>
            <a:off x="562354" y="2656906"/>
            <a:ext cx="3432652" cy="1000125"/>
          </a:xfrm>
          <a:prstGeom prst="rect">
            <a:avLst/>
          </a:prstGeom>
        </p:spPr>
        <p:txBody>
          <a:bodyPr lIns="0" tIns="0" rIns="0" bIns="0" rtlCol="0" anchor="t">
            <a:spAutoFit/>
          </a:bodyPr>
          <a:lstStyle/>
          <a:p>
            <a:pPr algn="ctr">
              <a:lnSpc>
                <a:spcPts val="2699"/>
              </a:lnSpc>
            </a:pPr>
            <a:r>
              <a:rPr lang="en-US" sz="2249">
                <a:solidFill>
                  <a:srgbClr val="1D1D1B"/>
                </a:solidFill>
                <a:latin typeface="More Sugar Thin"/>
              </a:rPr>
              <a:t>Activities like playing sports, biking, skiing, and driving may be affected. </a:t>
            </a:r>
          </a:p>
        </p:txBody>
      </p:sp>
      <p:sp>
        <p:nvSpPr>
          <p:cNvPr id="19" name="TextBox 19"/>
          <p:cNvSpPr txBox="1"/>
          <p:nvPr/>
        </p:nvSpPr>
        <p:spPr>
          <a:xfrm>
            <a:off x="5431920" y="2656906"/>
            <a:ext cx="4114957" cy="1000125"/>
          </a:xfrm>
          <a:prstGeom prst="rect">
            <a:avLst/>
          </a:prstGeom>
        </p:spPr>
        <p:txBody>
          <a:bodyPr lIns="0" tIns="0" rIns="0" bIns="0" rtlCol="0" anchor="t">
            <a:spAutoFit/>
          </a:bodyPr>
          <a:lstStyle/>
          <a:p>
            <a:pPr algn="ctr">
              <a:lnSpc>
                <a:spcPts val="2699"/>
              </a:lnSpc>
            </a:pPr>
            <a:r>
              <a:rPr lang="en-US" sz="2249">
                <a:solidFill>
                  <a:srgbClr val="1D1D1B"/>
                </a:solidFill>
                <a:latin typeface="More Sugar Thin"/>
              </a:rPr>
              <a:t>However, it does not affect one's intelligence, cognitive ability, and analytical skills. </a:t>
            </a:r>
          </a:p>
        </p:txBody>
      </p:sp>
      <p:sp>
        <p:nvSpPr>
          <p:cNvPr id="20" name="TextBox 20"/>
          <p:cNvSpPr txBox="1"/>
          <p:nvPr/>
        </p:nvSpPr>
        <p:spPr>
          <a:xfrm>
            <a:off x="2868197" y="4370721"/>
            <a:ext cx="4017206" cy="2000250"/>
          </a:xfrm>
          <a:prstGeom prst="rect">
            <a:avLst/>
          </a:prstGeom>
        </p:spPr>
        <p:txBody>
          <a:bodyPr lIns="0" tIns="0" rIns="0" bIns="0" rtlCol="0" anchor="t">
            <a:spAutoFit/>
          </a:bodyPr>
          <a:lstStyle/>
          <a:p>
            <a:pPr algn="ctr">
              <a:lnSpc>
                <a:spcPts val="2699"/>
              </a:lnSpc>
            </a:pPr>
            <a:r>
              <a:rPr lang="en-US" sz="2249">
                <a:solidFill>
                  <a:srgbClr val="1D1D1B"/>
                </a:solidFill>
                <a:latin typeface="More Sugar Thin"/>
              </a:rPr>
              <a:t>With practice, children can master activities that require coordination and increased motor skills such as writing, riding a bike, or tying a shoelace (Miller, 2021).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89766">
            <a:off x="-1741557" y="-1530834"/>
            <a:ext cx="4590805" cy="378115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9259">
            <a:off x="6548158" y="5493806"/>
            <a:ext cx="4590805" cy="3781154"/>
          </a:xfrm>
          <a:prstGeom prst="rect">
            <a:avLst/>
          </a:prstGeom>
        </p:spPr>
      </p:pic>
      <p:grpSp>
        <p:nvGrpSpPr>
          <p:cNvPr id="4" name="Group 4"/>
          <p:cNvGrpSpPr/>
          <p:nvPr/>
        </p:nvGrpSpPr>
        <p:grpSpPr>
          <a:xfrm rot="5400000">
            <a:off x="2595757" y="-514226"/>
            <a:ext cx="1441270" cy="6308832"/>
            <a:chOff x="0" y="0"/>
            <a:chExt cx="1712938" cy="7497999"/>
          </a:xfrm>
        </p:grpSpPr>
        <p:sp>
          <p:nvSpPr>
            <p:cNvPr id="5" name="Freeform 5"/>
            <p:cNvSpPr/>
            <p:nvPr/>
          </p:nvSpPr>
          <p:spPr>
            <a:xfrm>
              <a:off x="-9098" y="-6509"/>
              <a:ext cx="1727269" cy="7530053"/>
            </a:xfrm>
            <a:custGeom>
              <a:avLst/>
              <a:gdLst/>
              <a:ahLst/>
              <a:cxnLst/>
              <a:rect l="l" t="t" r="r" b="b"/>
              <a:pathLst>
                <a:path w="1727269" h="7530053">
                  <a:moveTo>
                    <a:pt x="63030" y="6936499"/>
                  </a:moveTo>
                  <a:cubicBezTo>
                    <a:pt x="63030" y="6936499"/>
                    <a:pt x="0" y="6689935"/>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6678301"/>
                    <a:pt x="1700206" y="6873904"/>
                    <a:pt x="1700206" y="6873904"/>
                  </a:cubicBezTo>
                  <a:cubicBezTo>
                    <a:pt x="1683524" y="7089636"/>
                    <a:pt x="1568880" y="7300248"/>
                    <a:pt x="1372011" y="7411872"/>
                  </a:cubicBezTo>
                  <a:cubicBezTo>
                    <a:pt x="1221660" y="7497121"/>
                    <a:pt x="1023629" y="7512218"/>
                    <a:pt x="803168" y="7501476"/>
                  </a:cubicBezTo>
                  <a:lnTo>
                    <a:pt x="803168" y="7501476"/>
                  </a:lnTo>
                  <a:cubicBezTo>
                    <a:pt x="645952" y="7496200"/>
                    <a:pt x="384604" y="7530053"/>
                    <a:pt x="254278" y="7420895"/>
                  </a:cubicBezTo>
                  <a:cubicBezTo>
                    <a:pt x="145767" y="7330010"/>
                    <a:pt x="81795" y="7136699"/>
                    <a:pt x="63030" y="6936499"/>
                  </a:cubicBezTo>
                  <a:close/>
                </a:path>
              </a:pathLst>
            </a:custGeom>
            <a:solidFill>
              <a:srgbClr val="EEC51D"/>
            </a:solidFill>
          </p:spPr>
        </p:sp>
      </p:grpSp>
      <p:grpSp>
        <p:nvGrpSpPr>
          <p:cNvPr id="6" name="Group 6"/>
          <p:cNvGrpSpPr/>
          <p:nvPr/>
        </p:nvGrpSpPr>
        <p:grpSpPr>
          <a:xfrm rot="-5400000">
            <a:off x="5603464" y="1459826"/>
            <a:ext cx="2171827" cy="6128446"/>
            <a:chOff x="0" y="0"/>
            <a:chExt cx="2440512" cy="6886620"/>
          </a:xfrm>
        </p:grpSpPr>
        <p:sp>
          <p:nvSpPr>
            <p:cNvPr id="7" name="Freeform 7"/>
            <p:cNvSpPr/>
            <p:nvPr/>
          </p:nvSpPr>
          <p:spPr>
            <a:xfrm>
              <a:off x="-9098" y="-6509"/>
              <a:ext cx="2454842" cy="6918674"/>
            </a:xfrm>
            <a:custGeom>
              <a:avLst/>
              <a:gdLst/>
              <a:ahLst/>
              <a:cxnLst/>
              <a:rect l="l" t="t" r="r" b="b"/>
              <a:pathLst>
                <a:path w="2454842" h="6918674">
                  <a:moveTo>
                    <a:pt x="63030" y="6325120"/>
                  </a:moveTo>
                  <a:cubicBezTo>
                    <a:pt x="63030" y="6325120"/>
                    <a:pt x="0" y="6078556"/>
                    <a:pt x="10218" y="1214762"/>
                  </a:cubicBezTo>
                  <a:cubicBezTo>
                    <a:pt x="18651" y="990971"/>
                    <a:pt x="65033" y="645332"/>
                    <a:pt x="65033" y="645332"/>
                  </a:cubicBezTo>
                  <a:cubicBezTo>
                    <a:pt x="82233" y="502466"/>
                    <a:pt x="56685" y="337866"/>
                    <a:pt x="181385" y="223925"/>
                  </a:cubicBezTo>
                  <a:cubicBezTo>
                    <a:pt x="346794" y="72788"/>
                    <a:pt x="621643" y="0"/>
                    <a:pt x="1561769" y="6965"/>
                  </a:cubicBezTo>
                  <a:lnTo>
                    <a:pt x="1561771" y="6965"/>
                  </a:lnTo>
                  <a:cubicBezTo>
                    <a:pt x="1778518" y="16819"/>
                    <a:pt x="1982833" y="36481"/>
                    <a:pt x="2117021" y="101690"/>
                  </a:cubicBezTo>
                  <a:cubicBezTo>
                    <a:pt x="2373067" y="226120"/>
                    <a:pt x="2454842" y="459160"/>
                    <a:pt x="2449354" y="704684"/>
                  </a:cubicBezTo>
                  <a:cubicBezTo>
                    <a:pt x="2449354" y="704684"/>
                    <a:pt x="2406067" y="1013073"/>
                    <a:pt x="2413500" y="1248607"/>
                  </a:cubicBezTo>
                  <a:cubicBezTo>
                    <a:pt x="2420623" y="6066921"/>
                    <a:pt x="2427780" y="6262524"/>
                    <a:pt x="2427780" y="6262524"/>
                  </a:cubicBezTo>
                  <a:cubicBezTo>
                    <a:pt x="2411098" y="6478257"/>
                    <a:pt x="2296454" y="6688869"/>
                    <a:pt x="2099585" y="6800493"/>
                  </a:cubicBezTo>
                  <a:cubicBezTo>
                    <a:pt x="1949234" y="6885741"/>
                    <a:pt x="1751203" y="6900839"/>
                    <a:pt x="1382608" y="6890097"/>
                  </a:cubicBezTo>
                  <a:lnTo>
                    <a:pt x="1382598" y="6890097"/>
                  </a:lnTo>
                  <a:cubicBezTo>
                    <a:pt x="645952" y="6884820"/>
                    <a:pt x="384604" y="6918674"/>
                    <a:pt x="254278" y="6809515"/>
                  </a:cubicBezTo>
                  <a:cubicBezTo>
                    <a:pt x="145767" y="6718631"/>
                    <a:pt x="81795" y="6525319"/>
                    <a:pt x="63030" y="6325120"/>
                  </a:cubicBezTo>
                  <a:close/>
                </a:path>
              </a:pathLst>
            </a:custGeom>
            <a:solidFill>
              <a:srgbClr val="EEC51D"/>
            </a:solidFill>
          </p:spPr>
        </p:sp>
      </p:grpSp>
      <p:grpSp>
        <p:nvGrpSpPr>
          <p:cNvPr id="8" name="Group 8"/>
          <p:cNvGrpSpPr/>
          <p:nvPr/>
        </p:nvGrpSpPr>
        <p:grpSpPr>
          <a:xfrm rot="-5400000">
            <a:off x="3990943" y="-815071"/>
            <a:ext cx="1399512" cy="3368942"/>
            <a:chOff x="0" y="0"/>
            <a:chExt cx="1712938" cy="4123429"/>
          </a:xfrm>
        </p:grpSpPr>
        <p:sp>
          <p:nvSpPr>
            <p:cNvPr id="9" name="Freeform 9"/>
            <p:cNvSpPr/>
            <p:nvPr/>
          </p:nvSpPr>
          <p:spPr>
            <a:xfrm>
              <a:off x="-9098" y="-6509"/>
              <a:ext cx="1727269" cy="4155483"/>
            </a:xfrm>
            <a:custGeom>
              <a:avLst/>
              <a:gdLst/>
              <a:ahLst/>
              <a:cxnLst/>
              <a:rect l="l" t="t" r="r" b="b"/>
              <a:pathLst>
                <a:path w="1727269" h="4155483">
                  <a:moveTo>
                    <a:pt x="63030" y="3561929"/>
                  </a:moveTo>
                  <a:cubicBezTo>
                    <a:pt x="63030" y="3561929"/>
                    <a:pt x="0" y="3315365"/>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303731"/>
                    <a:pt x="1700206" y="3499333"/>
                    <a:pt x="1700206" y="3499333"/>
                  </a:cubicBezTo>
                  <a:cubicBezTo>
                    <a:pt x="1683524" y="3715066"/>
                    <a:pt x="1568880" y="3925678"/>
                    <a:pt x="1372011" y="4037302"/>
                  </a:cubicBezTo>
                  <a:cubicBezTo>
                    <a:pt x="1221660" y="4122550"/>
                    <a:pt x="1023629" y="4137648"/>
                    <a:pt x="803168" y="4126907"/>
                  </a:cubicBezTo>
                  <a:lnTo>
                    <a:pt x="803168" y="4126907"/>
                  </a:lnTo>
                  <a:cubicBezTo>
                    <a:pt x="645952" y="4121630"/>
                    <a:pt x="384604" y="4155483"/>
                    <a:pt x="254278" y="4046325"/>
                  </a:cubicBezTo>
                  <a:cubicBezTo>
                    <a:pt x="145767" y="3955440"/>
                    <a:pt x="81795" y="3762128"/>
                    <a:pt x="63030" y="3561929"/>
                  </a:cubicBezTo>
                  <a:close/>
                </a:path>
              </a:pathLst>
            </a:custGeom>
            <a:solidFill>
              <a:srgbClr val="FFFAEB"/>
            </a:solidFill>
          </p:spPr>
        </p:sp>
      </p:grpSp>
      <p:sp>
        <p:nvSpPr>
          <p:cNvPr id="10" name="TextBox 10"/>
          <p:cNvSpPr txBox="1"/>
          <p:nvPr/>
        </p:nvSpPr>
        <p:spPr>
          <a:xfrm>
            <a:off x="3227883" y="550312"/>
            <a:ext cx="2925632" cy="638175"/>
          </a:xfrm>
          <a:prstGeom prst="rect">
            <a:avLst/>
          </a:prstGeom>
        </p:spPr>
        <p:txBody>
          <a:bodyPr lIns="0" tIns="0" rIns="0" bIns="0" rtlCol="0" anchor="t">
            <a:spAutoFit/>
          </a:bodyPr>
          <a:lstStyle/>
          <a:p>
            <a:pPr algn="ctr">
              <a:lnSpc>
                <a:spcPts val="5040"/>
              </a:lnSpc>
            </a:pPr>
            <a:r>
              <a:rPr lang="en-US" sz="4200">
                <a:solidFill>
                  <a:srgbClr val="1D1D1B"/>
                </a:solidFill>
                <a:latin typeface="One Little Font Bold"/>
              </a:rPr>
              <a:t>Dyslexia</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61">
            <a:off x="5765627" y="361800"/>
            <a:ext cx="143864" cy="18065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010" flipH="1">
            <a:off x="3247124" y="1123777"/>
            <a:ext cx="193503" cy="24298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272" t="32416"/>
          <a:stretch>
            <a:fillRect/>
          </a:stretch>
        </p:blipFill>
        <p:spPr>
          <a:xfrm rot="-890541">
            <a:off x="5729765" y="1067990"/>
            <a:ext cx="364653" cy="35455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272" t="32416"/>
          <a:stretch>
            <a:fillRect/>
          </a:stretch>
        </p:blipFill>
        <p:spPr>
          <a:xfrm rot="-10800000">
            <a:off x="3221249" y="265972"/>
            <a:ext cx="364653" cy="35455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976" y="5337360"/>
            <a:ext cx="3901440" cy="2000375"/>
          </a:xfrm>
          <a:prstGeom prst="rect">
            <a:avLst/>
          </a:prstGeom>
        </p:spPr>
      </p:pic>
      <p:sp>
        <p:nvSpPr>
          <p:cNvPr id="16" name="TextBox 16"/>
          <p:cNvSpPr txBox="1"/>
          <p:nvPr/>
        </p:nvSpPr>
        <p:spPr>
          <a:xfrm>
            <a:off x="3827699" y="3174935"/>
            <a:ext cx="5723357" cy="2540266"/>
          </a:xfrm>
          <a:prstGeom prst="rect">
            <a:avLst/>
          </a:prstGeom>
        </p:spPr>
        <p:txBody>
          <a:bodyPr lIns="0" tIns="0" rIns="0" bIns="0" rtlCol="0" anchor="t">
            <a:spAutoFit/>
          </a:bodyPr>
          <a:lstStyle/>
          <a:p>
            <a:pPr>
              <a:lnSpc>
                <a:spcPts val="2939"/>
              </a:lnSpc>
            </a:pPr>
            <a:r>
              <a:rPr lang="en-US" sz="2099">
                <a:solidFill>
                  <a:srgbClr val="1D1D1B"/>
                </a:solidFill>
                <a:latin typeface="More Sugar Thin"/>
              </a:rPr>
              <a:t>  </a:t>
            </a:r>
          </a:p>
          <a:p>
            <a:pPr marL="453388" lvl="1" indent="-226694">
              <a:lnSpc>
                <a:spcPts val="2939"/>
              </a:lnSpc>
              <a:buFont typeface="Arial"/>
              <a:buChar char="•"/>
            </a:pPr>
            <a:r>
              <a:rPr lang="en-US" sz="2099">
                <a:solidFill>
                  <a:srgbClr val="1D1D1B"/>
                </a:solidFill>
                <a:latin typeface="More Sugar Thin" panose="020B0604020202020204" charset="0"/>
              </a:rPr>
              <a:t>Affects 20% of the population, </a:t>
            </a:r>
          </a:p>
          <a:p>
            <a:pPr marL="453388" lvl="1" indent="-226694">
              <a:lnSpc>
                <a:spcPts val="2939"/>
              </a:lnSpc>
              <a:buFont typeface="Arial"/>
              <a:buChar char="•"/>
            </a:pPr>
            <a:r>
              <a:rPr lang="en-US" sz="2099">
                <a:solidFill>
                  <a:srgbClr val="1D1D1B"/>
                </a:solidFill>
                <a:latin typeface="More Sugar Thin" panose="020B0604020202020204" charset="0"/>
              </a:rPr>
              <a:t>The most common learning disability, </a:t>
            </a:r>
          </a:p>
          <a:p>
            <a:pPr marL="453388" lvl="1" indent="-226694">
              <a:lnSpc>
                <a:spcPts val="2939"/>
              </a:lnSpc>
              <a:buFont typeface="Arial"/>
              <a:buChar char="•"/>
            </a:pPr>
            <a:r>
              <a:rPr lang="en-US" sz="2099">
                <a:solidFill>
                  <a:srgbClr val="1D1D1B"/>
                </a:solidFill>
                <a:latin typeface="More Sugar Thin" panose="020B0604020202020204" charset="0"/>
              </a:rPr>
              <a:t>Typically diagnosed when children begin school and start learning how to read </a:t>
            </a:r>
          </a:p>
          <a:p>
            <a:pPr>
              <a:lnSpc>
                <a:spcPts val="2939"/>
              </a:lnSpc>
            </a:pPr>
            <a:r>
              <a:rPr lang="en-US" sz="2099">
                <a:solidFill>
                  <a:srgbClr val="1D1D1B"/>
                </a:solidFill>
                <a:latin typeface="More Sugar Thin" panose="020B0604020202020204" charset="0"/>
              </a:rPr>
              <a:t>(The Yale Center for Dyslexia and Creativity).  </a:t>
            </a:r>
          </a:p>
          <a:p>
            <a:pPr>
              <a:lnSpc>
                <a:spcPts val="2520"/>
              </a:lnSpc>
            </a:pPr>
            <a:endParaRPr lang="en-US" sz="2099">
              <a:solidFill>
                <a:srgbClr val="1D1D1B"/>
              </a:solidFill>
              <a:latin typeface="Arimo"/>
            </a:endParaRPr>
          </a:p>
        </p:txBody>
      </p:sp>
      <p:sp>
        <p:nvSpPr>
          <p:cNvPr id="17" name="TextBox 17"/>
          <p:cNvSpPr txBox="1"/>
          <p:nvPr/>
        </p:nvSpPr>
        <p:spPr>
          <a:xfrm>
            <a:off x="475964" y="2034545"/>
            <a:ext cx="5690764" cy="1266379"/>
          </a:xfrm>
          <a:prstGeom prst="rect">
            <a:avLst/>
          </a:prstGeom>
        </p:spPr>
        <p:txBody>
          <a:bodyPr lIns="0" tIns="0" rIns="0" bIns="0" rtlCol="0" anchor="t">
            <a:spAutoFit/>
          </a:bodyPr>
          <a:lstStyle/>
          <a:p>
            <a:pPr algn="ctr">
              <a:lnSpc>
                <a:spcPts val="2520"/>
              </a:lnSpc>
              <a:spcBef>
                <a:spcPct val="0"/>
              </a:spcBef>
            </a:pPr>
            <a:r>
              <a:rPr lang="en-US" sz="2100">
                <a:solidFill>
                  <a:srgbClr val="1D1D1B"/>
                </a:solidFill>
                <a:latin typeface="More Sugar Thin"/>
              </a:rPr>
              <a:t>Dyslexia is a learning disorder that involves difficulty in reading due to problems identifying speech sounds and connecting the sounds to letters and words (Mayo Clinic, 2017)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67812">
            <a:off x="4435916" y="-2757427"/>
            <a:ext cx="5421320" cy="4465196"/>
          </a:xfrm>
          <a:prstGeom prst="rect">
            <a:avLst/>
          </a:prstGeom>
        </p:spPr>
      </p:pic>
      <p:grpSp>
        <p:nvGrpSpPr>
          <p:cNvPr id="4" name="Group 4"/>
          <p:cNvGrpSpPr/>
          <p:nvPr/>
        </p:nvGrpSpPr>
        <p:grpSpPr>
          <a:xfrm rot="5400000">
            <a:off x="2865466" y="-271772"/>
            <a:ext cx="2575182" cy="7110299"/>
            <a:chOff x="0" y="0"/>
            <a:chExt cx="2341922" cy="6466248"/>
          </a:xfrm>
        </p:grpSpPr>
        <p:sp>
          <p:nvSpPr>
            <p:cNvPr id="5" name="Freeform 5"/>
            <p:cNvSpPr/>
            <p:nvPr/>
          </p:nvSpPr>
          <p:spPr>
            <a:xfrm>
              <a:off x="-9098" y="-6509"/>
              <a:ext cx="2356253" cy="6498301"/>
            </a:xfrm>
            <a:custGeom>
              <a:avLst/>
              <a:gdLst/>
              <a:ahLst/>
              <a:cxnLst/>
              <a:rect l="l" t="t" r="r" b="b"/>
              <a:pathLst>
                <a:path w="2356253" h="6498301">
                  <a:moveTo>
                    <a:pt x="63030" y="5904748"/>
                  </a:moveTo>
                  <a:cubicBezTo>
                    <a:pt x="63030" y="5904748"/>
                    <a:pt x="0" y="5658184"/>
                    <a:pt x="10218" y="1214762"/>
                  </a:cubicBezTo>
                  <a:cubicBezTo>
                    <a:pt x="18651" y="990971"/>
                    <a:pt x="65033" y="645332"/>
                    <a:pt x="65033" y="645332"/>
                  </a:cubicBezTo>
                  <a:cubicBezTo>
                    <a:pt x="82233" y="502466"/>
                    <a:pt x="56685" y="337866"/>
                    <a:pt x="181385" y="223925"/>
                  </a:cubicBezTo>
                  <a:cubicBezTo>
                    <a:pt x="346794" y="72788"/>
                    <a:pt x="621643" y="0"/>
                    <a:pt x="1463180" y="6965"/>
                  </a:cubicBezTo>
                  <a:lnTo>
                    <a:pt x="1463181" y="6965"/>
                  </a:lnTo>
                  <a:cubicBezTo>
                    <a:pt x="1679928" y="16819"/>
                    <a:pt x="1884243" y="36481"/>
                    <a:pt x="2018431" y="101690"/>
                  </a:cubicBezTo>
                  <a:cubicBezTo>
                    <a:pt x="2274477" y="226120"/>
                    <a:pt x="2356253" y="459160"/>
                    <a:pt x="2350765" y="704684"/>
                  </a:cubicBezTo>
                  <a:cubicBezTo>
                    <a:pt x="2350765" y="704684"/>
                    <a:pt x="2307477" y="1013073"/>
                    <a:pt x="2314910" y="1248607"/>
                  </a:cubicBezTo>
                  <a:cubicBezTo>
                    <a:pt x="2322034" y="5646549"/>
                    <a:pt x="2329190" y="5842152"/>
                    <a:pt x="2329190" y="5842152"/>
                  </a:cubicBezTo>
                  <a:cubicBezTo>
                    <a:pt x="2312509" y="6057885"/>
                    <a:pt x="2197864" y="6268496"/>
                    <a:pt x="2000995" y="6380120"/>
                  </a:cubicBezTo>
                  <a:cubicBezTo>
                    <a:pt x="1850644" y="6465369"/>
                    <a:pt x="1652613" y="6480467"/>
                    <a:pt x="1304091" y="6469725"/>
                  </a:cubicBezTo>
                  <a:lnTo>
                    <a:pt x="1304083" y="6469725"/>
                  </a:lnTo>
                  <a:cubicBezTo>
                    <a:pt x="645952" y="6464448"/>
                    <a:pt x="384604" y="6498302"/>
                    <a:pt x="254278" y="6389144"/>
                  </a:cubicBezTo>
                  <a:cubicBezTo>
                    <a:pt x="145767" y="6298259"/>
                    <a:pt x="81795" y="6104947"/>
                    <a:pt x="63030" y="5904748"/>
                  </a:cubicBezTo>
                  <a:close/>
                </a:path>
              </a:pathLst>
            </a:custGeom>
            <a:solidFill>
              <a:srgbClr val="C75C47"/>
            </a:solidFill>
          </p:spPr>
        </p:sp>
      </p:grpSp>
      <p:grpSp>
        <p:nvGrpSpPr>
          <p:cNvPr id="6" name="Group 6"/>
          <p:cNvGrpSpPr/>
          <p:nvPr/>
        </p:nvGrpSpPr>
        <p:grpSpPr>
          <a:xfrm rot="-5400000">
            <a:off x="5909647" y="3423858"/>
            <a:ext cx="2473858" cy="5042625"/>
            <a:chOff x="0" y="0"/>
            <a:chExt cx="3448096" cy="7028478"/>
          </a:xfrm>
        </p:grpSpPr>
        <p:sp>
          <p:nvSpPr>
            <p:cNvPr id="7" name="Freeform 7"/>
            <p:cNvSpPr/>
            <p:nvPr/>
          </p:nvSpPr>
          <p:spPr>
            <a:xfrm>
              <a:off x="-9098" y="-6509"/>
              <a:ext cx="3462427" cy="7060532"/>
            </a:xfrm>
            <a:custGeom>
              <a:avLst/>
              <a:gdLst/>
              <a:ahLst/>
              <a:cxnLst/>
              <a:rect l="l" t="t" r="r" b="b"/>
              <a:pathLst>
                <a:path w="3462427" h="7060532">
                  <a:moveTo>
                    <a:pt x="63030" y="6466979"/>
                  </a:moveTo>
                  <a:cubicBezTo>
                    <a:pt x="63030" y="6466979"/>
                    <a:pt x="0" y="6220414"/>
                    <a:pt x="10218" y="1214762"/>
                  </a:cubicBezTo>
                  <a:cubicBezTo>
                    <a:pt x="18651" y="990971"/>
                    <a:pt x="65033" y="645332"/>
                    <a:pt x="65033" y="645332"/>
                  </a:cubicBezTo>
                  <a:cubicBezTo>
                    <a:pt x="82233" y="502466"/>
                    <a:pt x="56685" y="337866"/>
                    <a:pt x="181385" y="223925"/>
                  </a:cubicBezTo>
                  <a:cubicBezTo>
                    <a:pt x="346794" y="72788"/>
                    <a:pt x="621643" y="0"/>
                    <a:pt x="2569354" y="6965"/>
                  </a:cubicBezTo>
                  <a:lnTo>
                    <a:pt x="2569355" y="6965"/>
                  </a:lnTo>
                  <a:cubicBezTo>
                    <a:pt x="2786102" y="16819"/>
                    <a:pt x="2990417" y="36481"/>
                    <a:pt x="3124605" y="101690"/>
                  </a:cubicBezTo>
                  <a:cubicBezTo>
                    <a:pt x="3380652" y="226120"/>
                    <a:pt x="3462427" y="459160"/>
                    <a:pt x="3456939" y="704684"/>
                  </a:cubicBezTo>
                  <a:cubicBezTo>
                    <a:pt x="3456939" y="704684"/>
                    <a:pt x="3413651" y="1013073"/>
                    <a:pt x="3421084" y="1248607"/>
                  </a:cubicBezTo>
                  <a:cubicBezTo>
                    <a:pt x="3428208" y="6208780"/>
                    <a:pt x="3435364" y="6404383"/>
                    <a:pt x="3435364" y="6404383"/>
                  </a:cubicBezTo>
                  <a:cubicBezTo>
                    <a:pt x="3418683" y="6620115"/>
                    <a:pt x="3304039" y="6830727"/>
                    <a:pt x="3107170" y="6942351"/>
                  </a:cubicBezTo>
                  <a:cubicBezTo>
                    <a:pt x="2956818" y="7027600"/>
                    <a:pt x="2758787" y="7042697"/>
                    <a:pt x="2185048" y="7031956"/>
                  </a:cubicBezTo>
                  <a:lnTo>
                    <a:pt x="2185026" y="7031956"/>
                  </a:lnTo>
                  <a:cubicBezTo>
                    <a:pt x="645952" y="7026679"/>
                    <a:pt x="384604" y="7060532"/>
                    <a:pt x="254278" y="6951374"/>
                  </a:cubicBezTo>
                  <a:cubicBezTo>
                    <a:pt x="145767" y="6860489"/>
                    <a:pt x="81795" y="6667178"/>
                    <a:pt x="63030" y="6466979"/>
                  </a:cubicBezTo>
                  <a:close/>
                </a:path>
              </a:pathLst>
            </a:custGeom>
            <a:solidFill>
              <a:srgbClr val="CB8878"/>
            </a:solidFill>
          </p:spPr>
        </p:sp>
      </p:grpSp>
      <p:sp>
        <p:nvSpPr>
          <p:cNvPr id="8" name="TextBox 8"/>
          <p:cNvSpPr txBox="1"/>
          <p:nvPr/>
        </p:nvSpPr>
        <p:spPr>
          <a:xfrm>
            <a:off x="798326" y="2186334"/>
            <a:ext cx="6515685" cy="2481128"/>
          </a:xfrm>
          <a:prstGeom prst="rect">
            <a:avLst/>
          </a:prstGeom>
        </p:spPr>
        <p:txBody>
          <a:bodyPr lIns="0" tIns="0" rIns="0" bIns="0" rtlCol="0" anchor="t">
            <a:spAutoFit/>
          </a:bodyPr>
          <a:lstStyle/>
          <a:p>
            <a:pPr marL="431799" lvl="1" indent="-215899" algn="just">
              <a:lnSpc>
                <a:spcPts val="2799"/>
              </a:lnSpc>
              <a:buFont typeface="Arial"/>
              <a:buChar char="•"/>
            </a:pPr>
            <a:r>
              <a:rPr lang="en-US" sz="1999">
                <a:solidFill>
                  <a:srgbClr val="F3E4D0"/>
                </a:solidFill>
                <a:latin typeface="More Sugar Thin"/>
              </a:rPr>
              <a:t>Having difficulty learning and remembering the name of letters in the alphabet </a:t>
            </a:r>
          </a:p>
          <a:p>
            <a:pPr marL="431799" lvl="1" indent="-215899" algn="just">
              <a:lnSpc>
                <a:spcPts val="2799"/>
              </a:lnSpc>
              <a:buFont typeface="Arial"/>
              <a:buChar char="•"/>
            </a:pPr>
            <a:r>
              <a:rPr lang="en-US" sz="1999">
                <a:solidFill>
                  <a:srgbClr val="F3E4D0"/>
                </a:solidFill>
                <a:latin typeface="More Sugar Thin"/>
              </a:rPr>
              <a:t>Reading at a slower pace</a:t>
            </a:r>
          </a:p>
          <a:p>
            <a:pPr marL="431799" lvl="1" indent="-215899" algn="just">
              <a:lnSpc>
                <a:spcPts val="2799"/>
              </a:lnSpc>
              <a:buFont typeface="Arial"/>
              <a:buChar char="•"/>
            </a:pPr>
            <a:r>
              <a:rPr lang="en-US" sz="1999">
                <a:solidFill>
                  <a:srgbClr val="F3E4D0"/>
                </a:solidFill>
                <a:latin typeface="More Sugar Thin"/>
              </a:rPr>
              <a:t>Confusing letters that look or sound similar  </a:t>
            </a:r>
          </a:p>
          <a:p>
            <a:pPr marL="431799" lvl="1" indent="-215899" algn="just">
              <a:lnSpc>
                <a:spcPts val="2799"/>
              </a:lnSpc>
              <a:buFont typeface="Arial"/>
              <a:buChar char="•"/>
            </a:pPr>
            <a:r>
              <a:rPr lang="en-US" sz="1999">
                <a:solidFill>
                  <a:srgbClr val="F3E4D0"/>
                </a:solidFill>
                <a:latin typeface="More Sugar Thin"/>
              </a:rPr>
              <a:t>Having trouble breaking up the word and separating the individual sounds in the word </a:t>
            </a:r>
          </a:p>
          <a:p>
            <a:pPr algn="just">
              <a:lnSpc>
                <a:spcPts val="2799"/>
              </a:lnSpc>
            </a:pPr>
            <a:endParaRPr lang="en-US" sz="1999">
              <a:solidFill>
                <a:srgbClr val="F3E4D0"/>
              </a:solidFill>
              <a:latin typeface="More Sugar Thin"/>
            </a:endParaRP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14919">
            <a:off x="3460309" y="6018321"/>
            <a:ext cx="836125" cy="10634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394" y="4864674"/>
            <a:ext cx="2984533" cy="2138011"/>
          </a:xfrm>
          <a:prstGeom prst="rect">
            <a:avLst/>
          </a:prstGeom>
        </p:spPr>
      </p:pic>
      <p:sp>
        <p:nvSpPr>
          <p:cNvPr id="11" name="TextBox 11"/>
          <p:cNvSpPr txBox="1"/>
          <p:nvPr/>
        </p:nvSpPr>
        <p:spPr>
          <a:xfrm>
            <a:off x="241629" y="380008"/>
            <a:ext cx="5417891" cy="1236524"/>
          </a:xfrm>
          <a:prstGeom prst="rect">
            <a:avLst/>
          </a:prstGeom>
        </p:spPr>
        <p:txBody>
          <a:bodyPr lIns="0" tIns="0" rIns="0" bIns="0" rtlCol="0" anchor="t">
            <a:spAutoFit/>
          </a:bodyPr>
          <a:lstStyle/>
          <a:p>
            <a:pPr algn="ctr">
              <a:lnSpc>
                <a:spcPts val="4826"/>
              </a:lnSpc>
            </a:pPr>
            <a:r>
              <a:rPr lang="en-US" sz="4387">
                <a:solidFill>
                  <a:srgbClr val="1D1D1B"/>
                </a:solidFill>
                <a:latin typeface="One Little Font Bold"/>
              </a:rPr>
              <a:t>SIGNS A CHILD MAY HAVE DYSLEXIA INCLUDE:</a:t>
            </a:r>
          </a:p>
        </p:txBody>
      </p:sp>
      <p:sp>
        <p:nvSpPr>
          <p:cNvPr id="12" name="TextBox 12"/>
          <p:cNvSpPr txBox="1"/>
          <p:nvPr/>
        </p:nvSpPr>
        <p:spPr>
          <a:xfrm>
            <a:off x="4876800" y="4836099"/>
            <a:ext cx="4315210" cy="2421930"/>
          </a:xfrm>
          <a:prstGeom prst="rect">
            <a:avLst/>
          </a:prstGeom>
        </p:spPr>
        <p:txBody>
          <a:bodyPr lIns="0" tIns="0" rIns="0" bIns="0" rtlCol="0" anchor="t">
            <a:spAutoFit/>
          </a:bodyPr>
          <a:lstStyle/>
          <a:p>
            <a:pPr algn="ctr">
              <a:lnSpc>
                <a:spcPts val="2449"/>
              </a:lnSpc>
            </a:pPr>
            <a:r>
              <a:rPr lang="en-US" sz="1749">
                <a:solidFill>
                  <a:srgbClr val="F3E4D0"/>
                </a:solidFill>
                <a:latin typeface="More Sugar Thin"/>
              </a:rPr>
              <a:t>Treatment for dyslexia involves:  </a:t>
            </a:r>
          </a:p>
          <a:p>
            <a:pPr marL="377824" lvl="1" indent="-188912" algn="ctr">
              <a:lnSpc>
                <a:spcPts val="2449"/>
              </a:lnSpc>
              <a:buFont typeface="Arial"/>
              <a:buChar char="•"/>
            </a:pPr>
            <a:r>
              <a:rPr lang="en-US" sz="1749">
                <a:solidFill>
                  <a:srgbClr val="F3E4D0"/>
                </a:solidFill>
                <a:latin typeface="More Sugar Thin"/>
              </a:rPr>
              <a:t>Multisensory teaching (using sight, sound, movement, and touch to help kids connect language to words) </a:t>
            </a:r>
          </a:p>
          <a:p>
            <a:pPr marL="377824" lvl="1" indent="-188912" algn="ctr">
              <a:lnSpc>
                <a:spcPts val="2449"/>
              </a:lnSpc>
              <a:buFont typeface="Arial"/>
              <a:buChar char="•"/>
            </a:pPr>
            <a:r>
              <a:rPr lang="en-US" sz="1749">
                <a:solidFill>
                  <a:srgbClr val="F3E4D0"/>
                </a:solidFill>
                <a:latin typeface="More Sugar Thin"/>
              </a:rPr>
              <a:t>Getting an Individualized Education Program (IEP) or a 504 Plan for accommodation at school </a:t>
            </a:r>
          </a:p>
          <a:p>
            <a:pPr algn="ctr">
              <a:lnSpc>
                <a:spcPts val="2449"/>
              </a:lnSpc>
            </a:pPr>
            <a:endParaRPr lang="en-US" sz="1749">
              <a:solidFill>
                <a:srgbClr val="F3E4D0"/>
              </a:solidFill>
              <a:latin typeface="More Sugar Th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957007" y="-1273022"/>
            <a:ext cx="7338822" cy="60445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18183" flipH="1">
            <a:off x="6227666" y="5556197"/>
            <a:ext cx="6238455" cy="5138218"/>
          </a:xfrm>
          <a:prstGeom prst="rect">
            <a:avLst/>
          </a:prstGeom>
        </p:spPr>
      </p:pic>
      <p:grpSp>
        <p:nvGrpSpPr>
          <p:cNvPr id="5" name="Group 5"/>
          <p:cNvGrpSpPr/>
          <p:nvPr/>
        </p:nvGrpSpPr>
        <p:grpSpPr>
          <a:xfrm rot="5400000">
            <a:off x="1570330" y="483551"/>
            <a:ext cx="1751886" cy="4763679"/>
            <a:chOff x="0" y="0"/>
            <a:chExt cx="1979331" cy="5382143"/>
          </a:xfrm>
        </p:grpSpPr>
        <p:sp>
          <p:nvSpPr>
            <p:cNvPr id="6" name="Freeform 6"/>
            <p:cNvSpPr/>
            <p:nvPr/>
          </p:nvSpPr>
          <p:spPr>
            <a:xfrm>
              <a:off x="-9098" y="-6509"/>
              <a:ext cx="1993662" cy="5414196"/>
            </a:xfrm>
            <a:custGeom>
              <a:avLst/>
              <a:gdLst/>
              <a:ahLst/>
              <a:cxnLst/>
              <a:rect l="l" t="t" r="r" b="b"/>
              <a:pathLst>
                <a:path w="1993662"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1100589" y="6965"/>
                  </a:cubicBezTo>
                  <a:lnTo>
                    <a:pt x="1100590" y="6965"/>
                  </a:lnTo>
                  <a:cubicBezTo>
                    <a:pt x="1317337" y="16819"/>
                    <a:pt x="1521652" y="36481"/>
                    <a:pt x="1655841" y="101690"/>
                  </a:cubicBezTo>
                  <a:cubicBezTo>
                    <a:pt x="1911887" y="226120"/>
                    <a:pt x="1993662" y="459160"/>
                    <a:pt x="1988174" y="704684"/>
                  </a:cubicBezTo>
                  <a:cubicBezTo>
                    <a:pt x="1988174" y="704684"/>
                    <a:pt x="1944886" y="1013073"/>
                    <a:pt x="1952320" y="1248607"/>
                  </a:cubicBezTo>
                  <a:cubicBezTo>
                    <a:pt x="1959443" y="4562444"/>
                    <a:pt x="1966599" y="4758047"/>
                    <a:pt x="1966599" y="4758047"/>
                  </a:cubicBezTo>
                  <a:cubicBezTo>
                    <a:pt x="1949918" y="4973779"/>
                    <a:pt x="1835274" y="5184391"/>
                    <a:pt x="1638405" y="5296015"/>
                  </a:cubicBezTo>
                  <a:cubicBezTo>
                    <a:pt x="1488053" y="5381264"/>
                    <a:pt x="1290022" y="5396362"/>
                    <a:pt x="1015324" y="5385620"/>
                  </a:cubicBezTo>
                  <a:lnTo>
                    <a:pt x="101532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sp>
        <p:nvSpPr>
          <p:cNvPr id="7" name="TextBox 7"/>
          <p:cNvSpPr txBox="1"/>
          <p:nvPr/>
        </p:nvSpPr>
        <p:spPr>
          <a:xfrm>
            <a:off x="222889" y="2130219"/>
            <a:ext cx="4446769" cy="1323340"/>
          </a:xfrm>
          <a:prstGeom prst="rect">
            <a:avLst/>
          </a:prstGeom>
        </p:spPr>
        <p:txBody>
          <a:bodyPr lIns="0" tIns="0" rIns="0" bIns="0" rtlCol="0" anchor="t">
            <a:spAutoFit/>
          </a:bodyPr>
          <a:lstStyle/>
          <a:p>
            <a:pPr algn="ctr">
              <a:lnSpc>
                <a:spcPts val="2659"/>
              </a:lnSpc>
            </a:pPr>
            <a:r>
              <a:rPr lang="en-US" sz="1899">
                <a:solidFill>
                  <a:srgbClr val="1D1D1B"/>
                </a:solidFill>
                <a:latin typeface="More Sugar Thin"/>
              </a:rPr>
              <a:t>Dyscalculia is a learning disability that affects a child’s ability to understand, learn, and perform math and number-based operations (Jacobson, 2021)</a:t>
            </a:r>
          </a:p>
        </p:txBody>
      </p:sp>
      <p:grpSp>
        <p:nvGrpSpPr>
          <p:cNvPr id="8" name="Group 8"/>
          <p:cNvGrpSpPr/>
          <p:nvPr/>
        </p:nvGrpSpPr>
        <p:grpSpPr>
          <a:xfrm rot="5400000">
            <a:off x="4035641" y="-1003389"/>
            <a:ext cx="1584944" cy="3947857"/>
            <a:chOff x="0" y="0"/>
            <a:chExt cx="1739425" cy="4332646"/>
          </a:xfrm>
        </p:grpSpPr>
        <p:sp>
          <p:nvSpPr>
            <p:cNvPr id="9" name="Freeform 9"/>
            <p:cNvSpPr/>
            <p:nvPr/>
          </p:nvSpPr>
          <p:spPr>
            <a:xfrm>
              <a:off x="-9098" y="-6509"/>
              <a:ext cx="1753755" cy="4364699"/>
            </a:xfrm>
            <a:custGeom>
              <a:avLst/>
              <a:gdLst/>
              <a:ahLst/>
              <a:cxnLst/>
              <a:rect l="l" t="t" r="r" b="b"/>
              <a:pathLst>
                <a:path w="1753755"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860682" y="6965"/>
                  </a:cubicBezTo>
                  <a:lnTo>
                    <a:pt x="860684" y="6965"/>
                  </a:lnTo>
                  <a:cubicBezTo>
                    <a:pt x="1077431" y="16819"/>
                    <a:pt x="1281746" y="36481"/>
                    <a:pt x="1415934" y="101690"/>
                  </a:cubicBezTo>
                  <a:cubicBezTo>
                    <a:pt x="1671980" y="226120"/>
                    <a:pt x="1753755" y="459160"/>
                    <a:pt x="1748267" y="704684"/>
                  </a:cubicBezTo>
                  <a:cubicBezTo>
                    <a:pt x="1748267" y="704684"/>
                    <a:pt x="1704979" y="1013073"/>
                    <a:pt x="1712413" y="1248607"/>
                  </a:cubicBezTo>
                  <a:cubicBezTo>
                    <a:pt x="1719536" y="3512947"/>
                    <a:pt x="1726693" y="3708550"/>
                    <a:pt x="1726693" y="3708550"/>
                  </a:cubicBezTo>
                  <a:cubicBezTo>
                    <a:pt x="1710011" y="3924283"/>
                    <a:pt x="1595367" y="4134894"/>
                    <a:pt x="1398498" y="4246518"/>
                  </a:cubicBezTo>
                  <a:cubicBezTo>
                    <a:pt x="1248146" y="4331767"/>
                    <a:pt x="1050115" y="4346865"/>
                    <a:pt x="824262" y="4336123"/>
                  </a:cubicBezTo>
                  <a:lnTo>
                    <a:pt x="824262" y="4336123"/>
                  </a:lnTo>
                  <a:cubicBezTo>
                    <a:pt x="645952" y="4330847"/>
                    <a:pt x="384604" y="4364700"/>
                    <a:pt x="254278" y="4255542"/>
                  </a:cubicBezTo>
                  <a:cubicBezTo>
                    <a:pt x="145767" y="4164657"/>
                    <a:pt x="81795" y="3971345"/>
                    <a:pt x="63030" y="3771146"/>
                  </a:cubicBezTo>
                  <a:close/>
                </a:path>
              </a:pathLst>
            </a:custGeom>
            <a:solidFill>
              <a:srgbClr val="EEC51D"/>
            </a:solidFill>
          </p:spPr>
        </p:sp>
      </p:grpSp>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60415">
            <a:off x="150376" y="1609218"/>
            <a:ext cx="554688" cy="653535"/>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3272" t="32416"/>
          <a:stretch>
            <a:fillRect/>
          </a:stretch>
        </p:blipFill>
        <p:spPr>
          <a:xfrm rot="-10170279">
            <a:off x="4800025" y="1793927"/>
            <a:ext cx="538776" cy="5238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9044650" y="1684482"/>
            <a:ext cx="314380" cy="394769"/>
          </a:xfrm>
          <a:prstGeom prst="rect">
            <a:avLst/>
          </a:prstGeom>
        </p:spPr>
      </p:pic>
      <p:grpSp>
        <p:nvGrpSpPr>
          <p:cNvPr id="13" name="Group 13"/>
          <p:cNvGrpSpPr/>
          <p:nvPr/>
        </p:nvGrpSpPr>
        <p:grpSpPr>
          <a:xfrm>
            <a:off x="4996080" y="2055858"/>
            <a:ext cx="4642298" cy="4337713"/>
            <a:chOff x="0" y="0"/>
            <a:chExt cx="6189730" cy="5783617"/>
          </a:xfrm>
        </p:grpSpPr>
        <p:grpSp>
          <p:nvGrpSpPr>
            <p:cNvPr id="14" name="Group 14"/>
            <p:cNvGrpSpPr/>
            <p:nvPr/>
          </p:nvGrpSpPr>
          <p:grpSpPr>
            <a:xfrm rot="5400000">
              <a:off x="258431" y="-258431"/>
              <a:ext cx="5672868" cy="6189730"/>
              <a:chOff x="0" y="0"/>
              <a:chExt cx="5085418" cy="5548757"/>
            </a:xfrm>
          </p:grpSpPr>
          <p:sp>
            <p:nvSpPr>
              <p:cNvPr id="15" name="Freeform 15"/>
              <p:cNvSpPr/>
              <p:nvPr/>
            </p:nvSpPr>
            <p:spPr>
              <a:xfrm>
                <a:off x="-9098" y="-6509"/>
                <a:ext cx="5099749" cy="5580811"/>
              </a:xfrm>
              <a:custGeom>
                <a:avLst/>
                <a:gdLst/>
                <a:ahLst/>
                <a:cxnLst/>
                <a:rect l="l" t="t" r="r" b="b"/>
                <a:pathLst>
                  <a:path w="5099749" h="5580811">
                    <a:moveTo>
                      <a:pt x="63030" y="4987257"/>
                    </a:moveTo>
                    <a:cubicBezTo>
                      <a:pt x="63030" y="4987257"/>
                      <a:pt x="0" y="4740693"/>
                      <a:pt x="10218" y="1214762"/>
                    </a:cubicBezTo>
                    <a:cubicBezTo>
                      <a:pt x="18651" y="990971"/>
                      <a:pt x="65033" y="645332"/>
                      <a:pt x="65033" y="645332"/>
                    </a:cubicBezTo>
                    <a:cubicBezTo>
                      <a:pt x="82233" y="502466"/>
                      <a:pt x="56685" y="337866"/>
                      <a:pt x="181385" y="223925"/>
                    </a:cubicBezTo>
                    <a:cubicBezTo>
                      <a:pt x="346794" y="72788"/>
                      <a:pt x="621643" y="0"/>
                      <a:pt x="4206676" y="6965"/>
                    </a:cubicBezTo>
                    <a:lnTo>
                      <a:pt x="4206677" y="6965"/>
                    </a:lnTo>
                    <a:cubicBezTo>
                      <a:pt x="4423424" y="16819"/>
                      <a:pt x="4627739" y="36481"/>
                      <a:pt x="4761928" y="101690"/>
                    </a:cubicBezTo>
                    <a:cubicBezTo>
                      <a:pt x="5017974" y="226120"/>
                      <a:pt x="5099749" y="459160"/>
                      <a:pt x="5094261" y="704684"/>
                    </a:cubicBezTo>
                    <a:cubicBezTo>
                      <a:pt x="5094261" y="704684"/>
                      <a:pt x="5050973" y="1013073"/>
                      <a:pt x="5058406" y="1248607"/>
                    </a:cubicBezTo>
                    <a:cubicBezTo>
                      <a:pt x="5065530" y="4729059"/>
                      <a:pt x="5072686" y="4924662"/>
                      <a:pt x="5072686" y="4924662"/>
                    </a:cubicBezTo>
                    <a:cubicBezTo>
                      <a:pt x="5056005" y="5140394"/>
                      <a:pt x="4941361" y="5351006"/>
                      <a:pt x="4744492" y="5462630"/>
                    </a:cubicBezTo>
                    <a:cubicBezTo>
                      <a:pt x="4594140" y="5547879"/>
                      <a:pt x="4396109" y="5562976"/>
                      <a:pt x="3489011" y="5552235"/>
                    </a:cubicBezTo>
                    <a:lnTo>
                      <a:pt x="3488968" y="5552235"/>
                    </a:lnTo>
                    <a:cubicBezTo>
                      <a:pt x="645952" y="5546958"/>
                      <a:pt x="384604" y="5580811"/>
                      <a:pt x="254278" y="5471653"/>
                    </a:cubicBezTo>
                    <a:cubicBezTo>
                      <a:pt x="145767" y="5380768"/>
                      <a:pt x="81795" y="5187456"/>
                      <a:pt x="63030" y="4987257"/>
                    </a:cubicBezTo>
                    <a:close/>
                  </a:path>
                </a:pathLst>
              </a:custGeom>
              <a:solidFill>
                <a:srgbClr val="79BAD1"/>
              </a:solidFill>
            </p:spPr>
          </p:sp>
        </p:grpSp>
        <p:sp>
          <p:nvSpPr>
            <p:cNvPr id="16" name="TextBox 16"/>
            <p:cNvSpPr txBox="1"/>
            <p:nvPr/>
          </p:nvSpPr>
          <p:spPr>
            <a:xfrm>
              <a:off x="4056" y="247757"/>
              <a:ext cx="6185674" cy="5535860"/>
            </a:xfrm>
            <a:prstGeom prst="rect">
              <a:avLst/>
            </a:prstGeom>
          </p:spPr>
          <p:txBody>
            <a:bodyPr lIns="0" tIns="0" rIns="0" bIns="0" rtlCol="0" anchor="t">
              <a:spAutoFit/>
            </a:bodyPr>
            <a:lstStyle/>
            <a:p>
              <a:pPr algn="ctr">
                <a:lnSpc>
                  <a:spcPts val="2775"/>
                </a:lnSpc>
              </a:pPr>
              <a:r>
                <a:rPr lang="en-US" sz="1982">
                  <a:solidFill>
                    <a:srgbClr val="1D1D1B"/>
                  </a:solidFill>
                  <a:latin typeface="More Sugar Thin"/>
                </a:rPr>
                <a:t>Children with dyscalculia may experience: </a:t>
              </a:r>
            </a:p>
            <a:p>
              <a:pPr marL="427966" lvl="1" indent="-213983">
                <a:lnSpc>
                  <a:spcPts val="2775"/>
                </a:lnSpc>
                <a:buFont typeface="Arial"/>
                <a:buChar char="•"/>
              </a:pPr>
              <a:r>
                <a:rPr lang="en-US" sz="1982">
                  <a:solidFill>
                    <a:srgbClr val="1D1D1B"/>
                  </a:solidFill>
                  <a:latin typeface="More Sugar Thin"/>
                </a:rPr>
                <a:t>Difficulty with numbers (doing math operations, counting) </a:t>
              </a:r>
            </a:p>
            <a:p>
              <a:pPr marL="427966" lvl="1" indent="-213983">
                <a:lnSpc>
                  <a:spcPts val="2775"/>
                </a:lnSpc>
                <a:buFont typeface="Arial"/>
                <a:buChar char="•"/>
              </a:pPr>
              <a:r>
                <a:rPr lang="en-US" sz="1982">
                  <a:solidFill>
                    <a:srgbClr val="1D1D1B"/>
                  </a:solidFill>
                  <a:latin typeface="More Sugar Thin"/>
                </a:rPr>
                <a:t>Issues remembering numbers (zip codes, phone numbers) </a:t>
              </a:r>
            </a:p>
            <a:p>
              <a:pPr marL="427966" lvl="1" indent="-213983">
                <a:lnSpc>
                  <a:spcPts val="2775"/>
                </a:lnSpc>
                <a:buFont typeface="Arial"/>
                <a:buChar char="•"/>
              </a:pPr>
              <a:r>
                <a:rPr lang="en-US" sz="1982">
                  <a:solidFill>
                    <a:srgbClr val="1D1D1B"/>
                  </a:solidFill>
                  <a:latin typeface="More Sugar Thin"/>
                </a:rPr>
                <a:t>Issues with money (counting money) </a:t>
              </a:r>
            </a:p>
            <a:p>
              <a:pPr marL="427966" lvl="1" indent="-213983">
                <a:lnSpc>
                  <a:spcPts val="2775"/>
                </a:lnSpc>
                <a:buFont typeface="Arial"/>
                <a:buChar char="•"/>
              </a:pPr>
              <a:r>
                <a:rPr lang="en-US" sz="1982">
                  <a:solidFill>
                    <a:srgbClr val="1D1D1B"/>
                  </a:solidFill>
                  <a:latin typeface="More Sugar Thin"/>
                </a:rPr>
                <a:t>Difficulty with reading clocks/telling time </a:t>
              </a:r>
            </a:p>
            <a:p>
              <a:pPr marL="427966" lvl="1" indent="-213983">
                <a:lnSpc>
                  <a:spcPts val="2775"/>
                </a:lnSpc>
                <a:buFont typeface="Arial"/>
                <a:buChar char="•"/>
              </a:pPr>
              <a:r>
                <a:rPr lang="en-US" sz="1982">
                  <a:solidFill>
                    <a:srgbClr val="1D1D1B"/>
                  </a:solidFill>
                  <a:latin typeface="More Sugar Thin"/>
                </a:rPr>
                <a:t>Low grades in math but excel in other subjects </a:t>
              </a:r>
            </a:p>
            <a:p>
              <a:pPr>
                <a:lnSpc>
                  <a:spcPts val="2775"/>
                </a:lnSpc>
              </a:pPr>
              <a:r>
                <a:rPr lang="en-US" sz="1982">
                  <a:solidFill>
                    <a:srgbClr val="1D1D1B"/>
                  </a:solidFill>
                  <a:latin typeface="More Sugar Thin"/>
                </a:rPr>
                <a:t>  (Jacobson, 2021) </a:t>
              </a:r>
            </a:p>
            <a:p>
              <a:pPr>
                <a:lnSpc>
                  <a:spcPts val="2775"/>
                </a:lnSpc>
              </a:pPr>
              <a:endParaRPr lang="en-US" sz="1982">
                <a:solidFill>
                  <a:srgbClr val="1D1D1B"/>
                </a:solidFill>
                <a:latin typeface="More Sugar Thin"/>
              </a:endParaRPr>
            </a:p>
          </p:txBody>
        </p:sp>
      </p:grpSp>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46010" flipH="1">
            <a:off x="9415740" y="1962429"/>
            <a:ext cx="206714" cy="25957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3272" t="32416"/>
          <a:stretch>
            <a:fillRect/>
          </a:stretch>
        </p:blipFill>
        <p:spPr>
          <a:xfrm rot="791430">
            <a:off x="9159874" y="6108161"/>
            <a:ext cx="479887" cy="466602"/>
          </a:xfrm>
          <a:prstGeom prst="rect">
            <a:avLst/>
          </a:prstGeom>
        </p:spPr>
      </p:pic>
      <p:grpSp>
        <p:nvGrpSpPr>
          <p:cNvPr id="19" name="Group 19"/>
          <p:cNvGrpSpPr/>
          <p:nvPr/>
        </p:nvGrpSpPr>
        <p:grpSpPr>
          <a:xfrm rot="5400000">
            <a:off x="1445525" y="3049690"/>
            <a:ext cx="2098871" cy="4763679"/>
            <a:chOff x="0" y="0"/>
            <a:chExt cx="2371365" cy="5382143"/>
          </a:xfrm>
        </p:grpSpPr>
        <p:sp>
          <p:nvSpPr>
            <p:cNvPr id="20" name="Freeform 20"/>
            <p:cNvSpPr/>
            <p:nvPr/>
          </p:nvSpPr>
          <p:spPr>
            <a:xfrm>
              <a:off x="-9098" y="-6509"/>
              <a:ext cx="2385696" cy="5414196"/>
            </a:xfrm>
            <a:custGeom>
              <a:avLst/>
              <a:gdLst/>
              <a:ahLst/>
              <a:cxnLst/>
              <a:rect l="l" t="t" r="r" b="b"/>
              <a:pathLst>
                <a:path w="238569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1492623" y="6965"/>
                  </a:cubicBezTo>
                  <a:lnTo>
                    <a:pt x="1492624" y="6965"/>
                  </a:lnTo>
                  <a:cubicBezTo>
                    <a:pt x="1709371" y="16819"/>
                    <a:pt x="1913686" y="36481"/>
                    <a:pt x="2047875" y="101690"/>
                  </a:cubicBezTo>
                  <a:cubicBezTo>
                    <a:pt x="2303921" y="226120"/>
                    <a:pt x="2385696" y="459160"/>
                    <a:pt x="2380208" y="704684"/>
                  </a:cubicBezTo>
                  <a:cubicBezTo>
                    <a:pt x="2380208" y="704684"/>
                    <a:pt x="2336920" y="1013073"/>
                    <a:pt x="2344354" y="1248607"/>
                  </a:cubicBezTo>
                  <a:cubicBezTo>
                    <a:pt x="2351477" y="4562444"/>
                    <a:pt x="2358633" y="4758047"/>
                    <a:pt x="2358633" y="4758047"/>
                  </a:cubicBezTo>
                  <a:cubicBezTo>
                    <a:pt x="2341952" y="4973779"/>
                    <a:pt x="2227308" y="5184391"/>
                    <a:pt x="2030439" y="5296015"/>
                  </a:cubicBezTo>
                  <a:cubicBezTo>
                    <a:pt x="1880087" y="5381264"/>
                    <a:pt x="1682056" y="5396362"/>
                    <a:pt x="1327540" y="5385620"/>
                  </a:cubicBezTo>
                  <a:lnTo>
                    <a:pt x="1327531" y="5385620"/>
                  </a:lnTo>
                  <a:cubicBezTo>
                    <a:pt x="645952" y="5380343"/>
                    <a:pt x="384604" y="5414196"/>
                    <a:pt x="254278" y="5305039"/>
                  </a:cubicBezTo>
                  <a:cubicBezTo>
                    <a:pt x="145767" y="5214154"/>
                    <a:pt x="81795" y="5020842"/>
                    <a:pt x="63030" y="4820643"/>
                  </a:cubicBezTo>
                  <a:close/>
                </a:path>
              </a:pathLst>
            </a:custGeom>
            <a:solidFill>
              <a:srgbClr val="F6B737"/>
            </a:solidFill>
          </p:spPr>
        </p:sp>
      </p:grpSp>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85433" y="121703"/>
            <a:ext cx="1627535" cy="1627535"/>
          </a:xfrm>
          <a:prstGeom prst="rect">
            <a:avLst/>
          </a:prstGeom>
        </p:spPr>
      </p:pic>
      <p:sp>
        <p:nvSpPr>
          <p:cNvPr id="22" name="TextBox 22"/>
          <p:cNvSpPr txBox="1"/>
          <p:nvPr/>
        </p:nvSpPr>
        <p:spPr>
          <a:xfrm>
            <a:off x="3110862" y="613100"/>
            <a:ext cx="3434502" cy="657073"/>
          </a:xfrm>
          <a:prstGeom prst="rect">
            <a:avLst/>
          </a:prstGeom>
        </p:spPr>
        <p:txBody>
          <a:bodyPr lIns="0" tIns="0" rIns="0" bIns="0" rtlCol="0" anchor="t">
            <a:spAutoFit/>
          </a:bodyPr>
          <a:lstStyle/>
          <a:p>
            <a:pPr algn="ctr">
              <a:lnSpc>
                <a:spcPts val="5103"/>
              </a:lnSpc>
            </a:pPr>
            <a:r>
              <a:rPr lang="en-US" sz="4639">
                <a:solidFill>
                  <a:srgbClr val="1D1D1B"/>
                </a:solidFill>
                <a:latin typeface="One Little Font"/>
              </a:rPr>
              <a:t>Dyscalculia</a:t>
            </a:r>
          </a:p>
        </p:txBody>
      </p:sp>
      <p:sp>
        <p:nvSpPr>
          <p:cNvPr id="23" name="TextBox 23"/>
          <p:cNvSpPr txBox="1"/>
          <p:nvPr/>
        </p:nvSpPr>
        <p:spPr>
          <a:xfrm>
            <a:off x="64434" y="4712052"/>
            <a:ext cx="4745090" cy="1580592"/>
          </a:xfrm>
          <a:prstGeom prst="rect">
            <a:avLst/>
          </a:prstGeom>
        </p:spPr>
        <p:txBody>
          <a:bodyPr lIns="0" tIns="0" rIns="0" bIns="0" rtlCol="0" anchor="t">
            <a:spAutoFit/>
          </a:bodyPr>
          <a:lstStyle/>
          <a:p>
            <a:pPr algn="ctr">
              <a:lnSpc>
                <a:spcPts val="2520"/>
              </a:lnSpc>
              <a:spcBef>
                <a:spcPct val="0"/>
              </a:spcBef>
            </a:pPr>
            <a:r>
              <a:rPr lang="en-US" sz="2100">
                <a:solidFill>
                  <a:srgbClr val="1D1D1B"/>
                </a:solidFill>
                <a:latin typeface="More Sugar Thin"/>
              </a:rPr>
              <a:t>Children with Dyscalculia need to have an accommodations (IEP/504) plan in school. So that in school, children can: </a:t>
            </a:r>
          </a:p>
          <a:p>
            <a:pPr marL="453390" lvl="1" indent="-226695">
              <a:lnSpc>
                <a:spcPts val="2520"/>
              </a:lnSpc>
              <a:buFont typeface="Arial"/>
              <a:buChar char="•"/>
            </a:pPr>
            <a:r>
              <a:rPr lang="en-US" sz="2100">
                <a:solidFill>
                  <a:srgbClr val="1D1D1B"/>
                </a:solidFill>
                <a:latin typeface="More Sugar Thin"/>
              </a:rPr>
              <a:t>Receive extra time on assignments </a:t>
            </a:r>
          </a:p>
          <a:p>
            <a:pPr marL="453390" lvl="1" indent="-226695">
              <a:lnSpc>
                <a:spcPts val="2520"/>
              </a:lnSpc>
              <a:buFont typeface="Arial"/>
              <a:buChar char="•"/>
            </a:pPr>
            <a:r>
              <a:rPr lang="en-US" sz="2100">
                <a:solidFill>
                  <a:srgbClr val="1D1D1B"/>
                </a:solidFill>
                <a:latin typeface="More Sugar Thin"/>
              </a:rPr>
              <a:t>Extra assistance as needed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0273">
            <a:off x="6657349" y="4158120"/>
            <a:ext cx="5160275" cy="42501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00700">
            <a:off x="-2139855" y="-504108"/>
            <a:ext cx="5243549" cy="4318778"/>
          </a:xfrm>
          <a:prstGeom prst="rect">
            <a:avLst/>
          </a:prstGeom>
        </p:spPr>
      </p:pic>
      <p:grpSp>
        <p:nvGrpSpPr>
          <p:cNvPr id="5" name="Group 5"/>
          <p:cNvGrpSpPr/>
          <p:nvPr/>
        </p:nvGrpSpPr>
        <p:grpSpPr>
          <a:xfrm rot="5400000">
            <a:off x="3038220" y="2200895"/>
            <a:ext cx="1907492" cy="3889041"/>
            <a:chOff x="0" y="0"/>
            <a:chExt cx="2398020" cy="4889142"/>
          </a:xfrm>
        </p:grpSpPr>
        <p:sp>
          <p:nvSpPr>
            <p:cNvPr id="6" name="Freeform 6"/>
            <p:cNvSpPr/>
            <p:nvPr/>
          </p:nvSpPr>
          <p:spPr>
            <a:xfrm>
              <a:off x="-9098" y="-6509"/>
              <a:ext cx="2412351" cy="4921195"/>
            </a:xfrm>
            <a:custGeom>
              <a:avLst/>
              <a:gdLst/>
              <a:ahLst/>
              <a:cxnLst/>
              <a:rect l="l" t="t" r="r" b="b"/>
              <a:pathLst>
                <a:path w="2412351" h="4921195">
                  <a:moveTo>
                    <a:pt x="63030" y="4327642"/>
                  </a:moveTo>
                  <a:cubicBezTo>
                    <a:pt x="63030" y="4327642"/>
                    <a:pt x="0" y="4081078"/>
                    <a:pt x="10218" y="1214762"/>
                  </a:cubicBezTo>
                  <a:cubicBezTo>
                    <a:pt x="18651" y="990971"/>
                    <a:pt x="65033" y="645332"/>
                    <a:pt x="65033" y="645332"/>
                  </a:cubicBezTo>
                  <a:cubicBezTo>
                    <a:pt x="82233" y="502466"/>
                    <a:pt x="56685" y="337866"/>
                    <a:pt x="181385" y="223925"/>
                  </a:cubicBezTo>
                  <a:cubicBezTo>
                    <a:pt x="346794" y="72788"/>
                    <a:pt x="621643" y="0"/>
                    <a:pt x="1519278" y="6965"/>
                  </a:cubicBezTo>
                  <a:lnTo>
                    <a:pt x="1519279" y="6965"/>
                  </a:lnTo>
                  <a:cubicBezTo>
                    <a:pt x="1736026" y="16819"/>
                    <a:pt x="1940341" y="36481"/>
                    <a:pt x="2074529" y="101690"/>
                  </a:cubicBezTo>
                  <a:cubicBezTo>
                    <a:pt x="2330575" y="226120"/>
                    <a:pt x="2412351" y="459160"/>
                    <a:pt x="2406863" y="704684"/>
                  </a:cubicBezTo>
                  <a:cubicBezTo>
                    <a:pt x="2406863" y="704684"/>
                    <a:pt x="2363575" y="1013073"/>
                    <a:pt x="2371008" y="1248607"/>
                  </a:cubicBezTo>
                  <a:cubicBezTo>
                    <a:pt x="2378132" y="4069444"/>
                    <a:pt x="2385288" y="4265046"/>
                    <a:pt x="2385288" y="4265046"/>
                  </a:cubicBezTo>
                  <a:cubicBezTo>
                    <a:pt x="2368607" y="4480779"/>
                    <a:pt x="2253963" y="4691390"/>
                    <a:pt x="2057094" y="4803015"/>
                  </a:cubicBezTo>
                  <a:cubicBezTo>
                    <a:pt x="1906742" y="4888263"/>
                    <a:pt x="1708711" y="4903361"/>
                    <a:pt x="1348767" y="4892619"/>
                  </a:cubicBezTo>
                  <a:lnTo>
                    <a:pt x="1348759" y="4892619"/>
                  </a:lnTo>
                  <a:cubicBezTo>
                    <a:pt x="645952" y="4887342"/>
                    <a:pt x="384604" y="4921195"/>
                    <a:pt x="254278" y="4812038"/>
                  </a:cubicBezTo>
                  <a:cubicBezTo>
                    <a:pt x="145767" y="4721153"/>
                    <a:pt x="81795" y="4527841"/>
                    <a:pt x="63030" y="4327642"/>
                  </a:cubicBezTo>
                  <a:close/>
                </a:path>
              </a:pathLst>
            </a:custGeom>
            <a:solidFill>
              <a:srgbClr val="EBBDA3"/>
            </a:solidFill>
          </p:spPr>
        </p:sp>
      </p:grpSp>
      <p:grpSp>
        <p:nvGrpSpPr>
          <p:cNvPr id="7" name="Group 7"/>
          <p:cNvGrpSpPr/>
          <p:nvPr/>
        </p:nvGrpSpPr>
        <p:grpSpPr>
          <a:xfrm rot="-5400000">
            <a:off x="6704192" y="1944438"/>
            <a:ext cx="1565111" cy="2836845"/>
            <a:chOff x="0" y="0"/>
            <a:chExt cx="1967592" cy="3566364"/>
          </a:xfrm>
        </p:grpSpPr>
        <p:sp>
          <p:nvSpPr>
            <p:cNvPr id="8" name="Freeform 8"/>
            <p:cNvSpPr/>
            <p:nvPr/>
          </p:nvSpPr>
          <p:spPr>
            <a:xfrm>
              <a:off x="-9098" y="-6509"/>
              <a:ext cx="1981923" cy="3598417"/>
            </a:xfrm>
            <a:custGeom>
              <a:avLst/>
              <a:gdLst/>
              <a:ahLst/>
              <a:cxnLst/>
              <a:rect l="l" t="t" r="r" b="b"/>
              <a:pathLst>
                <a:path w="1981923"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1088850" y="6965"/>
                  </a:cubicBezTo>
                  <a:lnTo>
                    <a:pt x="1088851" y="6965"/>
                  </a:lnTo>
                  <a:cubicBezTo>
                    <a:pt x="1305598" y="16819"/>
                    <a:pt x="1509913" y="36481"/>
                    <a:pt x="1644101" y="101690"/>
                  </a:cubicBezTo>
                  <a:cubicBezTo>
                    <a:pt x="1900147" y="226120"/>
                    <a:pt x="1981923" y="459160"/>
                    <a:pt x="1976435" y="704684"/>
                  </a:cubicBezTo>
                  <a:cubicBezTo>
                    <a:pt x="1976435" y="704684"/>
                    <a:pt x="1933147" y="1013073"/>
                    <a:pt x="1940580" y="1248607"/>
                  </a:cubicBezTo>
                  <a:cubicBezTo>
                    <a:pt x="1947704" y="2746665"/>
                    <a:pt x="1954860" y="2942268"/>
                    <a:pt x="1954860" y="2942268"/>
                  </a:cubicBezTo>
                  <a:cubicBezTo>
                    <a:pt x="1938179" y="3158000"/>
                    <a:pt x="1823535" y="3368612"/>
                    <a:pt x="1626666" y="3480236"/>
                  </a:cubicBezTo>
                  <a:cubicBezTo>
                    <a:pt x="1476314" y="3565485"/>
                    <a:pt x="1278283" y="3580583"/>
                    <a:pt x="1005975" y="3569841"/>
                  </a:cubicBezTo>
                  <a:lnTo>
                    <a:pt x="1005971" y="3569841"/>
                  </a:lnTo>
                  <a:cubicBezTo>
                    <a:pt x="645952" y="3564564"/>
                    <a:pt x="384604" y="3598417"/>
                    <a:pt x="254278" y="3489260"/>
                  </a:cubicBezTo>
                  <a:cubicBezTo>
                    <a:pt x="145767" y="3398374"/>
                    <a:pt x="81795" y="3205063"/>
                    <a:pt x="63030" y="3004864"/>
                  </a:cubicBezTo>
                  <a:close/>
                </a:path>
              </a:pathLst>
            </a:custGeom>
            <a:solidFill>
              <a:srgbClr val="EEC51D"/>
            </a:solidFill>
          </p:spPr>
        </p:sp>
      </p:gr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33272" t="32416"/>
          <a:stretch>
            <a:fillRect/>
          </a:stretch>
        </p:blipFill>
        <p:spPr>
          <a:xfrm rot="8800367">
            <a:off x="1794255" y="3243694"/>
            <a:ext cx="506381" cy="492363"/>
          </a:xfrm>
          <a:prstGeom prst="rect">
            <a:avLst/>
          </a:prstGeom>
        </p:spPr>
      </p:pic>
      <p:grpSp>
        <p:nvGrpSpPr>
          <p:cNvPr id="10" name="Group 10"/>
          <p:cNvGrpSpPr/>
          <p:nvPr/>
        </p:nvGrpSpPr>
        <p:grpSpPr>
          <a:xfrm>
            <a:off x="761245" y="731520"/>
            <a:ext cx="7878888" cy="1612143"/>
            <a:chOff x="0" y="0"/>
            <a:chExt cx="10505184" cy="2149524"/>
          </a:xfrm>
        </p:grpSpPr>
        <p:grpSp>
          <p:nvGrpSpPr>
            <p:cNvPr id="11" name="Group 11"/>
            <p:cNvGrpSpPr/>
            <p:nvPr/>
          </p:nvGrpSpPr>
          <p:grpSpPr>
            <a:xfrm rot="-5400000">
              <a:off x="4177830" y="-4177830"/>
              <a:ext cx="2149524" cy="10505184"/>
              <a:chOff x="0" y="0"/>
              <a:chExt cx="1712938" cy="8371496"/>
            </a:xfrm>
          </p:grpSpPr>
          <p:sp>
            <p:nvSpPr>
              <p:cNvPr id="12" name="Freeform 12"/>
              <p:cNvSpPr/>
              <p:nvPr/>
            </p:nvSpPr>
            <p:spPr>
              <a:xfrm>
                <a:off x="-9098" y="-6509"/>
                <a:ext cx="1727269" cy="8403550"/>
              </a:xfrm>
              <a:custGeom>
                <a:avLst/>
                <a:gdLst/>
                <a:ahLst/>
                <a:cxnLst/>
                <a:rect l="l" t="t" r="r" b="b"/>
                <a:pathLst>
                  <a:path w="1727269" h="8403550">
                    <a:moveTo>
                      <a:pt x="63030" y="7809996"/>
                    </a:moveTo>
                    <a:cubicBezTo>
                      <a:pt x="63030" y="7809996"/>
                      <a:pt x="0" y="756343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551797"/>
                      <a:pt x="1700206" y="7747400"/>
                      <a:pt x="1700206" y="7747400"/>
                    </a:cubicBezTo>
                    <a:cubicBezTo>
                      <a:pt x="1683524" y="7963133"/>
                      <a:pt x="1568880" y="8173745"/>
                      <a:pt x="1372011" y="8285369"/>
                    </a:cubicBezTo>
                    <a:cubicBezTo>
                      <a:pt x="1221660" y="8370617"/>
                      <a:pt x="1023629" y="8385715"/>
                      <a:pt x="803168" y="8374973"/>
                    </a:cubicBezTo>
                    <a:lnTo>
                      <a:pt x="803168" y="8374973"/>
                    </a:lnTo>
                    <a:cubicBezTo>
                      <a:pt x="645952" y="8369696"/>
                      <a:pt x="384604" y="8403550"/>
                      <a:pt x="254278" y="8294391"/>
                    </a:cubicBezTo>
                    <a:cubicBezTo>
                      <a:pt x="145767" y="8203507"/>
                      <a:pt x="81795" y="8010195"/>
                      <a:pt x="63030" y="7809996"/>
                    </a:cubicBezTo>
                    <a:close/>
                  </a:path>
                </a:pathLst>
              </a:custGeom>
              <a:solidFill>
                <a:srgbClr val="FFFAEB"/>
              </a:solidFill>
            </p:spPr>
          </p:sp>
        </p:grpSp>
        <p:sp>
          <p:nvSpPr>
            <p:cNvPr id="13" name="TextBox 13"/>
            <p:cNvSpPr txBox="1"/>
            <p:nvPr/>
          </p:nvSpPr>
          <p:spPr>
            <a:xfrm>
              <a:off x="595206" y="414913"/>
              <a:ext cx="9657059" cy="1177924"/>
            </a:xfrm>
            <a:prstGeom prst="rect">
              <a:avLst/>
            </a:prstGeom>
          </p:spPr>
          <p:txBody>
            <a:bodyPr lIns="0" tIns="0" rIns="0" bIns="0" rtlCol="0" anchor="t">
              <a:spAutoFit/>
            </a:bodyPr>
            <a:lstStyle/>
            <a:p>
              <a:pPr algn="ctr">
                <a:lnSpc>
                  <a:spcPts val="6699"/>
                </a:lnSpc>
              </a:pPr>
              <a:r>
                <a:rPr lang="en-US" sz="6090">
                  <a:solidFill>
                    <a:srgbClr val="1D1D1B"/>
                  </a:solidFill>
                  <a:latin typeface="One Little Font"/>
                </a:rPr>
                <a:t>Tourette Syndrome</a:t>
              </a:r>
            </a:p>
          </p:txBody>
        </p:sp>
      </p:gr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5450446" y="5684932"/>
            <a:ext cx="588126" cy="748014"/>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37487" flipH="1">
            <a:off x="8817937" y="1782682"/>
            <a:ext cx="698089" cy="822491"/>
          </a:xfrm>
          <a:prstGeom prst="rect">
            <a:avLst/>
          </a:prstGeom>
        </p:spPr>
      </p:pic>
      <p:grpSp>
        <p:nvGrpSpPr>
          <p:cNvPr id="16" name="Group 16"/>
          <p:cNvGrpSpPr/>
          <p:nvPr/>
        </p:nvGrpSpPr>
        <p:grpSpPr>
          <a:xfrm>
            <a:off x="6156155" y="4486836"/>
            <a:ext cx="2836845" cy="1915843"/>
            <a:chOff x="0" y="0"/>
            <a:chExt cx="3782459" cy="2554457"/>
          </a:xfrm>
        </p:grpSpPr>
        <p:grpSp>
          <p:nvGrpSpPr>
            <p:cNvPr id="17" name="Group 17"/>
            <p:cNvGrpSpPr/>
            <p:nvPr/>
          </p:nvGrpSpPr>
          <p:grpSpPr>
            <a:xfrm rot="5400000">
              <a:off x="614001" y="-614001"/>
              <a:ext cx="2554457" cy="3782459"/>
              <a:chOff x="0" y="0"/>
              <a:chExt cx="2408518" cy="3566364"/>
            </a:xfrm>
          </p:grpSpPr>
          <p:sp>
            <p:nvSpPr>
              <p:cNvPr id="18" name="Freeform 18"/>
              <p:cNvSpPr/>
              <p:nvPr/>
            </p:nvSpPr>
            <p:spPr>
              <a:xfrm>
                <a:off x="-9098" y="-6509"/>
                <a:ext cx="2422849" cy="3598417"/>
              </a:xfrm>
              <a:custGeom>
                <a:avLst/>
                <a:gdLst/>
                <a:ahLst/>
                <a:cxnLst/>
                <a:rect l="l" t="t" r="r" b="b"/>
                <a:pathLst>
                  <a:path w="242284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1529776" y="6965"/>
                    </a:cubicBezTo>
                    <a:lnTo>
                      <a:pt x="1529777" y="6965"/>
                    </a:lnTo>
                    <a:cubicBezTo>
                      <a:pt x="1746524" y="16819"/>
                      <a:pt x="1950839" y="36481"/>
                      <a:pt x="2085027" y="101690"/>
                    </a:cubicBezTo>
                    <a:cubicBezTo>
                      <a:pt x="2341073" y="226120"/>
                      <a:pt x="2422849" y="459160"/>
                      <a:pt x="2417361" y="704684"/>
                    </a:cubicBezTo>
                    <a:cubicBezTo>
                      <a:pt x="2417361" y="704684"/>
                      <a:pt x="2374073" y="1013073"/>
                      <a:pt x="2381506" y="1248607"/>
                    </a:cubicBezTo>
                    <a:cubicBezTo>
                      <a:pt x="2388630" y="2746665"/>
                      <a:pt x="2395786" y="2942268"/>
                      <a:pt x="2395786" y="2942268"/>
                    </a:cubicBezTo>
                    <a:cubicBezTo>
                      <a:pt x="2379105" y="3158000"/>
                      <a:pt x="2264461" y="3368612"/>
                      <a:pt x="2067592" y="3480236"/>
                    </a:cubicBezTo>
                    <a:cubicBezTo>
                      <a:pt x="1917240" y="3565485"/>
                      <a:pt x="1719209" y="3580583"/>
                      <a:pt x="1357128" y="3569841"/>
                    </a:cubicBezTo>
                    <a:lnTo>
                      <a:pt x="1357119" y="3569841"/>
                    </a:lnTo>
                    <a:cubicBezTo>
                      <a:pt x="645952" y="3564564"/>
                      <a:pt x="384604" y="3598417"/>
                      <a:pt x="254278" y="3489260"/>
                    </a:cubicBezTo>
                    <a:cubicBezTo>
                      <a:pt x="145767" y="3398374"/>
                      <a:pt x="81795" y="3205063"/>
                      <a:pt x="63030" y="3004864"/>
                    </a:cubicBezTo>
                    <a:close/>
                  </a:path>
                </a:pathLst>
              </a:custGeom>
              <a:solidFill>
                <a:srgbClr val="EBBDA3"/>
              </a:solidFill>
            </p:spPr>
          </p:sp>
        </p:grpSp>
        <p:sp>
          <p:nvSpPr>
            <p:cNvPr id="19" name="TextBox 19"/>
            <p:cNvSpPr txBox="1"/>
            <p:nvPr/>
          </p:nvSpPr>
          <p:spPr>
            <a:xfrm>
              <a:off x="521466" y="216836"/>
              <a:ext cx="2739527" cy="2104281"/>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Males are more likely than females to develop Tourette Syndrome </a:t>
              </a:r>
            </a:p>
          </p:txBody>
        </p:sp>
      </p:grpSp>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4293272"/>
            <a:ext cx="3193242" cy="2945765"/>
          </a:xfrm>
          <a:prstGeom prst="rect">
            <a:avLst/>
          </a:prstGeom>
        </p:spPr>
      </p:pic>
      <p:sp>
        <p:nvSpPr>
          <p:cNvPr id="21" name="TextBox 21"/>
          <p:cNvSpPr txBox="1"/>
          <p:nvPr/>
        </p:nvSpPr>
        <p:spPr>
          <a:xfrm>
            <a:off x="2322575" y="3375410"/>
            <a:ext cx="3142667" cy="1580592"/>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Tourette Syndrome is a neurological disorder where children experience tics that are not easily controlled. </a:t>
            </a:r>
          </a:p>
        </p:txBody>
      </p:sp>
      <p:sp>
        <p:nvSpPr>
          <p:cNvPr id="22" name="TextBox 22"/>
          <p:cNvSpPr txBox="1"/>
          <p:nvPr/>
        </p:nvSpPr>
        <p:spPr>
          <a:xfrm>
            <a:off x="6425480" y="2882514"/>
            <a:ext cx="1972221" cy="952165"/>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Tics typically appear around 2 to 5 years old. </a:t>
            </a:r>
          </a:p>
        </p:txBody>
      </p:sp>
      <p:sp>
        <p:nvSpPr>
          <p:cNvPr id="23" name="TextBox 23"/>
          <p:cNvSpPr txBox="1"/>
          <p:nvPr/>
        </p:nvSpPr>
        <p:spPr>
          <a:xfrm>
            <a:off x="3991966" y="6861600"/>
            <a:ext cx="2071182" cy="292068"/>
          </a:xfrm>
          <a:prstGeom prst="rect">
            <a:avLst/>
          </a:prstGeom>
        </p:spPr>
        <p:txBody>
          <a:bodyPr wrap="square" lIns="0" tIns="0" rIns="0" bIns="0" rtlCol="0" anchor="t">
            <a:spAutoFit/>
          </a:bodyPr>
          <a:lstStyle/>
          <a:p>
            <a:pPr algn="ctr">
              <a:lnSpc>
                <a:spcPts val="2517"/>
              </a:lnSpc>
              <a:spcBef>
                <a:spcPct val="0"/>
              </a:spcBef>
            </a:pPr>
            <a:r>
              <a:rPr lang="en-US" sz="1798">
                <a:solidFill>
                  <a:srgbClr val="1D1D1B"/>
                </a:solidFill>
                <a:latin typeface="More Sugar Thin"/>
              </a:rPr>
              <a:t>(Mayo Clinic,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8D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84867" y="3020043"/>
            <a:ext cx="2234733" cy="4145628"/>
            <a:chOff x="0" y="0"/>
            <a:chExt cx="2809413" cy="5211712"/>
          </a:xfrm>
        </p:grpSpPr>
        <p:sp>
          <p:nvSpPr>
            <p:cNvPr id="3" name="Freeform 3"/>
            <p:cNvSpPr/>
            <p:nvPr/>
          </p:nvSpPr>
          <p:spPr>
            <a:xfrm>
              <a:off x="-9098" y="-6509"/>
              <a:ext cx="2823744" cy="5243765"/>
            </a:xfrm>
            <a:custGeom>
              <a:avLst/>
              <a:gdLst/>
              <a:ahLst/>
              <a:cxnLst/>
              <a:rect l="l" t="t" r="r" b="b"/>
              <a:pathLst>
                <a:path w="2823744" h="5243765">
                  <a:moveTo>
                    <a:pt x="63030" y="4650212"/>
                  </a:moveTo>
                  <a:cubicBezTo>
                    <a:pt x="63030" y="4650212"/>
                    <a:pt x="0" y="4403648"/>
                    <a:pt x="10218" y="1214762"/>
                  </a:cubicBezTo>
                  <a:cubicBezTo>
                    <a:pt x="18651" y="990971"/>
                    <a:pt x="65033" y="645332"/>
                    <a:pt x="65033" y="645332"/>
                  </a:cubicBezTo>
                  <a:cubicBezTo>
                    <a:pt x="82233" y="502466"/>
                    <a:pt x="56685" y="337866"/>
                    <a:pt x="181385" y="223925"/>
                  </a:cubicBezTo>
                  <a:cubicBezTo>
                    <a:pt x="346794" y="72788"/>
                    <a:pt x="621643" y="0"/>
                    <a:pt x="1930671" y="6965"/>
                  </a:cubicBezTo>
                  <a:lnTo>
                    <a:pt x="1930672" y="6965"/>
                  </a:lnTo>
                  <a:cubicBezTo>
                    <a:pt x="2147419" y="16819"/>
                    <a:pt x="2351734" y="36481"/>
                    <a:pt x="2485923" y="101690"/>
                  </a:cubicBezTo>
                  <a:cubicBezTo>
                    <a:pt x="2741968" y="226120"/>
                    <a:pt x="2823744" y="459160"/>
                    <a:pt x="2818256" y="704684"/>
                  </a:cubicBezTo>
                  <a:cubicBezTo>
                    <a:pt x="2818256" y="704684"/>
                    <a:pt x="2774968" y="1013073"/>
                    <a:pt x="2782401" y="1248607"/>
                  </a:cubicBezTo>
                  <a:cubicBezTo>
                    <a:pt x="2789525" y="4392013"/>
                    <a:pt x="2796681" y="4587616"/>
                    <a:pt x="2796681" y="4587616"/>
                  </a:cubicBezTo>
                  <a:cubicBezTo>
                    <a:pt x="2780000" y="4803348"/>
                    <a:pt x="2665356" y="5013960"/>
                    <a:pt x="2468487" y="5125584"/>
                  </a:cubicBezTo>
                  <a:cubicBezTo>
                    <a:pt x="2318135" y="5210833"/>
                    <a:pt x="2120104" y="5225931"/>
                    <a:pt x="1676401" y="5215189"/>
                  </a:cubicBezTo>
                  <a:lnTo>
                    <a:pt x="1676387" y="5215189"/>
                  </a:lnTo>
                  <a:cubicBezTo>
                    <a:pt x="645952" y="5209912"/>
                    <a:pt x="384604" y="5243765"/>
                    <a:pt x="254278" y="5134608"/>
                  </a:cubicBezTo>
                  <a:cubicBezTo>
                    <a:pt x="145767" y="5043723"/>
                    <a:pt x="81795" y="4850411"/>
                    <a:pt x="63030" y="4650212"/>
                  </a:cubicBezTo>
                  <a:close/>
                </a:path>
              </a:pathLst>
            </a:custGeom>
            <a:solidFill>
              <a:srgbClr val="ACC6D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0273">
            <a:off x="7306098" y="5190105"/>
            <a:ext cx="5160275" cy="425019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00700">
            <a:off x="-2430674" y="-1234471"/>
            <a:ext cx="5243549" cy="4318778"/>
          </a:xfrm>
          <a:prstGeom prst="rect">
            <a:avLst/>
          </a:prstGeom>
        </p:spPr>
      </p:pic>
      <p:grpSp>
        <p:nvGrpSpPr>
          <p:cNvPr id="6" name="Group 6"/>
          <p:cNvGrpSpPr/>
          <p:nvPr/>
        </p:nvGrpSpPr>
        <p:grpSpPr>
          <a:xfrm rot="-5400000">
            <a:off x="4465162" y="-3143730"/>
            <a:ext cx="1612143" cy="8571180"/>
            <a:chOff x="0" y="0"/>
            <a:chExt cx="1712938" cy="9107071"/>
          </a:xfrm>
        </p:grpSpPr>
        <p:sp>
          <p:nvSpPr>
            <p:cNvPr id="7" name="Freeform 7"/>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grpSp>
        <p:nvGrpSpPr>
          <p:cNvPr id="8" name="Group 8"/>
          <p:cNvGrpSpPr/>
          <p:nvPr/>
        </p:nvGrpSpPr>
        <p:grpSpPr>
          <a:xfrm rot="5400000">
            <a:off x="4390549" y="-1116492"/>
            <a:ext cx="1364855" cy="7898207"/>
            <a:chOff x="0" y="0"/>
            <a:chExt cx="1715839" cy="9929298"/>
          </a:xfrm>
        </p:grpSpPr>
        <p:sp>
          <p:nvSpPr>
            <p:cNvPr id="9" name="Freeform 9"/>
            <p:cNvSpPr/>
            <p:nvPr/>
          </p:nvSpPr>
          <p:spPr>
            <a:xfrm>
              <a:off x="-9098" y="-6509"/>
              <a:ext cx="1730170" cy="9961352"/>
            </a:xfrm>
            <a:custGeom>
              <a:avLst/>
              <a:gdLst/>
              <a:ahLst/>
              <a:cxnLst/>
              <a:rect l="l" t="t" r="r" b="b"/>
              <a:pathLst>
                <a:path w="1730170" h="9961352">
                  <a:moveTo>
                    <a:pt x="63030" y="9367799"/>
                  </a:moveTo>
                  <a:cubicBezTo>
                    <a:pt x="63030" y="9367799"/>
                    <a:pt x="0" y="9121235"/>
                    <a:pt x="10218" y="1214762"/>
                  </a:cubicBezTo>
                  <a:cubicBezTo>
                    <a:pt x="18651" y="990971"/>
                    <a:pt x="65033" y="645332"/>
                    <a:pt x="65033" y="645332"/>
                  </a:cubicBezTo>
                  <a:cubicBezTo>
                    <a:pt x="82233" y="502466"/>
                    <a:pt x="56685" y="337866"/>
                    <a:pt x="181385" y="223925"/>
                  </a:cubicBezTo>
                  <a:cubicBezTo>
                    <a:pt x="346794" y="72788"/>
                    <a:pt x="621643" y="0"/>
                    <a:pt x="837097" y="6965"/>
                  </a:cubicBezTo>
                  <a:lnTo>
                    <a:pt x="837098" y="6965"/>
                  </a:lnTo>
                  <a:cubicBezTo>
                    <a:pt x="1053845" y="16819"/>
                    <a:pt x="1258160" y="36481"/>
                    <a:pt x="1392348" y="101690"/>
                  </a:cubicBezTo>
                  <a:cubicBezTo>
                    <a:pt x="1648394" y="226120"/>
                    <a:pt x="1730170" y="459160"/>
                    <a:pt x="1724682" y="704684"/>
                  </a:cubicBezTo>
                  <a:cubicBezTo>
                    <a:pt x="1724682" y="704684"/>
                    <a:pt x="1681394" y="1013073"/>
                    <a:pt x="1688827" y="1248607"/>
                  </a:cubicBezTo>
                  <a:cubicBezTo>
                    <a:pt x="1695951" y="9109600"/>
                    <a:pt x="1703107" y="9305203"/>
                    <a:pt x="1703107" y="9305203"/>
                  </a:cubicBezTo>
                  <a:cubicBezTo>
                    <a:pt x="1686426" y="9520935"/>
                    <a:pt x="1571782" y="9731547"/>
                    <a:pt x="1374913" y="9843171"/>
                  </a:cubicBezTo>
                  <a:cubicBezTo>
                    <a:pt x="1224561" y="9928420"/>
                    <a:pt x="1026530" y="9943518"/>
                    <a:pt x="805479" y="9932776"/>
                  </a:cubicBezTo>
                  <a:lnTo>
                    <a:pt x="805479" y="9932776"/>
                  </a:lnTo>
                  <a:cubicBezTo>
                    <a:pt x="645952" y="9927499"/>
                    <a:pt x="384604" y="9961353"/>
                    <a:pt x="254278" y="9852195"/>
                  </a:cubicBezTo>
                  <a:cubicBezTo>
                    <a:pt x="145767" y="9761310"/>
                    <a:pt x="81795" y="9567997"/>
                    <a:pt x="63030" y="9367799"/>
                  </a:cubicBezTo>
                  <a:close/>
                </a:path>
              </a:pathLst>
            </a:custGeom>
            <a:solidFill>
              <a:srgbClr val="D3C2D6"/>
            </a:solid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5909328">
            <a:off x="759189" y="1617245"/>
            <a:ext cx="506381" cy="492363"/>
          </a:xfrm>
          <a:prstGeom prst="rect">
            <a:avLst/>
          </a:prstGeom>
        </p:spPr>
      </p:pic>
      <p:sp>
        <p:nvSpPr>
          <p:cNvPr id="11" name="TextBox 11"/>
          <p:cNvSpPr txBox="1"/>
          <p:nvPr/>
        </p:nvSpPr>
        <p:spPr>
          <a:xfrm>
            <a:off x="1123873" y="820557"/>
            <a:ext cx="8154411" cy="690229"/>
          </a:xfrm>
          <a:prstGeom prst="rect">
            <a:avLst/>
          </a:prstGeom>
        </p:spPr>
        <p:txBody>
          <a:bodyPr lIns="0" tIns="0" rIns="0" bIns="0" rtlCol="0" anchor="t">
            <a:spAutoFit/>
          </a:bodyPr>
          <a:lstStyle/>
          <a:p>
            <a:pPr algn="ctr">
              <a:lnSpc>
                <a:spcPts val="5333"/>
              </a:lnSpc>
            </a:pPr>
            <a:r>
              <a:rPr lang="en-US" sz="4848">
                <a:solidFill>
                  <a:srgbClr val="1D1D1B"/>
                </a:solidFill>
                <a:latin typeface="One Little Font Bold"/>
              </a:rPr>
              <a:t>Benefits of Neurodiversity</a:t>
            </a: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4233563">
            <a:off x="7560875" y="4293060"/>
            <a:ext cx="506381" cy="49236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769187" y="4414554"/>
            <a:ext cx="2145546" cy="2632572"/>
          </a:xfrm>
          <a:prstGeom prst="rect">
            <a:avLst/>
          </a:prstGeom>
        </p:spPr>
      </p:pic>
      <p:sp>
        <p:nvSpPr>
          <p:cNvPr id="14" name="TextBox 14"/>
          <p:cNvSpPr txBox="1"/>
          <p:nvPr/>
        </p:nvSpPr>
        <p:spPr>
          <a:xfrm>
            <a:off x="1293239" y="2291186"/>
            <a:ext cx="7673360" cy="1082850"/>
          </a:xfrm>
          <a:prstGeom prst="rect">
            <a:avLst/>
          </a:prstGeom>
        </p:spPr>
        <p:txBody>
          <a:bodyPr lIns="0" tIns="0" rIns="0" bIns="0" rtlCol="0" anchor="t">
            <a:spAutoFit/>
          </a:bodyPr>
          <a:lstStyle/>
          <a:p>
            <a:pPr algn="ctr">
              <a:lnSpc>
                <a:spcPts val="2894"/>
              </a:lnSpc>
            </a:pPr>
            <a:r>
              <a:rPr lang="en-US" sz="2411">
                <a:solidFill>
                  <a:srgbClr val="1D1D1B"/>
                </a:solidFill>
                <a:latin typeface="More Sugar Thin"/>
              </a:rPr>
              <a:t>As social service providers, we should work to empower our clients to understand their potential through a strength perspective approach. </a:t>
            </a:r>
          </a:p>
        </p:txBody>
      </p:sp>
      <p:sp>
        <p:nvSpPr>
          <p:cNvPr id="15" name="TextBox 15"/>
          <p:cNvSpPr txBox="1"/>
          <p:nvPr/>
        </p:nvSpPr>
        <p:spPr>
          <a:xfrm>
            <a:off x="680509" y="4163906"/>
            <a:ext cx="4043449" cy="1810277"/>
          </a:xfrm>
          <a:prstGeom prst="rect">
            <a:avLst/>
          </a:prstGeom>
        </p:spPr>
        <p:txBody>
          <a:bodyPr lIns="0" tIns="0" rIns="0" bIns="0" rtlCol="0" anchor="t">
            <a:spAutoFit/>
          </a:bodyPr>
          <a:lstStyle/>
          <a:p>
            <a:pPr algn="ctr">
              <a:lnSpc>
                <a:spcPts val="3639"/>
              </a:lnSpc>
            </a:pPr>
            <a:r>
              <a:rPr lang="en-US" sz="2599">
                <a:solidFill>
                  <a:srgbClr val="1D1D1B"/>
                </a:solidFill>
                <a:latin typeface="More Sugar Thin"/>
              </a:rPr>
              <a:t>Individuals with neurodiversity possess many abilities that allow them to have unique strengths. </a:t>
            </a:r>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9486763">
            <a:off x="7143695" y="3996212"/>
            <a:ext cx="506381" cy="49236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338011" flipH="1">
            <a:off x="405827" y="5635797"/>
            <a:ext cx="698089" cy="822491"/>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9281392" y="2126941"/>
            <a:ext cx="261597" cy="32849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8990130" y="3235667"/>
            <a:ext cx="444963" cy="5587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36" t="20564" r="1997" b="24314"/>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92592">
            <a:off x="5812249" y="4424294"/>
            <a:ext cx="4951776" cy="407846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4486">
            <a:off x="-2703829" y="-971451"/>
            <a:ext cx="4951776" cy="4078463"/>
          </a:xfrm>
          <a:prstGeom prst="rect">
            <a:avLst/>
          </a:prstGeom>
        </p:spPr>
      </p:pic>
      <p:grpSp>
        <p:nvGrpSpPr>
          <p:cNvPr id="5" name="Group 5"/>
          <p:cNvGrpSpPr/>
          <p:nvPr/>
        </p:nvGrpSpPr>
        <p:grpSpPr>
          <a:xfrm>
            <a:off x="649020" y="193740"/>
            <a:ext cx="3134590" cy="2129944"/>
            <a:chOff x="0" y="0"/>
            <a:chExt cx="4179454" cy="2839926"/>
          </a:xfrm>
        </p:grpSpPr>
        <p:grpSp>
          <p:nvGrpSpPr>
            <p:cNvPr id="6" name="Group 6"/>
            <p:cNvGrpSpPr/>
            <p:nvPr/>
          </p:nvGrpSpPr>
          <p:grpSpPr>
            <a:xfrm rot="5400000">
              <a:off x="669764" y="-669764"/>
              <a:ext cx="2839926" cy="4179454"/>
              <a:chOff x="0" y="0"/>
              <a:chExt cx="2194610" cy="3229757"/>
            </a:xfrm>
          </p:grpSpPr>
          <p:sp>
            <p:nvSpPr>
              <p:cNvPr id="7" name="Freeform 7"/>
              <p:cNvSpPr/>
              <p:nvPr/>
            </p:nvSpPr>
            <p:spPr>
              <a:xfrm>
                <a:off x="-9098" y="-6509"/>
                <a:ext cx="2208941" cy="3261811"/>
              </a:xfrm>
              <a:custGeom>
                <a:avLst/>
                <a:gdLst/>
                <a:ahLst/>
                <a:cxnLst/>
                <a:rect l="l" t="t" r="r" b="b"/>
                <a:pathLst>
                  <a:path w="2208941" h="3261811">
                    <a:moveTo>
                      <a:pt x="63030" y="2668257"/>
                    </a:moveTo>
                    <a:cubicBezTo>
                      <a:pt x="63030" y="2668257"/>
                      <a:pt x="0" y="2421693"/>
                      <a:pt x="10218" y="1214762"/>
                    </a:cubicBezTo>
                    <a:cubicBezTo>
                      <a:pt x="18651" y="990971"/>
                      <a:pt x="65033" y="645332"/>
                      <a:pt x="65033" y="645332"/>
                    </a:cubicBezTo>
                    <a:cubicBezTo>
                      <a:pt x="82233" y="502466"/>
                      <a:pt x="56685" y="337866"/>
                      <a:pt x="181385" y="223925"/>
                    </a:cubicBezTo>
                    <a:cubicBezTo>
                      <a:pt x="346794" y="72788"/>
                      <a:pt x="621643" y="0"/>
                      <a:pt x="1315867" y="6965"/>
                    </a:cubicBezTo>
                    <a:lnTo>
                      <a:pt x="1315869" y="6965"/>
                    </a:lnTo>
                    <a:cubicBezTo>
                      <a:pt x="1532616" y="16819"/>
                      <a:pt x="1736931" y="36481"/>
                      <a:pt x="1871119" y="101690"/>
                    </a:cubicBezTo>
                    <a:cubicBezTo>
                      <a:pt x="2127165" y="226120"/>
                      <a:pt x="2208940" y="459160"/>
                      <a:pt x="2203452" y="704684"/>
                    </a:cubicBezTo>
                    <a:cubicBezTo>
                      <a:pt x="2203452" y="704684"/>
                      <a:pt x="2160165" y="1013073"/>
                      <a:pt x="2167598" y="1248607"/>
                    </a:cubicBezTo>
                    <a:cubicBezTo>
                      <a:pt x="2174721" y="2410059"/>
                      <a:pt x="2181878" y="2605662"/>
                      <a:pt x="2181878" y="2605662"/>
                    </a:cubicBezTo>
                    <a:cubicBezTo>
                      <a:pt x="2165196" y="2821394"/>
                      <a:pt x="2050552" y="3032006"/>
                      <a:pt x="1853683" y="3143630"/>
                    </a:cubicBezTo>
                    <a:cubicBezTo>
                      <a:pt x="1703332" y="3228879"/>
                      <a:pt x="1505300" y="3243976"/>
                      <a:pt x="1186771" y="3233235"/>
                    </a:cubicBezTo>
                    <a:lnTo>
                      <a:pt x="1186765" y="3233235"/>
                    </a:lnTo>
                    <a:cubicBezTo>
                      <a:pt x="645952" y="3227958"/>
                      <a:pt x="384604" y="3261811"/>
                      <a:pt x="254278" y="3152653"/>
                    </a:cubicBezTo>
                    <a:cubicBezTo>
                      <a:pt x="145767" y="3061768"/>
                      <a:pt x="81795" y="2868456"/>
                      <a:pt x="63030" y="2668257"/>
                    </a:cubicBezTo>
                    <a:close/>
                  </a:path>
                </a:pathLst>
              </a:custGeom>
              <a:solidFill>
                <a:srgbClr val="EEC51D"/>
              </a:solidFill>
            </p:spPr>
          </p:sp>
        </p:grpSp>
        <p:sp>
          <p:nvSpPr>
            <p:cNvPr id="8" name="TextBox 8"/>
            <p:cNvSpPr txBox="1"/>
            <p:nvPr/>
          </p:nvSpPr>
          <p:spPr>
            <a:xfrm>
              <a:off x="227326" y="960613"/>
              <a:ext cx="3724801" cy="966325"/>
            </a:xfrm>
            <a:prstGeom prst="rect">
              <a:avLst/>
            </a:prstGeom>
          </p:spPr>
          <p:txBody>
            <a:bodyPr lIns="0" tIns="0" rIns="0" bIns="0" rtlCol="0" anchor="t">
              <a:spAutoFit/>
            </a:bodyPr>
            <a:lstStyle/>
            <a:p>
              <a:pPr algn="ctr">
                <a:lnSpc>
                  <a:spcPts val="5500"/>
                </a:lnSpc>
              </a:pPr>
              <a:r>
                <a:rPr lang="en-US" sz="5000">
                  <a:solidFill>
                    <a:srgbClr val="1D1D1B"/>
                  </a:solidFill>
                  <a:latin typeface="One Little Font"/>
                </a:rPr>
                <a:t>Objectives</a:t>
              </a:r>
            </a:p>
          </p:txBody>
        </p:sp>
      </p:grpSp>
      <p:pic>
        <p:nvPicPr>
          <p:cNvPr id="9" name="Picture 9"/>
          <p:cNvPicPr>
            <a:picLocks noChangeAspect="1"/>
          </p:cNvPicPr>
          <p:nvPr/>
        </p:nvPicPr>
        <p:blipFill>
          <a:blip r:embed="rId5"/>
          <a:srcRect/>
          <a:stretch>
            <a:fillRect/>
          </a:stretch>
        </p:blipFill>
        <p:spPr>
          <a:xfrm>
            <a:off x="3057157" y="2323684"/>
            <a:ext cx="6546129" cy="4572705"/>
          </a:xfrm>
          <a:prstGeom prst="rect">
            <a:avLst/>
          </a:prstGeom>
        </p:spPr>
      </p:pic>
      <p:pic>
        <p:nvPicPr>
          <p:cNvPr id="10" name="Picture 10"/>
          <p:cNvPicPr>
            <a:picLocks noChangeAspect="1"/>
          </p:cNvPicPr>
          <p:nvPr/>
        </p:nvPicPr>
        <p:blipFill>
          <a:blip r:embed="rId6"/>
          <a:srcRect/>
          <a:stretch>
            <a:fillRect/>
          </a:stretch>
        </p:blipFill>
        <p:spPr>
          <a:xfrm>
            <a:off x="3229373" y="2876552"/>
            <a:ext cx="6449070" cy="3890859"/>
          </a:xfrm>
          <a:prstGeom prst="rect">
            <a:avLst/>
          </a:prstGeom>
        </p:spPr>
      </p:pic>
      <p:pic>
        <p:nvPicPr>
          <p:cNvPr id="11" name="Picture 9">
            <a:extLst>
              <a:ext uri="{FF2B5EF4-FFF2-40B4-BE49-F238E27FC236}">
                <a16:creationId xmlns:a16="http://schemas.microsoft.com/office/drawing/2014/main" id="{3E057D44-06C0-41F7-80F3-498243282DA5}"/>
              </a:ext>
            </a:extLst>
          </p:cNvPr>
          <p:cNvPicPr>
            <a:picLocks noChangeAspect="1"/>
          </p:cNvPicPr>
          <p:nvPr/>
        </p:nvPicPr>
        <p:blipFill>
          <a:blip r:embed="rId5"/>
          <a:srcRect/>
          <a:stretch>
            <a:fillRect/>
          </a:stretch>
        </p:blipFill>
        <p:spPr>
          <a:xfrm>
            <a:off x="3508980" y="2457741"/>
            <a:ext cx="6003158" cy="4261166"/>
          </a:xfrm>
          <a:prstGeom prst="rect">
            <a:avLst/>
          </a:prstGeom>
        </p:spPr>
      </p:pic>
      <p:sp>
        <p:nvSpPr>
          <p:cNvPr id="12" name="TextBox 11">
            <a:extLst>
              <a:ext uri="{FF2B5EF4-FFF2-40B4-BE49-F238E27FC236}">
                <a16:creationId xmlns:a16="http://schemas.microsoft.com/office/drawing/2014/main" id="{AFB8489C-0492-424E-B5EB-27677B6BC63A}"/>
              </a:ext>
            </a:extLst>
          </p:cNvPr>
          <p:cNvSpPr txBox="1"/>
          <p:nvPr/>
        </p:nvSpPr>
        <p:spPr>
          <a:xfrm>
            <a:off x="3508980" y="2951579"/>
            <a:ext cx="5860377" cy="3277820"/>
          </a:xfrm>
          <a:prstGeom prst="rect">
            <a:avLst/>
          </a:prstGeom>
          <a:noFill/>
        </p:spPr>
        <p:txBody>
          <a:bodyPr wrap="square" rtlCol="0">
            <a:spAutoFit/>
          </a:bodyPr>
          <a:lstStyle/>
          <a:p>
            <a:r>
              <a:rPr lang="en-US" sz="2000" dirty="0">
                <a:latin typeface="One Little Font" panose="020B0604020202020204" charset="0"/>
              </a:rPr>
              <a:t>Discuss a few different types of neurodiversity</a:t>
            </a:r>
          </a:p>
          <a:p>
            <a:endParaRPr lang="en-US" sz="500" dirty="0">
              <a:latin typeface="One Little Font" panose="020B0604020202020204" charset="0"/>
            </a:endParaRPr>
          </a:p>
          <a:p>
            <a:endParaRPr lang="en-US" sz="2000" dirty="0">
              <a:latin typeface="One Little Font" panose="020B0604020202020204" charset="0"/>
            </a:endParaRPr>
          </a:p>
          <a:p>
            <a:r>
              <a:rPr lang="en-US" sz="2000" dirty="0">
                <a:latin typeface="One Little Font" panose="020B0604020202020204" charset="0"/>
              </a:rPr>
              <a:t>Understand two models of viewing disabilities</a:t>
            </a:r>
          </a:p>
          <a:p>
            <a:endParaRPr lang="en-US" sz="2000" dirty="0">
              <a:latin typeface="One Little Font" panose="020B0604020202020204" charset="0"/>
            </a:endParaRPr>
          </a:p>
          <a:p>
            <a:endParaRPr lang="en-US" sz="2000" dirty="0">
              <a:latin typeface="One Little Font" panose="020B0604020202020204" charset="0"/>
            </a:endParaRPr>
          </a:p>
          <a:p>
            <a:r>
              <a:rPr lang="en-US" sz="2000" dirty="0">
                <a:latin typeface="One Little Font" panose="020B0604020202020204" charset="0"/>
              </a:rPr>
              <a:t>Examine the different needs of neurodivergent children and individuals</a:t>
            </a:r>
          </a:p>
          <a:p>
            <a:endParaRPr lang="en-US" sz="800" dirty="0">
              <a:latin typeface="One Little Font" panose="020B0604020202020204" charset="0"/>
            </a:endParaRPr>
          </a:p>
          <a:p>
            <a:endParaRPr lang="en-US" sz="1400" dirty="0">
              <a:latin typeface="One Little Font" panose="020B0604020202020204" charset="0"/>
            </a:endParaRPr>
          </a:p>
          <a:p>
            <a:r>
              <a:rPr lang="en-US" sz="2000" dirty="0">
                <a:latin typeface="One Little Font" panose="020B0604020202020204" charset="0"/>
              </a:rPr>
              <a:t>Learn ways to support children and families in your role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D8C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45339">
            <a:off x="6501346" y="-2120993"/>
            <a:ext cx="4590805" cy="378115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3737750" y="5879004"/>
            <a:ext cx="4590805" cy="3781154"/>
          </a:xfrm>
          <a:prstGeom prst="rect">
            <a:avLst/>
          </a:prstGeom>
        </p:spPr>
      </p:pic>
      <p:grpSp>
        <p:nvGrpSpPr>
          <p:cNvPr id="4" name="Group 4"/>
          <p:cNvGrpSpPr/>
          <p:nvPr/>
        </p:nvGrpSpPr>
        <p:grpSpPr>
          <a:xfrm rot="-5400000">
            <a:off x="728307" y="-123919"/>
            <a:ext cx="2536678" cy="3445356"/>
            <a:chOff x="0" y="0"/>
            <a:chExt cx="2865935" cy="3892557"/>
          </a:xfrm>
        </p:grpSpPr>
        <p:sp>
          <p:nvSpPr>
            <p:cNvPr id="5" name="Freeform 5"/>
            <p:cNvSpPr/>
            <p:nvPr/>
          </p:nvSpPr>
          <p:spPr>
            <a:xfrm>
              <a:off x="-9098" y="-6509"/>
              <a:ext cx="2880265" cy="3924611"/>
            </a:xfrm>
            <a:custGeom>
              <a:avLst/>
              <a:gdLst/>
              <a:ahLst/>
              <a:cxnLst/>
              <a:rect l="l" t="t" r="r" b="b"/>
              <a:pathLst>
                <a:path w="2880265" h="3924611">
                  <a:moveTo>
                    <a:pt x="63030" y="3331058"/>
                  </a:moveTo>
                  <a:cubicBezTo>
                    <a:pt x="63030" y="3331058"/>
                    <a:pt x="0" y="3084493"/>
                    <a:pt x="10218" y="1214762"/>
                  </a:cubicBezTo>
                  <a:cubicBezTo>
                    <a:pt x="18651" y="990971"/>
                    <a:pt x="65033" y="645332"/>
                    <a:pt x="65033" y="645332"/>
                  </a:cubicBezTo>
                  <a:cubicBezTo>
                    <a:pt x="82233" y="502466"/>
                    <a:pt x="56685" y="337866"/>
                    <a:pt x="181385" y="223925"/>
                  </a:cubicBezTo>
                  <a:cubicBezTo>
                    <a:pt x="346794" y="72788"/>
                    <a:pt x="621643" y="0"/>
                    <a:pt x="1987192" y="6965"/>
                  </a:cubicBezTo>
                  <a:lnTo>
                    <a:pt x="1987194" y="6965"/>
                  </a:lnTo>
                  <a:cubicBezTo>
                    <a:pt x="2203940" y="16819"/>
                    <a:pt x="2408256" y="36481"/>
                    <a:pt x="2542444" y="101690"/>
                  </a:cubicBezTo>
                  <a:cubicBezTo>
                    <a:pt x="2798490" y="226120"/>
                    <a:pt x="2880265" y="459160"/>
                    <a:pt x="2874777" y="704684"/>
                  </a:cubicBezTo>
                  <a:cubicBezTo>
                    <a:pt x="2874777" y="704684"/>
                    <a:pt x="2831489" y="1013073"/>
                    <a:pt x="2838923" y="1248607"/>
                  </a:cubicBezTo>
                  <a:cubicBezTo>
                    <a:pt x="2846046" y="3072859"/>
                    <a:pt x="2853202" y="3268462"/>
                    <a:pt x="2853202" y="3268462"/>
                  </a:cubicBezTo>
                  <a:cubicBezTo>
                    <a:pt x="2836521" y="3484194"/>
                    <a:pt x="2721877" y="3694806"/>
                    <a:pt x="2525008" y="3806430"/>
                  </a:cubicBezTo>
                  <a:cubicBezTo>
                    <a:pt x="2374656" y="3891679"/>
                    <a:pt x="2176625" y="3906776"/>
                    <a:pt x="1721415" y="3896035"/>
                  </a:cubicBezTo>
                  <a:lnTo>
                    <a:pt x="1721400" y="3896035"/>
                  </a:lnTo>
                  <a:cubicBezTo>
                    <a:pt x="645952" y="3890758"/>
                    <a:pt x="384604" y="3924611"/>
                    <a:pt x="254278" y="3815453"/>
                  </a:cubicBezTo>
                  <a:cubicBezTo>
                    <a:pt x="145767" y="3724568"/>
                    <a:pt x="81795" y="3531257"/>
                    <a:pt x="63030" y="3331058"/>
                  </a:cubicBezTo>
                  <a:close/>
                </a:path>
              </a:pathLst>
            </a:custGeom>
            <a:solidFill>
              <a:srgbClr val="EEC51D"/>
            </a:solidFill>
          </p:spPr>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3534675" y="2522084"/>
            <a:ext cx="197966" cy="24858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292973" y="197161"/>
            <a:ext cx="359369" cy="451262"/>
          </a:xfrm>
          <a:prstGeom prst="rect">
            <a:avLst/>
          </a:prstGeom>
        </p:spPr>
      </p:pic>
      <p:sp>
        <p:nvSpPr>
          <p:cNvPr id="8" name="TextBox 8"/>
          <p:cNvSpPr txBox="1"/>
          <p:nvPr/>
        </p:nvSpPr>
        <p:spPr>
          <a:xfrm>
            <a:off x="359636" y="815643"/>
            <a:ext cx="3274022" cy="1796929"/>
          </a:xfrm>
          <a:prstGeom prst="rect">
            <a:avLst/>
          </a:prstGeom>
        </p:spPr>
        <p:txBody>
          <a:bodyPr lIns="0" tIns="0" rIns="0" bIns="0" rtlCol="0" anchor="t">
            <a:spAutoFit/>
          </a:bodyPr>
          <a:lstStyle/>
          <a:p>
            <a:pPr algn="ctr">
              <a:lnSpc>
                <a:spcPts val="3410"/>
              </a:lnSpc>
            </a:pPr>
            <a:r>
              <a:rPr lang="en-US" sz="4263">
                <a:solidFill>
                  <a:srgbClr val="1D1D1B"/>
                </a:solidFill>
                <a:latin typeface="One Little Font"/>
              </a:rPr>
              <a:t>Strengths of Individuals With Neurodiversity</a:t>
            </a:r>
          </a:p>
        </p:txBody>
      </p:sp>
      <p:grpSp>
        <p:nvGrpSpPr>
          <p:cNvPr id="9" name="Group 9"/>
          <p:cNvGrpSpPr/>
          <p:nvPr/>
        </p:nvGrpSpPr>
        <p:grpSpPr>
          <a:xfrm>
            <a:off x="545578" y="4913755"/>
            <a:ext cx="2902138" cy="2155697"/>
            <a:chOff x="0" y="0"/>
            <a:chExt cx="3869517" cy="2874263"/>
          </a:xfrm>
        </p:grpSpPr>
        <p:grpSp>
          <p:nvGrpSpPr>
            <p:cNvPr id="10" name="Group 10"/>
            <p:cNvGrpSpPr/>
            <p:nvPr/>
          </p:nvGrpSpPr>
          <p:grpSpPr>
            <a:xfrm rot="5400000">
              <a:off x="654385" y="260435"/>
              <a:ext cx="1685727" cy="2994497"/>
              <a:chOff x="0" y="0"/>
              <a:chExt cx="2933300" cy="5210665"/>
            </a:xfrm>
          </p:grpSpPr>
          <p:sp>
            <p:nvSpPr>
              <p:cNvPr id="11" name="Freeform 11"/>
              <p:cNvSpPr/>
              <p:nvPr/>
            </p:nvSpPr>
            <p:spPr>
              <a:xfrm>
                <a:off x="-9098" y="-6509"/>
                <a:ext cx="2947631" cy="5242719"/>
              </a:xfrm>
              <a:custGeom>
                <a:avLst/>
                <a:gdLst/>
                <a:ahLst/>
                <a:cxnLst/>
                <a:rect l="l" t="t" r="r" b="b"/>
                <a:pathLst>
                  <a:path w="2947631"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054557" y="6965"/>
                    </a:cubicBezTo>
                    <a:lnTo>
                      <a:pt x="2054559" y="6965"/>
                    </a:lnTo>
                    <a:cubicBezTo>
                      <a:pt x="2271306" y="16819"/>
                      <a:pt x="2475621" y="36481"/>
                      <a:pt x="2609809" y="101690"/>
                    </a:cubicBezTo>
                    <a:cubicBezTo>
                      <a:pt x="2865855" y="226120"/>
                      <a:pt x="2947630" y="459160"/>
                      <a:pt x="2942143" y="704684"/>
                    </a:cubicBezTo>
                    <a:cubicBezTo>
                      <a:pt x="2942143" y="704684"/>
                      <a:pt x="2898855" y="1013073"/>
                      <a:pt x="2906288" y="1248607"/>
                    </a:cubicBezTo>
                    <a:cubicBezTo>
                      <a:pt x="2913411" y="4390967"/>
                      <a:pt x="2920568" y="4586569"/>
                      <a:pt x="2920568" y="4586569"/>
                    </a:cubicBezTo>
                    <a:cubicBezTo>
                      <a:pt x="2903886" y="4802302"/>
                      <a:pt x="2789242" y="5012913"/>
                      <a:pt x="2592373" y="5124538"/>
                    </a:cubicBezTo>
                    <a:cubicBezTo>
                      <a:pt x="2442022" y="5209786"/>
                      <a:pt x="2243991" y="5224884"/>
                      <a:pt x="1775064" y="5214142"/>
                    </a:cubicBezTo>
                    <a:lnTo>
                      <a:pt x="1775049" y="5214142"/>
                    </a:lnTo>
                    <a:cubicBezTo>
                      <a:pt x="645952" y="5208865"/>
                      <a:pt x="384604" y="5242719"/>
                      <a:pt x="254278" y="5133561"/>
                    </a:cubicBezTo>
                    <a:cubicBezTo>
                      <a:pt x="145767" y="5042676"/>
                      <a:pt x="81795" y="4849364"/>
                      <a:pt x="63030" y="4649165"/>
                    </a:cubicBezTo>
                    <a:close/>
                  </a:path>
                </a:pathLst>
              </a:custGeom>
              <a:solidFill>
                <a:srgbClr val="FCE8D9"/>
              </a:solidFill>
            </p:spPr>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5080" y="0"/>
              <a:ext cx="1584437" cy="2874263"/>
            </a:xfrm>
            <a:prstGeom prst="rect">
              <a:avLst/>
            </a:prstGeom>
          </p:spPr>
        </p:pic>
        <p:sp>
          <p:nvSpPr>
            <p:cNvPr id="13" name="TextBox 13"/>
            <p:cNvSpPr txBox="1"/>
            <p:nvPr/>
          </p:nvSpPr>
          <p:spPr>
            <a:xfrm>
              <a:off x="292610" y="999470"/>
              <a:ext cx="2358493" cy="1516427"/>
            </a:xfrm>
            <a:prstGeom prst="rect">
              <a:avLst/>
            </a:prstGeom>
          </p:spPr>
          <p:txBody>
            <a:bodyPr lIns="0" tIns="0" rIns="0" bIns="0" rtlCol="0" anchor="t">
              <a:spAutoFit/>
            </a:bodyPr>
            <a:lstStyle/>
            <a:p>
              <a:pPr algn="ctr">
                <a:lnSpc>
                  <a:spcPts val="2255"/>
                </a:lnSpc>
              </a:pPr>
              <a:r>
                <a:rPr lang="en-US" sz="1879">
                  <a:solidFill>
                    <a:srgbClr val="1D1D1B"/>
                  </a:solidFill>
                  <a:latin typeface="Macho"/>
                </a:rPr>
                <a:t>Increased ability to attention to detail</a:t>
              </a:r>
            </a:p>
          </p:txBody>
        </p:sp>
      </p:grpSp>
      <p:grpSp>
        <p:nvGrpSpPr>
          <p:cNvPr id="14" name="Group 14"/>
          <p:cNvGrpSpPr/>
          <p:nvPr/>
        </p:nvGrpSpPr>
        <p:grpSpPr>
          <a:xfrm>
            <a:off x="5919746" y="363491"/>
            <a:ext cx="3373225" cy="2353720"/>
            <a:chOff x="0" y="0"/>
            <a:chExt cx="4497634" cy="3138293"/>
          </a:xfrm>
        </p:grpSpPr>
        <p:grpSp>
          <p:nvGrpSpPr>
            <p:cNvPr id="15" name="Group 15"/>
            <p:cNvGrpSpPr/>
            <p:nvPr/>
          </p:nvGrpSpPr>
          <p:grpSpPr>
            <a:xfrm rot="-5400000">
              <a:off x="1186144" y="208761"/>
              <a:ext cx="1585180" cy="3033215"/>
              <a:chOff x="0" y="0"/>
              <a:chExt cx="2723132" cy="5210665"/>
            </a:xfrm>
          </p:grpSpPr>
          <p:sp>
            <p:nvSpPr>
              <p:cNvPr id="16" name="Freeform 16"/>
              <p:cNvSpPr/>
              <p:nvPr/>
            </p:nvSpPr>
            <p:spPr>
              <a:xfrm>
                <a:off x="-9098" y="-6509"/>
                <a:ext cx="2737462" cy="5242719"/>
              </a:xfrm>
              <a:custGeom>
                <a:avLst/>
                <a:gdLst/>
                <a:ahLst/>
                <a:cxnLst/>
                <a:rect l="l" t="t" r="r" b="b"/>
                <a:pathLst>
                  <a:path w="2737462"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1844389" y="6965"/>
                    </a:cubicBezTo>
                    <a:lnTo>
                      <a:pt x="1844390" y="6965"/>
                    </a:lnTo>
                    <a:cubicBezTo>
                      <a:pt x="2061137" y="16819"/>
                      <a:pt x="2265452" y="36481"/>
                      <a:pt x="2399641" y="101690"/>
                    </a:cubicBezTo>
                    <a:cubicBezTo>
                      <a:pt x="2655687" y="226120"/>
                      <a:pt x="2737462" y="459160"/>
                      <a:pt x="2731974" y="704684"/>
                    </a:cubicBezTo>
                    <a:cubicBezTo>
                      <a:pt x="2731974" y="704684"/>
                      <a:pt x="2688686" y="1013073"/>
                      <a:pt x="2696120" y="1248607"/>
                    </a:cubicBezTo>
                    <a:cubicBezTo>
                      <a:pt x="2703243" y="4390967"/>
                      <a:pt x="2710399" y="4586569"/>
                      <a:pt x="2710399" y="4586569"/>
                    </a:cubicBezTo>
                    <a:cubicBezTo>
                      <a:pt x="2693718" y="4802302"/>
                      <a:pt x="2579074" y="5012913"/>
                      <a:pt x="2382205" y="5124538"/>
                    </a:cubicBezTo>
                    <a:cubicBezTo>
                      <a:pt x="2231853" y="5209786"/>
                      <a:pt x="2033822" y="5224884"/>
                      <a:pt x="1607686" y="5214142"/>
                    </a:cubicBezTo>
                    <a:lnTo>
                      <a:pt x="1607673" y="5214142"/>
                    </a:lnTo>
                    <a:cubicBezTo>
                      <a:pt x="645952" y="5208865"/>
                      <a:pt x="384604" y="5242719"/>
                      <a:pt x="254278" y="5133561"/>
                    </a:cubicBezTo>
                    <a:cubicBezTo>
                      <a:pt x="145767" y="5042676"/>
                      <a:pt x="81795" y="4849364"/>
                      <a:pt x="63030" y="4649165"/>
                    </a:cubicBezTo>
                    <a:close/>
                  </a:path>
                </a:pathLst>
              </a:custGeom>
              <a:solidFill>
                <a:srgbClr val="FFFAEB"/>
              </a:solidFill>
            </p:spPr>
          </p:sp>
        </p:gr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93049" y="0"/>
              <a:ext cx="2004585" cy="313829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388" y="16772"/>
              <a:ext cx="1404346" cy="1074325"/>
            </a:xfrm>
            <a:prstGeom prst="rect">
              <a:avLst/>
            </a:prstGeom>
          </p:spPr>
        </p:pic>
        <p:sp>
          <p:nvSpPr>
            <p:cNvPr id="19" name="TextBox 19"/>
            <p:cNvSpPr txBox="1"/>
            <p:nvPr/>
          </p:nvSpPr>
          <p:spPr>
            <a:xfrm>
              <a:off x="0" y="1524434"/>
              <a:ext cx="3957469" cy="401868"/>
            </a:xfrm>
            <a:prstGeom prst="rect">
              <a:avLst/>
            </a:prstGeom>
          </p:spPr>
          <p:txBody>
            <a:bodyPr lIns="0" tIns="0" rIns="0" bIns="0" rtlCol="0" anchor="t">
              <a:spAutoFit/>
            </a:bodyPr>
            <a:lstStyle/>
            <a:p>
              <a:pPr algn="ctr">
                <a:lnSpc>
                  <a:spcPts val="2390"/>
                </a:lnSpc>
              </a:pPr>
              <a:r>
                <a:rPr lang="en-US" sz="1992">
                  <a:solidFill>
                    <a:srgbClr val="1D1D1B"/>
                  </a:solidFill>
                  <a:latin typeface="Macho"/>
                </a:rPr>
                <a:t>Musical abilities</a:t>
              </a:r>
            </a:p>
          </p:txBody>
        </p:sp>
      </p:grpSp>
      <p:grpSp>
        <p:nvGrpSpPr>
          <p:cNvPr id="20" name="Group 20"/>
          <p:cNvGrpSpPr/>
          <p:nvPr/>
        </p:nvGrpSpPr>
        <p:grpSpPr>
          <a:xfrm>
            <a:off x="273968" y="3439221"/>
            <a:ext cx="3445356" cy="1648099"/>
            <a:chOff x="0" y="0"/>
            <a:chExt cx="4593809" cy="2197465"/>
          </a:xfrm>
        </p:grpSpPr>
        <p:grpSp>
          <p:nvGrpSpPr>
            <p:cNvPr id="21" name="Group 21"/>
            <p:cNvGrpSpPr/>
            <p:nvPr/>
          </p:nvGrpSpPr>
          <p:grpSpPr>
            <a:xfrm rot="-5400000">
              <a:off x="2268169" y="-650338"/>
              <a:ext cx="1675302" cy="2975978"/>
              <a:chOff x="0" y="0"/>
              <a:chExt cx="2933300" cy="5210665"/>
            </a:xfrm>
          </p:grpSpPr>
          <p:sp>
            <p:nvSpPr>
              <p:cNvPr id="22" name="Freeform 22"/>
              <p:cNvSpPr/>
              <p:nvPr/>
            </p:nvSpPr>
            <p:spPr>
              <a:xfrm>
                <a:off x="-9098" y="-6509"/>
                <a:ext cx="2947631" cy="5242719"/>
              </a:xfrm>
              <a:custGeom>
                <a:avLst/>
                <a:gdLst/>
                <a:ahLst/>
                <a:cxnLst/>
                <a:rect l="l" t="t" r="r" b="b"/>
                <a:pathLst>
                  <a:path w="2947631"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054557" y="6965"/>
                    </a:cubicBezTo>
                    <a:lnTo>
                      <a:pt x="2054559" y="6965"/>
                    </a:lnTo>
                    <a:cubicBezTo>
                      <a:pt x="2271306" y="16819"/>
                      <a:pt x="2475621" y="36481"/>
                      <a:pt x="2609809" y="101690"/>
                    </a:cubicBezTo>
                    <a:cubicBezTo>
                      <a:pt x="2865855" y="226120"/>
                      <a:pt x="2947630" y="459160"/>
                      <a:pt x="2942143" y="704684"/>
                    </a:cubicBezTo>
                    <a:cubicBezTo>
                      <a:pt x="2942143" y="704684"/>
                      <a:pt x="2898855" y="1013073"/>
                      <a:pt x="2906288" y="1248607"/>
                    </a:cubicBezTo>
                    <a:cubicBezTo>
                      <a:pt x="2913411" y="4390967"/>
                      <a:pt x="2920568" y="4586569"/>
                      <a:pt x="2920568" y="4586569"/>
                    </a:cubicBezTo>
                    <a:cubicBezTo>
                      <a:pt x="2903886" y="4802302"/>
                      <a:pt x="2789242" y="5012913"/>
                      <a:pt x="2592373" y="5124538"/>
                    </a:cubicBezTo>
                    <a:cubicBezTo>
                      <a:pt x="2442022" y="5209786"/>
                      <a:pt x="2243991" y="5224884"/>
                      <a:pt x="1775064" y="5214142"/>
                    </a:cubicBezTo>
                    <a:lnTo>
                      <a:pt x="1775049" y="5214142"/>
                    </a:lnTo>
                    <a:cubicBezTo>
                      <a:pt x="645952" y="5208865"/>
                      <a:pt x="384604" y="5242719"/>
                      <a:pt x="254278" y="5133561"/>
                    </a:cubicBezTo>
                    <a:cubicBezTo>
                      <a:pt x="145767" y="5042676"/>
                      <a:pt x="81795" y="4849364"/>
                      <a:pt x="63030" y="4649165"/>
                    </a:cubicBezTo>
                    <a:close/>
                  </a:path>
                </a:pathLst>
              </a:custGeom>
              <a:solidFill>
                <a:srgbClr val="FFFAEB"/>
              </a:solidFill>
            </p:spPr>
          </p:sp>
        </p:grpSp>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25445"/>
              <a:ext cx="2195538" cy="1872020"/>
            </a:xfrm>
            <a:prstGeom prst="rect">
              <a:avLst/>
            </a:prstGeom>
          </p:spPr>
        </p:pic>
        <p:sp>
          <p:nvSpPr>
            <p:cNvPr id="24" name="TextBox 24"/>
            <p:cNvSpPr txBox="1"/>
            <p:nvPr/>
          </p:nvSpPr>
          <p:spPr>
            <a:xfrm>
              <a:off x="1985536" y="262758"/>
              <a:ext cx="2240568" cy="1149786"/>
            </a:xfrm>
            <a:prstGeom prst="rect">
              <a:avLst/>
            </a:prstGeom>
          </p:spPr>
          <p:txBody>
            <a:bodyPr lIns="0" tIns="0" rIns="0" bIns="0" rtlCol="0" anchor="t">
              <a:spAutoFit/>
            </a:bodyPr>
            <a:lstStyle/>
            <a:p>
              <a:pPr algn="ctr">
                <a:lnSpc>
                  <a:spcPts val="2280"/>
                </a:lnSpc>
              </a:pPr>
              <a:r>
                <a:rPr lang="en-US" sz="1900">
                  <a:solidFill>
                    <a:srgbClr val="1D1D1B"/>
                  </a:solidFill>
                  <a:latin typeface="Macho"/>
                </a:rPr>
                <a:t>A heightened sense of creativity</a:t>
              </a:r>
            </a:p>
          </p:txBody>
        </p:sp>
      </p:grpSp>
      <p:grpSp>
        <p:nvGrpSpPr>
          <p:cNvPr id="25" name="Group 25"/>
          <p:cNvGrpSpPr/>
          <p:nvPr/>
        </p:nvGrpSpPr>
        <p:grpSpPr>
          <a:xfrm>
            <a:off x="6713839" y="2811370"/>
            <a:ext cx="2579132" cy="1451901"/>
            <a:chOff x="0" y="0"/>
            <a:chExt cx="3438843" cy="1935868"/>
          </a:xfrm>
        </p:grpSpPr>
        <p:grpSp>
          <p:nvGrpSpPr>
            <p:cNvPr id="26" name="Group 26"/>
            <p:cNvGrpSpPr/>
            <p:nvPr/>
          </p:nvGrpSpPr>
          <p:grpSpPr>
            <a:xfrm rot="-5400000">
              <a:off x="751488" y="-751488"/>
              <a:ext cx="1935868" cy="3438843"/>
              <a:chOff x="0" y="0"/>
              <a:chExt cx="2933300" cy="5210665"/>
            </a:xfrm>
          </p:grpSpPr>
          <p:sp>
            <p:nvSpPr>
              <p:cNvPr id="27" name="Freeform 27"/>
              <p:cNvSpPr/>
              <p:nvPr/>
            </p:nvSpPr>
            <p:spPr>
              <a:xfrm>
                <a:off x="-9098" y="-6509"/>
                <a:ext cx="2947631" cy="5242719"/>
              </a:xfrm>
              <a:custGeom>
                <a:avLst/>
                <a:gdLst/>
                <a:ahLst/>
                <a:cxnLst/>
                <a:rect l="l" t="t" r="r" b="b"/>
                <a:pathLst>
                  <a:path w="2947631"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054557" y="6965"/>
                    </a:cubicBezTo>
                    <a:lnTo>
                      <a:pt x="2054559" y="6965"/>
                    </a:lnTo>
                    <a:cubicBezTo>
                      <a:pt x="2271306" y="16819"/>
                      <a:pt x="2475621" y="36481"/>
                      <a:pt x="2609809" y="101690"/>
                    </a:cubicBezTo>
                    <a:cubicBezTo>
                      <a:pt x="2865855" y="226120"/>
                      <a:pt x="2947630" y="459160"/>
                      <a:pt x="2942143" y="704684"/>
                    </a:cubicBezTo>
                    <a:cubicBezTo>
                      <a:pt x="2942143" y="704684"/>
                      <a:pt x="2898855" y="1013073"/>
                      <a:pt x="2906288" y="1248607"/>
                    </a:cubicBezTo>
                    <a:cubicBezTo>
                      <a:pt x="2913411" y="4390967"/>
                      <a:pt x="2920568" y="4586569"/>
                      <a:pt x="2920568" y="4586569"/>
                    </a:cubicBezTo>
                    <a:cubicBezTo>
                      <a:pt x="2903886" y="4802302"/>
                      <a:pt x="2789242" y="5012913"/>
                      <a:pt x="2592373" y="5124538"/>
                    </a:cubicBezTo>
                    <a:cubicBezTo>
                      <a:pt x="2442022" y="5209786"/>
                      <a:pt x="2243991" y="5224884"/>
                      <a:pt x="1775064" y="5214142"/>
                    </a:cubicBezTo>
                    <a:lnTo>
                      <a:pt x="1775049" y="5214142"/>
                    </a:lnTo>
                    <a:cubicBezTo>
                      <a:pt x="645952" y="5208865"/>
                      <a:pt x="384604" y="5242719"/>
                      <a:pt x="254278" y="5133561"/>
                    </a:cubicBezTo>
                    <a:cubicBezTo>
                      <a:pt x="145767" y="5042676"/>
                      <a:pt x="81795" y="4849364"/>
                      <a:pt x="63030" y="4649165"/>
                    </a:cubicBezTo>
                    <a:close/>
                  </a:path>
                </a:pathLst>
              </a:custGeom>
              <a:solidFill>
                <a:srgbClr val="FFFAEB"/>
              </a:solidFill>
            </p:spPr>
          </p:sp>
        </p:grpSp>
        <p:sp>
          <p:nvSpPr>
            <p:cNvPr id="28" name="TextBox 28"/>
            <p:cNvSpPr txBox="1"/>
            <p:nvPr/>
          </p:nvSpPr>
          <p:spPr>
            <a:xfrm>
              <a:off x="134108" y="281427"/>
              <a:ext cx="3170628" cy="1463866"/>
            </a:xfrm>
            <a:prstGeom prst="rect">
              <a:avLst/>
            </a:prstGeom>
          </p:spPr>
          <p:txBody>
            <a:bodyPr lIns="0" tIns="0" rIns="0" bIns="0" rtlCol="0" anchor="t">
              <a:spAutoFit/>
            </a:bodyPr>
            <a:lstStyle/>
            <a:p>
              <a:pPr algn="ctr">
                <a:lnSpc>
                  <a:spcPts val="2177"/>
                </a:lnSpc>
              </a:pPr>
              <a:r>
                <a:rPr lang="en-US" sz="1814">
                  <a:solidFill>
                    <a:srgbClr val="1D1D1B"/>
                  </a:solidFill>
                  <a:latin typeface="Macho"/>
                </a:rPr>
                <a:t>Strong abilities with systems, programming, and mathematics.</a:t>
              </a:r>
            </a:p>
          </p:txBody>
        </p:sp>
      </p:grpSp>
      <p:grpSp>
        <p:nvGrpSpPr>
          <p:cNvPr id="29" name="Group 29"/>
          <p:cNvGrpSpPr/>
          <p:nvPr/>
        </p:nvGrpSpPr>
        <p:grpSpPr>
          <a:xfrm>
            <a:off x="3719325" y="3584528"/>
            <a:ext cx="3401036" cy="2760851"/>
            <a:chOff x="0" y="0"/>
            <a:chExt cx="4534714" cy="3681134"/>
          </a:xfrm>
        </p:grpSpPr>
        <p:grpSp>
          <p:nvGrpSpPr>
            <p:cNvPr id="30" name="Group 30"/>
            <p:cNvGrpSpPr/>
            <p:nvPr/>
          </p:nvGrpSpPr>
          <p:grpSpPr>
            <a:xfrm rot="-5400000">
              <a:off x="719139" y="1109458"/>
              <a:ext cx="1852537" cy="3290816"/>
              <a:chOff x="0" y="0"/>
              <a:chExt cx="2933300" cy="5210665"/>
            </a:xfrm>
          </p:grpSpPr>
          <p:sp>
            <p:nvSpPr>
              <p:cNvPr id="31" name="Freeform 31"/>
              <p:cNvSpPr/>
              <p:nvPr/>
            </p:nvSpPr>
            <p:spPr>
              <a:xfrm>
                <a:off x="-9098" y="-6509"/>
                <a:ext cx="2947631" cy="5242719"/>
              </a:xfrm>
              <a:custGeom>
                <a:avLst/>
                <a:gdLst/>
                <a:ahLst/>
                <a:cxnLst/>
                <a:rect l="l" t="t" r="r" b="b"/>
                <a:pathLst>
                  <a:path w="2947631"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054557" y="6965"/>
                    </a:cubicBezTo>
                    <a:lnTo>
                      <a:pt x="2054559" y="6965"/>
                    </a:lnTo>
                    <a:cubicBezTo>
                      <a:pt x="2271306" y="16819"/>
                      <a:pt x="2475621" y="36481"/>
                      <a:pt x="2609809" y="101690"/>
                    </a:cubicBezTo>
                    <a:cubicBezTo>
                      <a:pt x="2865855" y="226120"/>
                      <a:pt x="2947630" y="459160"/>
                      <a:pt x="2942143" y="704684"/>
                    </a:cubicBezTo>
                    <a:cubicBezTo>
                      <a:pt x="2942143" y="704684"/>
                      <a:pt x="2898855" y="1013073"/>
                      <a:pt x="2906288" y="1248607"/>
                    </a:cubicBezTo>
                    <a:cubicBezTo>
                      <a:pt x="2913411" y="4390967"/>
                      <a:pt x="2920568" y="4586569"/>
                      <a:pt x="2920568" y="4586569"/>
                    </a:cubicBezTo>
                    <a:cubicBezTo>
                      <a:pt x="2903886" y="4802302"/>
                      <a:pt x="2789242" y="5012913"/>
                      <a:pt x="2592373" y="5124538"/>
                    </a:cubicBezTo>
                    <a:cubicBezTo>
                      <a:pt x="2442022" y="5209786"/>
                      <a:pt x="2243991" y="5224884"/>
                      <a:pt x="1775064" y="5214142"/>
                    </a:cubicBezTo>
                    <a:lnTo>
                      <a:pt x="1775049" y="5214142"/>
                    </a:lnTo>
                    <a:cubicBezTo>
                      <a:pt x="645952" y="5208865"/>
                      <a:pt x="384604" y="5242719"/>
                      <a:pt x="254278" y="5133561"/>
                    </a:cubicBezTo>
                    <a:cubicBezTo>
                      <a:pt x="145767" y="5042676"/>
                      <a:pt x="81795" y="4849364"/>
                      <a:pt x="63030" y="4649165"/>
                    </a:cubicBezTo>
                    <a:close/>
                  </a:path>
                </a:pathLst>
              </a:custGeom>
              <a:solidFill>
                <a:srgbClr val="FFFAEB"/>
              </a:solidFill>
            </p:spPr>
          </p:sp>
        </p:grpSp>
        <p:pic>
          <p:nvPicPr>
            <p:cNvPr id="32" name="Picture 32"/>
            <p:cNvPicPr>
              <a:picLocks noChangeAspect="1"/>
            </p:cNvPicPr>
            <p:nvPr/>
          </p:nvPicPr>
          <p:blipFill>
            <a:blip r:embed="rId14"/>
            <a:srcRect/>
            <a:stretch>
              <a:fillRect/>
            </a:stretch>
          </p:blipFill>
          <p:spPr>
            <a:xfrm>
              <a:off x="2046917" y="0"/>
              <a:ext cx="2487797" cy="2058652"/>
            </a:xfrm>
            <a:prstGeom prst="rect">
              <a:avLst/>
            </a:prstGeom>
          </p:spPr>
        </p:pic>
        <p:sp>
          <p:nvSpPr>
            <p:cNvPr id="33" name="TextBox 33"/>
            <p:cNvSpPr txBox="1"/>
            <p:nvPr/>
          </p:nvSpPr>
          <p:spPr>
            <a:xfrm>
              <a:off x="132874" y="2179089"/>
              <a:ext cx="3025067" cy="1151553"/>
            </a:xfrm>
            <a:prstGeom prst="rect">
              <a:avLst/>
            </a:prstGeom>
          </p:spPr>
          <p:txBody>
            <a:bodyPr lIns="0" tIns="0" rIns="0" bIns="0" rtlCol="0" anchor="t">
              <a:spAutoFit/>
            </a:bodyPr>
            <a:lstStyle/>
            <a:p>
              <a:pPr algn="ctr">
                <a:lnSpc>
                  <a:spcPts val="2283"/>
                </a:lnSpc>
              </a:pPr>
              <a:r>
                <a:rPr lang="en-US" sz="1903">
                  <a:solidFill>
                    <a:srgbClr val="1D1D1B"/>
                  </a:solidFill>
                  <a:latin typeface="Macho"/>
                </a:rPr>
                <a:t>Lack of societal pressure to prescribe to social norms</a:t>
              </a:r>
            </a:p>
          </p:txBody>
        </p:sp>
      </p:grpSp>
      <p:grpSp>
        <p:nvGrpSpPr>
          <p:cNvPr id="34" name="Group 34"/>
          <p:cNvGrpSpPr/>
          <p:nvPr/>
        </p:nvGrpSpPr>
        <p:grpSpPr>
          <a:xfrm>
            <a:off x="7120360" y="4724618"/>
            <a:ext cx="2471145" cy="2216363"/>
            <a:chOff x="0" y="0"/>
            <a:chExt cx="3294860" cy="2955151"/>
          </a:xfrm>
        </p:grpSpPr>
        <p:grpSp>
          <p:nvGrpSpPr>
            <p:cNvPr id="35" name="Group 35"/>
            <p:cNvGrpSpPr/>
            <p:nvPr/>
          </p:nvGrpSpPr>
          <p:grpSpPr>
            <a:xfrm rot="-5400000">
              <a:off x="169855" y="-169855"/>
              <a:ext cx="2955151" cy="3294860"/>
              <a:chOff x="0" y="0"/>
              <a:chExt cx="4673431" cy="5210665"/>
            </a:xfrm>
          </p:grpSpPr>
          <p:sp>
            <p:nvSpPr>
              <p:cNvPr id="36" name="Freeform 36"/>
              <p:cNvSpPr/>
              <p:nvPr/>
            </p:nvSpPr>
            <p:spPr>
              <a:xfrm>
                <a:off x="-9098" y="-6509"/>
                <a:ext cx="4687762" cy="5242719"/>
              </a:xfrm>
              <a:custGeom>
                <a:avLst/>
                <a:gdLst/>
                <a:ahLst/>
                <a:cxnLst/>
                <a:rect l="l" t="t" r="r" b="b"/>
                <a:pathLst>
                  <a:path w="4687762"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3794688" y="6965"/>
                    </a:cubicBezTo>
                    <a:lnTo>
                      <a:pt x="3794689" y="6965"/>
                    </a:lnTo>
                    <a:cubicBezTo>
                      <a:pt x="4011437" y="16819"/>
                      <a:pt x="4215752" y="36481"/>
                      <a:pt x="4349940" y="101690"/>
                    </a:cubicBezTo>
                    <a:cubicBezTo>
                      <a:pt x="4605986" y="226120"/>
                      <a:pt x="4687761" y="459160"/>
                      <a:pt x="4682274" y="704684"/>
                    </a:cubicBezTo>
                    <a:cubicBezTo>
                      <a:pt x="4682274" y="704684"/>
                      <a:pt x="4638986" y="1013073"/>
                      <a:pt x="4646419" y="1248607"/>
                    </a:cubicBezTo>
                    <a:cubicBezTo>
                      <a:pt x="4653542" y="4390967"/>
                      <a:pt x="4660699" y="4586569"/>
                      <a:pt x="4660699" y="4586569"/>
                    </a:cubicBezTo>
                    <a:cubicBezTo>
                      <a:pt x="4644017" y="4802302"/>
                      <a:pt x="4529373" y="5012913"/>
                      <a:pt x="4332504" y="5124538"/>
                    </a:cubicBezTo>
                    <a:cubicBezTo>
                      <a:pt x="4182153" y="5209786"/>
                      <a:pt x="3984121" y="5224884"/>
                      <a:pt x="3160904" y="5214142"/>
                    </a:cubicBezTo>
                    <a:lnTo>
                      <a:pt x="3160866" y="5214142"/>
                    </a:lnTo>
                    <a:cubicBezTo>
                      <a:pt x="645952" y="5208865"/>
                      <a:pt x="384604" y="5242719"/>
                      <a:pt x="254278" y="5133561"/>
                    </a:cubicBezTo>
                    <a:cubicBezTo>
                      <a:pt x="145767" y="5042676"/>
                      <a:pt x="81795" y="4849364"/>
                      <a:pt x="63030" y="4649165"/>
                    </a:cubicBezTo>
                    <a:close/>
                  </a:path>
                </a:pathLst>
              </a:custGeom>
              <a:solidFill>
                <a:srgbClr val="FCE8D9"/>
              </a:solidFill>
            </p:spPr>
          </p:sp>
        </p:grpSp>
        <p:sp>
          <p:nvSpPr>
            <p:cNvPr id="37" name="TextBox 37"/>
            <p:cNvSpPr txBox="1"/>
            <p:nvPr/>
          </p:nvSpPr>
          <p:spPr>
            <a:xfrm>
              <a:off x="239349" y="96451"/>
              <a:ext cx="2816161" cy="2752725"/>
            </a:xfrm>
            <a:prstGeom prst="rect">
              <a:avLst/>
            </a:prstGeom>
          </p:spPr>
          <p:txBody>
            <a:bodyPr lIns="0" tIns="0" rIns="0" bIns="0" rtlCol="0" anchor="t">
              <a:spAutoFit/>
            </a:bodyPr>
            <a:lstStyle/>
            <a:p>
              <a:pPr algn="ctr">
                <a:lnSpc>
                  <a:spcPts val="2037"/>
                </a:lnSpc>
              </a:pPr>
              <a:r>
                <a:rPr lang="en-US" sz="1697">
                  <a:solidFill>
                    <a:srgbClr val="1D1D1B"/>
                  </a:solidFill>
                  <a:latin typeface="Macho"/>
                </a:rPr>
                <a:t>Being able to approach situations in a unique way. Individuals have the ability to "think outside the box" and prescribed social norms.</a:t>
              </a:r>
            </a:p>
          </p:txBody>
        </p:sp>
      </p:grpSp>
      <p:grpSp>
        <p:nvGrpSpPr>
          <p:cNvPr id="38" name="Group 38"/>
          <p:cNvGrpSpPr/>
          <p:nvPr/>
        </p:nvGrpSpPr>
        <p:grpSpPr>
          <a:xfrm>
            <a:off x="3908123" y="1980638"/>
            <a:ext cx="2365219" cy="1331480"/>
            <a:chOff x="0" y="0"/>
            <a:chExt cx="3153625" cy="1775307"/>
          </a:xfrm>
        </p:grpSpPr>
        <p:grpSp>
          <p:nvGrpSpPr>
            <p:cNvPr id="39" name="Group 39"/>
            <p:cNvGrpSpPr/>
            <p:nvPr/>
          </p:nvGrpSpPr>
          <p:grpSpPr>
            <a:xfrm rot="-5400000">
              <a:off x="689159" y="-689159"/>
              <a:ext cx="1775307" cy="3153625"/>
              <a:chOff x="0" y="0"/>
              <a:chExt cx="2933300" cy="5210665"/>
            </a:xfrm>
          </p:grpSpPr>
          <p:sp>
            <p:nvSpPr>
              <p:cNvPr id="40" name="Freeform 40"/>
              <p:cNvSpPr/>
              <p:nvPr/>
            </p:nvSpPr>
            <p:spPr>
              <a:xfrm>
                <a:off x="-9098" y="-6509"/>
                <a:ext cx="2947631" cy="5242719"/>
              </a:xfrm>
              <a:custGeom>
                <a:avLst/>
                <a:gdLst/>
                <a:ahLst/>
                <a:cxnLst/>
                <a:rect l="l" t="t" r="r" b="b"/>
                <a:pathLst>
                  <a:path w="2947631" h="5242719">
                    <a:moveTo>
                      <a:pt x="63030" y="4649165"/>
                    </a:moveTo>
                    <a:cubicBezTo>
                      <a:pt x="63030" y="4649165"/>
                      <a:pt x="0" y="4402601"/>
                      <a:pt x="10218" y="1214762"/>
                    </a:cubicBezTo>
                    <a:cubicBezTo>
                      <a:pt x="18651" y="990971"/>
                      <a:pt x="65033" y="645332"/>
                      <a:pt x="65033" y="645332"/>
                    </a:cubicBezTo>
                    <a:cubicBezTo>
                      <a:pt x="82233" y="502466"/>
                      <a:pt x="56685" y="337866"/>
                      <a:pt x="181385" y="223925"/>
                    </a:cubicBezTo>
                    <a:cubicBezTo>
                      <a:pt x="346794" y="72788"/>
                      <a:pt x="621643" y="0"/>
                      <a:pt x="2054557" y="6965"/>
                    </a:cubicBezTo>
                    <a:lnTo>
                      <a:pt x="2054559" y="6965"/>
                    </a:lnTo>
                    <a:cubicBezTo>
                      <a:pt x="2271306" y="16819"/>
                      <a:pt x="2475621" y="36481"/>
                      <a:pt x="2609809" y="101690"/>
                    </a:cubicBezTo>
                    <a:cubicBezTo>
                      <a:pt x="2865855" y="226120"/>
                      <a:pt x="2947630" y="459160"/>
                      <a:pt x="2942143" y="704684"/>
                    </a:cubicBezTo>
                    <a:cubicBezTo>
                      <a:pt x="2942143" y="704684"/>
                      <a:pt x="2898855" y="1013073"/>
                      <a:pt x="2906288" y="1248607"/>
                    </a:cubicBezTo>
                    <a:cubicBezTo>
                      <a:pt x="2913411" y="4390967"/>
                      <a:pt x="2920568" y="4586569"/>
                      <a:pt x="2920568" y="4586569"/>
                    </a:cubicBezTo>
                    <a:cubicBezTo>
                      <a:pt x="2903886" y="4802302"/>
                      <a:pt x="2789242" y="5012913"/>
                      <a:pt x="2592373" y="5124538"/>
                    </a:cubicBezTo>
                    <a:cubicBezTo>
                      <a:pt x="2442022" y="5209786"/>
                      <a:pt x="2243991" y="5224884"/>
                      <a:pt x="1775064" y="5214142"/>
                    </a:cubicBezTo>
                    <a:lnTo>
                      <a:pt x="1775049" y="5214142"/>
                    </a:lnTo>
                    <a:cubicBezTo>
                      <a:pt x="645952" y="5208865"/>
                      <a:pt x="384604" y="5242719"/>
                      <a:pt x="254278" y="5133561"/>
                    </a:cubicBezTo>
                    <a:cubicBezTo>
                      <a:pt x="145767" y="5042676"/>
                      <a:pt x="81795" y="4849364"/>
                      <a:pt x="63030" y="4649165"/>
                    </a:cubicBezTo>
                    <a:close/>
                  </a:path>
                </a:pathLst>
              </a:custGeom>
              <a:solidFill>
                <a:srgbClr val="FCE8D9"/>
              </a:solidFill>
            </p:spPr>
          </p:sp>
        </p:grpSp>
        <p:sp>
          <p:nvSpPr>
            <p:cNvPr id="41" name="TextBox 41"/>
            <p:cNvSpPr txBox="1"/>
            <p:nvPr/>
          </p:nvSpPr>
          <p:spPr>
            <a:xfrm>
              <a:off x="185570" y="503835"/>
              <a:ext cx="2782486" cy="798137"/>
            </a:xfrm>
            <a:prstGeom prst="rect">
              <a:avLst/>
            </a:prstGeom>
          </p:spPr>
          <p:txBody>
            <a:bodyPr lIns="0" tIns="0" rIns="0" bIns="0" rtlCol="0" anchor="t">
              <a:spAutoFit/>
            </a:bodyPr>
            <a:lstStyle/>
            <a:p>
              <a:pPr algn="ctr">
                <a:lnSpc>
                  <a:spcPts val="2345"/>
                </a:lnSpc>
              </a:pPr>
              <a:r>
                <a:rPr lang="en-US" sz="1954">
                  <a:solidFill>
                    <a:srgbClr val="1D1D1B"/>
                  </a:solidFill>
                  <a:latin typeface="Macho"/>
                </a:rPr>
                <a:t>Strong visual-spatial skills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0273">
            <a:off x="7173462" y="4852020"/>
            <a:ext cx="5160275" cy="42501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00700">
            <a:off x="-2543477" y="-2159389"/>
            <a:ext cx="5243549" cy="4318778"/>
          </a:xfrm>
          <a:prstGeom prst="rect">
            <a:avLst/>
          </a:prstGeom>
        </p:spPr>
      </p:pic>
      <p:grpSp>
        <p:nvGrpSpPr>
          <p:cNvPr id="4" name="Group 4"/>
          <p:cNvGrpSpPr/>
          <p:nvPr/>
        </p:nvGrpSpPr>
        <p:grpSpPr>
          <a:xfrm rot="-5400000">
            <a:off x="4276256" y="-3521178"/>
            <a:ext cx="1632342" cy="8943147"/>
            <a:chOff x="0" y="0"/>
            <a:chExt cx="1712938" cy="9384709"/>
          </a:xfrm>
        </p:grpSpPr>
        <p:sp>
          <p:nvSpPr>
            <p:cNvPr id="5" name="Freeform 5"/>
            <p:cNvSpPr/>
            <p:nvPr/>
          </p:nvSpPr>
          <p:spPr>
            <a:xfrm>
              <a:off x="-9098" y="-6509"/>
              <a:ext cx="1727269" cy="9416762"/>
            </a:xfrm>
            <a:custGeom>
              <a:avLst/>
              <a:gdLst/>
              <a:ahLst/>
              <a:cxnLst/>
              <a:rect l="l" t="t" r="r" b="b"/>
              <a:pathLst>
                <a:path w="1727269" h="9416762">
                  <a:moveTo>
                    <a:pt x="63030" y="8823209"/>
                  </a:moveTo>
                  <a:cubicBezTo>
                    <a:pt x="63030" y="8823209"/>
                    <a:pt x="0" y="8576645"/>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565011"/>
                    <a:pt x="1700206" y="8760613"/>
                    <a:pt x="1700206" y="8760613"/>
                  </a:cubicBezTo>
                  <a:cubicBezTo>
                    <a:pt x="1683524" y="8976346"/>
                    <a:pt x="1568880" y="9186957"/>
                    <a:pt x="1372011" y="9298581"/>
                  </a:cubicBezTo>
                  <a:cubicBezTo>
                    <a:pt x="1221660" y="9383830"/>
                    <a:pt x="1023629" y="9398928"/>
                    <a:pt x="803168" y="9388186"/>
                  </a:cubicBezTo>
                  <a:lnTo>
                    <a:pt x="803168" y="9388186"/>
                  </a:lnTo>
                  <a:cubicBezTo>
                    <a:pt x="645952" y="9382910"/>
                    <a:pt x="384604" y="9416763"/>
                    <a:pt x="254278" y="9307605"/>
                  </a:cubicBezTo>
                  <a:cubicBezTo>
                    <a:pt x="145767" y="9216720"/>
                    <a:pt x="81795" y="9023408"/>
                    <a:pt x="63030" y="8823209"/>
                  </a:cubicBezTo>
                  <a:close/>
                </a:path>
              </a:pathLst>
            </a:custGeom>
            <a:solidFill>
              <a:srgbClr val="FFFAEB"/>
            </a:solidFill>
          </p:spPr>
        </p:sp>
      </p:grpSp>
      <p:grpSp>
        <p:nvGrpSpPr>
          <p:cNvPr id="6" name="Group 6"/>
          <p:cNvGrpSpPr/>
          <p:nvPr/>
        </p:nvGrpSpPr>
        <p:grpSpPr>
          <a:xfrm rot="5400000">
            <a:off x="797830" y="2649472"/>
            <a:ext cx="2265623" cy="2619575"/>
            <a:chOff x="0" y="0"/>
            <a:chExt cx="3133130" cy="3622610"/>
          </a:xfrm>
        </p:grpSpPr>
        <p:sp>
          <p:nvSpPr>
            <p:cNvPr id="7" name="Freeform 7"/>
            <p:cNvSpPr/>
            <p:nvPr/>
          </p:nvSpPr>
          <p:spPr>
            <a:xfrm>
              <a:off x="-9098" y="-6509"/>
              <a:ext cx="3147461" cy="3654664"/>
            </a:xfrm>
            <a:custGeom>
              <a:avLst/>
              <a:gdLst/>
              <a:ahLst/>
              <a:cxnLst/>
              <a:rect l="l" t="t" r="r" b="b"/>
              <a:pathLst>
                <a:path w="3147461" h="3654664">
                  <a:moveTo>
                    <a:pt x="63030" y="3061111"/>
                  </a:moveTo>
                  <a:cubicBezTo>
                    <a:pt x="63030" y="3061111"/>
                    <a:pt x="0" y="2814547"/>
                    <a:pt x="10218" y="1214762"/>
                  </a:cubicBezTo>
                  <a:cubicBezTo>
                    <a:pt x="18651" y="990971"/>
                    <a:pt x="65033" y="645332"/>
                    <a:pt x="65033" y="645332"/>
                  </a:cubicBezTo>
                  <a:cubicBezTo>
                    <a:pt x="82233" y="502466"/>
                    <a:pt x="56685" y="337866"/>
                    <a:pt x="181385" y="223925"/>
                  </a:cubicBezTo>
                  <a:cubicBezTo>
                    <a:pt x="346794" y="72788"/>
                    <a:pt x="621643" y="0"/>
                    <a:pt x="2254388" y="6965"/>
                  </a:cubicBezTo>
                  <a:lnTo>
                    <a:pt x="2254389" y="6965"/>
                  </a:lnTo>
                  <a:cubicBezTo>
                    <a:pt x="2471136" y="16819"/>
                    <a:pt x="2675451" y="36481"/>
                    <a:pt x="2809639" y="101690"/>
                  </a:cubicBezTo>
                  <a:cubicBezTo>
                    <a:pt x="3065685" y="226120"/>
                    <a:pt x="3147461" y="459160"/>
                    <a:pt x="3141973" y="704684"/>
                  </a:cubicBezTo>
                  <a:cubicBezTo>
                    <a:pt x="3141973" y="704684"/>
                    <a:pt x="3098685" y="1013073"/>
                    <a:pt x="3106118" y="1248607"/>
                  </a:cubicBezTo>
                  <a:cubicBezTo>
                    <a:pt x="3113242" y="2802912"/>
                    <a:pt x="3120398" y="2998515"/>
                    <a:pt x="3120398" y="2998515"/>
                  </a:cubicBezTo>
                  <a:cubicBezTo>
                    <a:pt x="3103717" y="3214247"/>
                    <a:pt x="2989073" y="3424859"/>
                    <a:pt x="2792204" y="3536483"/>
                  </a:cubicBezTo>
                  <a:cubicBezTo>
                    <a:pt x="2641852" y="3621732"/>
                    <a:pt x="2443821" y="3636830"/>
                    <a:pt x="1934209" y="3626088"/>
                  </a:cubicBezTo>
                  <a:lnTo>
                    <a:pt x="1934191" y="3626088"/>
                  </a:lnTo>
                  <a:cubicBezTo>
                    <a:pt x="645952" y="3620811"/>
                    <a:pt x="384604" y="3654664"/>
                    <a:pt x="254278" y="3545507"/>
                  </a:cubicBezTo>
                  <a:cubicBezTo>
                    <a:pt x="145767" y="3454621"/>
                    <a:pt x="81795" y="3261310"/>
                    <a:pt x="63030" y="3061111"/>
                  </a:cubicBezTo>
                  <a:close/>
                </a:path>
              </a:pathLst>
            </a:custGeom>
            <a:solidFill>
              <a:srgbClr val="CB8878"/>
            </a:solidFill>
          </p:spPr>
        </p:sp>
      </p:grpSp>
      <p:grpSp>
        <p:nvGrpSpPr>
          <p:cNvPr id="8" name="Group 8"/>
          <p:cNvGrpSpPr/>
          <p:nvPr/>
        </p:nvGrpSpPr>
        <p:grpSpPr>
          <a:xfrm rot="-5400000">
            <a:off x="3536848" y="3925002"/>
            <a:ext cx="2679903" cy="2836845"/>
            <a:chOff x="0" y="0"/>
            <a:chExt cx="3369063" cy="3566364"/>
          </a:xfrm>
        </p:grpSpPr>
        <p:sp>
          <p:nvSpPr>
            <p:cNvPr id="9" name="Freeform 9"/>
            <p:cNvSpPr/>
            <p:nvPr/>
          </p:nvSpPr>
          <p:spPr>
            <a:xfrm>
              <a:off x="-9098" y="-6509"/>
              <a:ext cx="3383394" cy="3598417"/>
            </a:xfrm>
            <a:custGeom>
              <a:avLst/>
              <a:gdLst/>
              <a:ahLst/>
              <a:cxnLst/>
              <a:rect l="l" t="t" r="r" b="b"/>
              <a:pathLst>
                <a:path w="3383394"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490321" y="6965"/>
                  </a:cubicBezTo>
                  <a:lnTo>
                    <a:pt x="2490322" y="6965"/>
                  </a:lnTo>
                  <a:cubicBezTo>
                    <a:pt x="2707069" y="16819"/>
                    <a:pt x="2911384" y="36481"/>
                    <a:pt x="3045572" y="101690"/>
                  </a:cubicBezTo>
                  <a:cubicBezTo>
                    <a:pt x="3301618" y="226120"/>
                    <a:pt x="3383394" y="459160"/>
                    <a:pt x="3377906" y="704684"/>
                  </a:cubicBezTo>
                  <a:cubicBezTo>
                    <a:pt x="3377906" y="704684"/>
                    <a:pt x="3334618" y="1013073"/>
                    <a:pt x="3342051" y="1248607"/>
                  </a:cubicBezTo>
                  <a:cubicBezTo>
                    <a:pt x="3349175" y="2746665"/>
                    <a:pt x="3356331" y="2942268"/>
                    <a:pt x="3356331" y="2942268"/>
                  </a:cubicBezTo>
                  <a:cubicBezTo>
                    <a:pt x="3339650" y="3158000"/>
                    <a:pt x="3225006" y="3368612"/>
                    <a:pt x="3028137" y="3480236"/>
                  </a:cubicBezTo>
                  <a:cubicBezTo>
                    <a:pt x="2877785" y="3565485"/>
                    <a:pt x="2679754" y="3580583"/>
                    <a:pt x="2122106" y="3569841"/>
                  </a:cubicBezTo>
                  <a:lnTo>
                    <a:pt x="2122085" y="3569841"/>
                  </a:lnTo>
                  <a:cubicBezTo>
                    <a:pt x="645952" y="3564564"/>
                    <a:pt x="384604" y="3598417"/>
                    <a:pt x="254278" y="3489260"/>
                  </a:cubicBezTo>
                  <a:cubicBezTo>
                    <a:pt x="145767" y="3398374"/>
                    <a:pt x="81795" y="3205063"/>
                    <a:pt x="63030" y="3004864"/>
                  </a:cubicBezTo>
                  <a:close/>
                </a:path>
              </a:pathLst>
            </a:custGeom>
            <a:solidFill>
              <a:srgbClr val="EEC51D"/>
            </a:solidFill>
          </p:spPr>
        </p:sp>
      </p:grpSp>
      <p:grpSp>
        <p:nvGrpSpPr>
          <p:cNvPr id="10" name="Group 10"/>
          <p:cNvGrpSpPr/>
          <p:nvPr/>
        </p:nvGrpSpPr>
        <p:grpSpPr>
          <a:xfrm rot="5400000">
            <a:off x="6648864" y="2648541"/>
            <a:ext cx="2555808" cy="2621438"/>
            <a:chOff x="0" y="0"/>
            <a:chExt cx="3762791" cy="3859416"/>
          </a:xfrm>
        </p:grpSpPr>
        <p:sp>
          <p:nvSpPr>
            <p:cNvPr id="11" name="Freeform 11"/>
            <p:cNvSpPr/>
            <p:nvPr/>
          </p:nvSpPr>
          <p:spPr>
            <a:xfrm>
              <a:off x="-9098" y="-6509"/>
              <a:ext cx="3777122" cy="3891469"/>
            </a:xfrm>
            <a:custGeom>
              <a:avLst/>
              <a:gdLst/>
              <a:ahLst/>
              <a:cxnLst/>
              <a:rect l="l" t="t" r="r" b="b"/>
              <a:pathLst>
                <a:path w="3777122" h="3891469">
                  <a:moveTo>
                    <a:pt x="63030" y="3297916"/>
                  </a:moveTo>
                  <a:cubicBezTo>
                    <a:pt x="63030" y="3297916"/>
                    <a:pt x="0" y="3051352"/>
                    <a:pt x="10218" y="1214762"/>
                  </a:cubicBezTo>
                  <a:cubicBezTo>
                    <a:pt x="18651" y="990971"/>
                    <a:pt x="65033" y="645332"/>
                    <a:pt x="65033" y="645332"/>
                  </a:cubicBezTo>
                  <a:cubicBezTo>
                    <a:pt x="82233" y="502466"/>
                    <a:pt x="56685" y="337866"/>
                    <a:pt x="181385" y="223925"/>
                  </a:cubicBezTo>
                  <a:cubicBezTo>
                    <a:pt x="346794" y="72788"/>
                    <a:pt x="621643" y="0"/>
                    <a:pt x="2884049" y="6965"/>
                  </a:cubicBezTo>
                  <a:lnTo>
                    <a:pt x="2884050" y="6965"/>
                  </a:lnTo>
                  <a:cubicBezTo>
                    <a:pt x="3100797" y="16819"/>
                    <a:pt x="3305112" y="36481"/>
                    <a:pt x="3439301" y="101690"/>
                  </a:cubicBezTo>
                  <a:cubicBezTo>
                    <a:pt x="3695347" y="226120"/>
                    <a:pt x="3777122" y="459160"/>
                    <a:pt x="3771634" y="704684"/>
                  </a:cubicBezTo>
                  <a:cubicBezTo>
                    <a:pt x="3771634" y="704684"/>
                    <a:pt x="3728346" y="1013073"/>
                    <a:pt x="3735779" y="1248607"/>
                  </a:cubicBezTo>
                  <a:cubicBezTo>
                    <a:pt x="3742903" y="3039717"/>
                    <a:pt x="3750060" y="3235320"/>
                    <a:pt x="3750060" y="3235320"/>
                  </a:cubicBezTo>
                  <a:cubicBezTo>
                    <a:pt x="3733378" y="3451053"/>
                    <a:pt x="3618734" y="3661665"/>
                    <a:pt x="3421865" y="3773288"/>
                  </a:cubicBezTo>
                  <a:cubicBezTo>
                    <a:pt x="3271513" y="3858537"/>
                    <a:pt x="3073482" y="3873635"/>
                    <a:pt x="2435671" y="3862893"/>
                  </a:cubicBezTo>
                  <a:lnTo>
                    <a:pt x="2435645" y="3862893"/>
                  </a:lnTo>
                  <a:cubicBezTo>
                    <a:pt x="645952" y="3857617"/>
                    <a:pt x="384604" y="3891470"/>
                    <a:pt x="254278" y="3782312"/>
                  </a:cubicBezTo>
                  <a:cubicBezTo>
                    <a:pt x="145767" y="3691427"/>
                    <a:pt x="81795" y="3498115"/>
                    <a:pt x="63030" y="3297916"/>
                  </a:cubicBezTo>
                  <a:close/>
                </a:path>
              </a:pathLst>
            </a:custGeom>
            <a:solidFill>
              <a:srgbClr val="E4C7A9"/>
            </a:solidFill>
          </p:spPr>
        </p:sp>
      </p:grpSp>
      <p:sp>
        <p:nvSpPr>
          <p:cNvPr id="12" name="TextBox 12"/>
          <p:cNvSpPr txBox="1"/>
          <p:nvPr/>
        </p:nvSpPr>
        <p:spPr>
          <a:xfrm>
            <a:off x="757165" y="400883"/>
            <a:ext cx="8670525" cy="1365683"/>
          </a:xfrm>
          <a:prstGeom prst="rect">
            <a:avLst/>
          </a:prstGeom>
        </p:spPr>
        <p:txBody>
          <a:bodyPr lIns="0" tIns="0" rIns="0" bIns="0" rtlCol="0" anchor="t">
            <a:spAutoFit/>
          </a:bodyPr>
          <a:lstStyle/>
          <a:p>
            <a:pPr algn="ctr">
              <a:lnSpc>
                <a:spcPts val="5333"/>
              </a:lnSpc>
            </a:pPr>
            <a:r>
              <a:rPr lang="en-US" sz="4848">
                <a:solidFill>
                  <a:srgbClr val="1D1D1B"/>
                </a:solidFill>
                <a:latin typeface="One Little Font"/>
              </a:rPr>
              <a:t>Characteristics of Neurodivergent Children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3554">
            <a:off x="1029" y="5817763"/>
            <a:ext cx="740697" cy="942063"/>
          </a:xfrm>
          <a:prstGeom prst="rect">
            <a:avLst/>
          </a:prstGeom>
        </p:spPr>
      </p:pic>
      <p:sp>
        <p:nvSpPr>
          <p:cNvPr id="14" name="TextBox 14"/>
          <p:cNvSpPr txBox="1"/>
          <p:nvPr/>
        </p:nvSpPr>
        <p:spPr>
          <a:xfrm>
            <a:off x="902392" y="2995572"/>
            <a:ext cx="2056499" cy="1703668"/>
          </a:xfrm>
          <a:prstGeom prst="rect">
            <a:avLst/>
          </a:prstGeom>
        </p:spPr>
        <p:txBody>
          <a:bodyPr lIns="0" tIns="0" rIns="0" bIns="0" rtlCol="0" anchor="t">
            <a:spAutoFit/>
          </a:bodyPr>
          <a:lstStyle/>
          <a:p>
            <a:pPr algn="ctr">
              <a:lnSpc>
                <a:spcPts val="2731"/>
              </a:lnSpc>
            </a:pPr>
            <a:r>
              <a:rPr lang="en-US" sz="2276">
                <a:solidFill>
                  <a:srgbClr val="1D1D1B"/>
                </a:solidFill>
                <a:latin typeface="Macho"/>
              </a:rPr>
              <a:t>Children's brains develop along an expected trajectory.</a:t>
            </a:r>
          </a:p>
        </p:txBody>
      </p:sp>
      <p:sp>
        <p:nvSpPr>
          <p:cNvPr id="15" name="TextBox 15"/>
          <p:cNvSpPr txBox="1"/>
          <p:nvPr/>
        </p:nvSpPr>
        <p:spPr>
          <a:xfrm>
            <a:off x="3674534" y="4233761"/>
            <a:ext cx="2404533" cy="2209800"/>
          </a:xfrm>
          <a:prstGeom prst="rect">
            <a:avLst/>
          </a:prstGeom>
        </p:spPr>
        <p:txBody>
          <a:bodyPr lIns="0" tIns="0" rIns="0" bIns="0" rtlCol="0" anchor="t">
            <a:spAutoFit/>
          </a:bodyPr>
          <a:lstStyle/>
          <a:p>
            <a:pPr algn="ctr">
              <a:lnSpc>
                <a:spcPts val="2520"/>
              </a:lnSpc>
            </a:pPr>
            <a:r>
              <a:rPr lang="en-US" sz="2100">
                <a:solidFill>
                  <a:srgbClr val="1D1D1B"/>
                </a:solidFill>
                <a:latin typeface="Macho"/>
              </a:rPr>
              <a:t>Symptoms related to neurodivergent in children differ from child to child and many commonly go unnoticed. </a:t>
            </a:r>
          </a:p>
        </p:txBody>
      </p:sp>
      <p:sp>
        <p:nvSpPr>
          <p:cNvPr id="16" name="TextBox 16"/>
          <p:cNvSpPr txBox="1"/>
          <p:nvPr/>
        </p:nvSpPr>
        <p:spPr>
          <a:xfrm>
            <a:off x="6899445" y="2894906"/>
            <a:ext cx="2054645" cy="1895475"/>
          </a:xfrm>
          <a:prstGeom prst="rect">
            <a:avLst/>
          </a:prstGeom>
        </p:spPr>
        <p:txBody>
          <a:bodyPr lIns="0" tIns="0" rIns="0" bIns="0" rtlCol="0" anchor="t">
            <a:spAutoFit/>
          </a:bodyPr>
          <a:lstStyle/>
          <a:p>
            <a:pPr algn="ctr">
              <a:lnSpc>
                <a:spcPts val="2520"/>
              </a:lnSpc>
            </a:pPr>
            <a:r>
              <a:rPr lang="en-US" sz="2100">
                <a:solidFill>
                  <a:srgbClr val="1D1D1B"/>
                </a:solidFill>
                <a:latin typeface="Macho"/>
              </a:rPr>
              <a:t>Neurodivergent children and teenagers have a unique pattern of behaviors and levels of severity.</a:t>
            </a:r>
          </a:p>
        </p:txBody>
      </p:sp>
      <p:sp>
        <p:nvSpPr>
          <p:cNvPr id="17" name="TextBox 17"/>
          <p:cNvSpPr txBox="1"/>
          <p:nvPr/>
        </p:nvSpPr>
        <p:spPr>
          <a:xfrm>
            <a:off x="1740632" y="1891015"/>
            <a:ext cx="6703591" cy="365611"/>
          </a:xfrm>
          <a:prstGeom prst="rect">
            <a:avLst/>
          </a:prstGeom>
        </p:spPr>
        <p:txBody>
          <a:bodyPr lIns="0" tIns="0" rIns="0" bIns="0" rtlCol="0" anchor="t">
            <a:spAutoFit/>
          </a:bodyPr>
          <a:lstStyle/>
          <a:p>
            <a:pPr algn="ctr">
              <a:lnSpc>
                <a:spcPts val="2939"/>
              </a:lnSpc>
            </a:pPr>
            <a:r>
              <a:rPr lang="en-US" sz="2099">
                <a:solidFill>
                  <a:srgbClr val="1D1D1B"/>
                </a:solidFill>
                <a:latin typeface="Macho"/>
              </a:rPr>
              <a:t>Explaining Neurodivergent Children (Levels of Severity)</a:t>
            </a:r>
          </a:p>
        </p:txBody>
      </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9045611" y="1361547"/>
            <a:ext cx="444963" cy="558743"/>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720774" y="6394829"/>
            <a:ext cx="222481" cy="27937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978552" y="6602029"/>
            <a:ext cx="444963" cy="55874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0273">
            <a:off x="7173462" y="5190105"/>
            <a:ext cx="5160275" cy="42501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13105">
            <a:off x="-3153652" y="-1234792"/>
            <a:ext cx="5243549" cy="4318778"/>
          </a:xfrm>
          <a:prstGeom prst="rect">
            <a:avLst/>
          </a:prstGeom>
        </p:spPr>
      </p:pic>
      <p:grpSp>
        <p:nvGrpSpPr>
          <p:cNvPr id="4" name="Group 4"/>
          <p:cNvGrpSpPr/>
          <p:nvPr/>
        </p:nvGrpSpPr>
        <p:grpSpPr>
          <a:xfrm rot="5400000">
            <a:off x="-188388" y="2970944"/>
            <a:ext cx="4245848" cy="2836845"/>
            <a:chOff x="0" y="0"/>
            <a:chExt cx="5337704" cy="3566364"/>
          </a:xfrm>
        </p:grpSpPr>
        <p:sp>
          <p:nvSpPr>
            <p:cNvPr id="5" name="Freeform 5"/>
            <p:cNvSpPr/>
            <p:nvPr/>
          </p:nvSpPr>
          <p:spPr>
            <a:xfrm>
              <a:off x="-9098" y="-6509"/>
              <a:ext cx="5352035" cy="3598417"/>
            </a:xfrm>
            <a:custGeom>
              <a:avLst/>
              <a:gdLst/>
              <a:ahLst/>
              <a:cxnLst/>
              <a:rect l="l" t="t" r="r" b="b"/>
              <a:pathLst>
                <a:path w="5352035"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4458962" y="6965"/>
                  </a:cubicBezTo>
                  <a:lnTo>
                    <a:pt x="4458963" y="6965"/>
                  </a:lnTo>
                  <a:cubicBezTo>
                    <a:pt x="4675710" y="16819"/>
                    <a:pt x="4880025" y="36481"/>
                    <a:pt x="5014213" y="101690"/>
                  </a:cubicBezTo>
                  <a:cubicBezTo>
                    <a:pt x="5270259" y="226120"/>
                    <a:pt x="5352035" y="459160"/>
                    <a:pt x="5346547" y="704684"/>
                  </a:cubicBezTo>
                  <a:cubicBezTo>
                    <a:pt x="5346547" y="704684"/>
                    <a:pt x="5303259" y="1013073"/>
                    <a:pt x="5310693" y="1248607"/>
                  </a:cubicBezTo>
                  <a:cubicBezTo>
                    <a:pt x="5317816" y="2746665"/>
                    <a:pt x="5324972" y="2942268"/>
                    <a:pt x="5324972" y="2942268"/>
                  </a:cubicBezTo>
                  <a:cubicBezTo>
                    <a:pt x="5308291" y="3158000"/>
                    <a:pt x="5193647" y="3368612"/>
                    <a:pt x="4996778" y="3480236"/>
                  </a:cubicBezTo>
                  <a:cubicBezTo>
                    <a:pt x="4846426" y="3565485"/>
                    <a:pt x="4648395" y="3580583"/>
                    <a:pt x="3689932" y="3569841"/>
                  </a:cubicBezTo>
                  <a:lnTo>
                    <a:pt x="3689885" y="3569841"/>
                  </a:lnTo>
                  <a:cubicBezTo>
                    <a:pt x="645952" y="3564564"/>
                    <a:pt x="384604" y="3598417"/>
                    <a:pt x="254278" y="3489260"/>
                  </a:cubicBezTo>
                  <a:cubicBezTo>
                    <a:pt x="145767" y="3398374"/>
                    <a:pt x="81795" y="3205063"/>
                    <a:pt x="63030" y="3004864"/>
                  </a:cubicBezTo>
                  <a:close/>
                </a:path>
              </a:pathLst>
            </a:custGeom>
            <a:solidFill>
              <a:srgbClr val="E4C7A9"/>
            </a:solidFill>
          </p:spPr>
        </p:sp>
      </p:grpSp>
      <p:grpSp>
        <p:nvGrpSpPr>
          <p:cNvPr id="6" name="Group 6"/>
          <p:cNvGrpSpPr/>
          <p:nvPr/>
        </p:nvGrpSpPr>
        <p:grpSpPr>
          <a:xfrm rot="-5400000">
            <a:off x="2753876" y="2970944"/>
            <a:ext cx="4245848" cy="2836845"/>
            <a:chOff x="0" y="0"/>
            <a:chExt cx="5337704" cy="3566364"/>
          </a:xfrm>
        </p:grpSpPr>
        <p:sp>
          <p:nvSpPr>
            <p:cNvPr id="7" name="Freeform 7"/>
            <p:cNvSpPr/>
            <p:nvPr/>
          </p:nvSpPr>
          <p:spPr>
            <a:xfrm>
              <a:off x="-9098" y="-6509"/>
              <a:ext cx="5352035" cy="3598417"/>
            </a:xfrm>
            <a:custGeom>
              <a:avLst/>
              <a:gdLst/>
              <a:ahLst/>
              <a:cxnLst/>
              <a:rect l="l" t="t" r="r" b="b"/>
              <a:pathLst>
                <a:path w="5352035"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4458962" y="6965"/>
                  </a:cubicBezTo>
                  <a:lnTo>
                    <a:pt x="4458963" y="6965"/>
                  </a:lnTo>
                  <a:cubicBezTo>
                    <a:pt x="4675710" y="16819"/>
                    <a:pt x="4880025" y="36481"/>
                    <a:pt x="5014213" y="101690"/>
                  </a:cubicBezTo>
                  <a:cubicBezTo>
                    <a:pt x="5270259" y="226120"/>
                    <a:pt x="5352035" y="459160"/>
                    <a:pt x="5346547" y="704684"/>
                  </a:cubicBezTo>
                  <a:cubicBezTo>
                    <a:pt x="5346547" y="704684"/>
                    <a:pt x="5303259" y="1013073"/>
                    <a:pt x="5310693" y="1248607"/>
                  </a:cubicBezTo>
                  <a:cubicBezTo>
                    <a:pt x="5317816" y="2746665"/>
                    <a:pt x="5324972" y="2942268"/>
                    <a:pt x="5324972" y="2942268"/>
                  </a:cubicBezTo>
                  <a:cubicBezTo>
                    <a:pt x="5308291" y="3158000"/>
                    <a:pt x="5193647" y="3368612"/>
                    <a:pt x="4996778" y="3480236"/>
                  </a:cubicBezTo>
                  <a:cubicBezTo>
                    <a:pt x="4846426" y="3565485"/>
                    <a:pt x="4648395" y="3580583"/>
                    <a:pt x="3689932" y="3569841"/>
                  </a:cubicBezTo>
                  <a:lnTo>
                    <a:pt x="3689885" y="3569841"/>
                  </a:lnTo>
                  <a:cubicBezTo>
                    <a:pt x="645952" y="3564564"/>
                    <a:pt x="384604" y="3598417"/>
                    <a:pt x="254278" y="3489260"/>
                  </a:cubicBezTo>
                  <a:cubicBezTo>
                    <a:pt x="145767" y="3398374"/>
                    <a:pt x="81795" y="3205063"/>
                    <a:pt x="63030" y="3004864"/>
                  </a:cubicBezTo>
                  <a:close/>
                </a:path>
              </a:pathLst>
            </a:custGeom>
            <a:solidFill>
              <a:srgbClr val="EBBDA3"/>
            </a:solidFill>
          </p:spPr>
        </p:sp>
      </p:grpSp>
      <p:grpSp>
        <p:nvGrpSpPr>
          <p:cNvPr id="8" name="Group 8"/>
          <p:cNvGrpSpPr/>
          <p:nvPr/>
        </p:nvGrpSpPr>
        <p:grpSpPr>
          <a:xfrm rot="5400000">
            <a:off x="5696140" y="2970944"/>
            <a:ext cx="4245848" cy="2836845"/>
            <a:chOff x="0" y="0"/>
            <a:chExt cx="5337704" cy="3566364"/>
          </a:xfrm>
        </p:grpSpPr>
        <p:sp>
          <p:nvSpPr>
            <p:cNvPr id="9" name="Freeform 9"/>
            <p:cNvSpPr/>
            <p:nvPr/>
          </p:nvSpPr>
          <p:spPr>
            <a:xfrm>
              <a:off x="-9098" y="-6509"/>
              <a:ext cx="5352035" cy="3598417"/>
            </a:xfrm>
            <a:custGeom>
              <a:avLst/>
              <a:gdLst/>
              <a:ahLst/>
              <a:cxnLst/>
              <a:rect l="l" t="t" r="r" b="b"/>
              <a:pathLst>
                <a:path w="5352035"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4458962" y="6965"/>
                  </a:cubicBezTo>
                  <a:lnTo>
                    <a:pt x="4458963" y="6965"/>
                  </a:lnTo>
                  <a:cubicBezTo>
                    <a:pt x="4675710" y="16819"/>
                    <a:pt x="4880025" y="36481"/>
                    <a:pt x="5014213" y="101690"/>
                  </a:cubicBezTo>
                  <a:cubicBezTo>
                    <a:pt x="5270259" y="226120"/>
                    <a:pt x="5352035" y="459160"/>
                    <a:pt x="5346547" y="704684"/>
                  </a:cubicBezTo>
                  <a:cubicBezTo>
                    <a:pt x="5346547" y="704684"/>
                    <a:pt x="5303259" y="1013073"/>
                    <a:pt x="5310693" y="1248607"/>
                  </a:cubicBezTo>
                  <a:cubicBezTo>
                    <a:pt x="5317816" y="2746665"/>
                    <a:pt x="5324972" y="2942268"/>
                    <a:pt x="5324972" y="2942268"/>
                  </a:cubicBezTo>
                  <a:cubicBezTo>
                    <a:pt x="5308291" y="3158000"/>
                    <a:pt x="5193647" y="3368612"/>
                    <a:pt x="4996778" y="3480236"/>
                  </a:cubicBezTo>
                  <a:cubicBezTo>
                    <a:pt x="4846426" y="3565485"/>
                    <a:pt x="4648395" y="3580583"/>
                    <a:pt x="3689932" y="3569841"/>
                  </a:cubicBezTo>
                  <a:lnTo>
                    <a:pt x="3689885" y="3569841"/>
                  </a:lnTo>
                  <a:cubicBezTo>
                    <a:pt x="645952" y="3564564"/>
                    <a:pt x="384604" y="3598417"/>
                    <a:pt x="254278" y="3489260"/>
                  </a:cubicBezTo>
                  <a:cubicBezTo>
                    <a:pt x="145767" y="3398374"/>
                    <a:pt x="81795" y="3205063"/>
                    <a:pt x="63030" y="3004864"/>
                  </a:cubicBezTo>
                  <a:close/>
                </a:path>
              </a:pathLst>
            </a:custGeom>
            <a:solidFill>
              <a:srgbClr val="F8CDA2"/>
            </a:solid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6337392">
            <a:off x="371283" y="6027364"/>
            <a:ext cx="506381" cy="492363"/>
          </a:xfrm>
          <a:prstGeom prst="rect">
            <a:avLst/>
          </a:prstGeom>
        </p:spPr>
      </p:pic>
      <p:grpSp>
        <p:nvGrpSpPr>
          <p:cNvPr id="11" name="Group 11"/>
          <p:cNvGrpSpPr/>
          <p:nvPr/>
        </p:nvGrpSpPr>
        <p:grpSpPr>
          <a:xfrm>
            <a:off x="613019" y="210294"/>
            <a:ext cx="8571180" cy="1670228"/>
            <a:chOff x="0" y="0"/>
            <a:chExt cx="11428240" cy="2226970"/>
          </a:xfrm>
        </p:grpSpPr>
        <p:grpSp>
          <p:nvGrpSpPr>
            <p:cNvPr id="12" name="Group 12"/>
            <p:cNvGrpSpPr/>
            <p:nvPr/>
          </p:nvGrpSpPr>
          <p:grpSpPr>
            <a:xfrm rot="-5400000">
              <a:off x="4600635" y="-4600635"/>
              <a:ext cx="2226970" cy="11428240"/>
              <a:chOff x="0" y="0"/>
              <a:chExt cx="1774654" cy="9107071"/>
            </a:xfrm>
          </p:grpSpPr>
          <p:sp>
            <p:nvSpPr>
              <p:cNvPr id="13" name="Freeform 13"/>
              <p:cNvSpPr/>
              <p:nvPr/>
            </p:nvSpPr>
            <p:spPr>
              <a:xfrm>
                <a:off x="-9098" y="-6509"/>
                <a:ext cx="1788985" cy="9139125"/>
              </a:xfrm>
              <a:custGeom>
                <a:avLst/>
                <a:gdLst/>
                <a:ahLst/>
                <a:cxnLst/>
                <a:rect l="l" t="t" r="r" b="b"/>
                <a:pathLst>
                  <a:path w="1788985"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95912" y="6965"/>
                    </a:cubicBezTo>
                    <a:lnTo>
                      <a:pt x="895913" y="6965"/>
                    </a:lnTo>
                    <a:cubicBezTo>
                      <a:pt x="1112660" y="16819"/>
                      <a:pt x="1316975" y="36481"/>
                      <a:pt x="1451163" y="101690"/>
                    </a:cubicBezTo>
                    <a:cubicBezTo>
                      <a:pt x="1707209" y="226120"/>
                      <a:pt x="1788985" y="459160"/>
                      <a:pt x="1783497" y="704684"/>
                    </a:cubicBezTo>
                    <a:cubicBezTo>
                      <a:pt x="1783497" y="704684"/>
                      <a:pt x="1740209" y="1013073"/>
                      <a:pt x="1747642" y="1248607"/>
                    </a:cubicBezTo>
                    <a:cubicBezTo>
                      <a:pt x="1754766" y="8287373"/>
                      <a:pt x="1761922" y="8482975"/>
                      <a:pt x="1761922" y="8482975"/>
                    </a:cubicBezTo>
                    <a:cubicBezTo>
                      <a:pt x="1745241" y="8698708"/>
                      <a:pt x="1630597" y="8909320"/>
                      <a:pt x="1433728" y="9020944"/>
                    </a:cubicBezTo>
                    <a:cubicBezTo>
                      <a:pt x="1283376" y="9106192"/>
                      <a:pt x="1085345" y="9121291"/>
                      <a:pt x="852319" y="9110549"/>
                    </a:cubicBezTo>
                    <a:lnTo>
                      <a:pt x="85231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sp>
          <p:nvSpPr>
            <p:cNvPr id="14" name="TextBox 14"/>
            <p:cNvSpPr txBox="1"/>
            <p:nvPr/>
          </p:nvSpPr>
          <p:spPr>
            <a:xfrm>
              <a:off x="511453" y="477860"/>
              <a:ext cx="10496863" cy="1299824"/>
            </a:xfrm>
            <a:prstGeom prst="rect">
              <a:avLst/>
            </a:prstGeom>
          </p:spPr>
          <p:txBody>
            <a:bodyPr lIns="0" tIns="0" rIns="0" bIns="0" rtlCol="0" anchor="t">
              <a:spAutoFit/>
            </a:bodyPr>
            <a:lstStyle/>
            <a:p>
              <a:pPr algn="ctr">
                <a:lnSpc>
                  <a:spcPts val="3793"/>
                </a:lnSpc>
              </a:pPr>
              <a:r>
                <a:rPr lang="en-US" sz="3448">
                  <a:solidFill>
                    <a:srgbClr val="1D1D1B"/>
                  </a:solidFill>
                  <a:latin typeface="Macho"/>
                </a:rPr>
                <a:t>The DSM classifies Autism Spectrum Disorder among three levels of severity:</a:t>
              </a:r>
            </a:p>
          </p:txBody>
        </p:sp>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261313">
            <a:off x="3130028" y="5821140"/>
            <a:ext cx="656699" cy="83523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242737" flipH="1">
            <a:off x="5973565" y="6101045"/>
            <a:ext cx="698089" cy="822491"/>
          </a:xfrm>
          <a:prstGeom prst="rect">
            <a:avLst/>
          </a:prstGeom>
        </p:spPr>
      </p:pic>
      <p:sp>
        <p:nvSpPr>
          <p:cNvPr id="17" name="TextBox 17"/>
          <p:cNvSpPr txBox="1"/>
          <p:nvPr/>
        </p:nvSpPr>
        <p:spPr>
          <a:xfrm>
            <a:off x="893476" y="2332927"/>
            <a:ext cx="2082119" cy="323850"/>
          </a:xfrm>
          <a:prstGeom prst="rect">
            <a:avLst/>
          </a:prstGeom>
        </p:spPr>
        <p:txBody>
          <a:bodyPr lIns="0" tIns="0" rIns="0" bIns="0" rtlCol="0" anchor="t">
            <a:spAutoFit/>
          </a:bodyPr>
          <a:lstStyle/>
          <a:p>
            <a:pPr algn="ctr">
              <a:lnSpc>
                <a:spcPts val="2520"/>
              </a:lnSpc>
            </a:pPr>
            <a:r>
              <a:rPr lang="en-US" sz="2100">
                <a:solidFill>
                  <a:srgbClr val="9B131D"/>
                </a:solidFill>
                <a:latin typeface="More Sugar Thin"/>
              </a:rPr>
              <a:t>LEVEL 1</a:t>
            </a:r>
          </a:p>
        </p:txBody>
      </p:sp>
      <p:sp>
        <p:nvSpPr>
          <p:cNvPr id="18" name="TextBox 18"/>
          <p:cNvSpPr txBox="1"/>
          <p:nvPr/>
        </p:nvSpPr>
        <p:spPr>
          <a:xfrm>
            <a:off x="3958276" y="2332927"/>
            <a:ext cx="1972221" cy="323850"/>
          </a:xfrm>
          <a:prstGeom prst="rect">
            <a:avLst/>
          </a:prstGeom>
        </p:spPr>
        <p:txBody>
          <a:bodyPr lIns="0" tIns="0" rIns="0" bIns="0" rtlCol="0" anchor="t">
            <a:spAutoFit/>
          </a:bodyPr>
          <a:lstStyle/>
          <a:p>
            <a:pPr algn="ctr">
              <a:lnSpc>
                <a:spcPts val="2520"/>
              </a:lnSpc>
            </a:pPr>
            <a:r>
              <a:rPr lang="en-US" sz="2100">
                <a:solidFill>
                  <a:srgbClr val="9B131D"/>
                </a:solidFill>
                <a:latin typeface="More Sugar Thin"/>
              </a:rPr>
              <a:t>LEVEL 2</a:t>
            </a:r>
          </a:p>
        </p:txBody>
      </p:sp>
      <p:sp>
        <p:nvSpPr>
          <p:cNvPr id="19" name="TextBox 19"/>
          <p:cNvSpPr txBox="1"/>
          <p:nvPr/>
        </p:nvSpPr>
        <p:spPr>
          <a:xfrm>
            <a:off x="6826065" y="2332927"/>
            <a:ext cx="2054645" cy="323850"/>
          </a:xfrm>
          <a:prstGeom prst="rect">
            <a:avLst/>
          </a:prstGeom>
        </p:spPr>
        <p:txBody>
          <a:bodyPr lIns="0" tIns="0" rIns="0" bIns="0" rtlCol="0" anchor="t">
            <a:spAutoFit/>
          </a:bodyPr>
          <a:lstStyle/>
          <a:p>
            <a:pPr algn="ctr">
              <a:lnSpc>
                <a:spcPts val="2520"/>
              </a:lnSpc>
            </a:pPr>
            <a:r>
              <a:rPr lang="en-US" sz="2100">
                <a:solidFill>
                  <a:srgbClr val="9B131D"/>
                </a:solidFill>
                <a:latin typeface="More Sugar Thin"/>
              </a:rPr>
              <a:t>LEVEL 3</a:t>
            </a:r>
          </a:p>
        </p:txBody>
      </p:sp>
      <p:sp>
        <p:nvSpPr>
          <p:cNvPr id="20" name="TextBox 20"/>
          <p:cNvSpPr txBox="1"/>
          <p:nvPr/>
        </p:nvSpPr>
        <p:spPr>
          <a:xfrm>
            <a:off x="586967" y="2722765"/>
            <a:ext cx="2730868" cy="323215"/>
          </a:xfrm>
          <a:prstGeom prst="rect">
            <a:avLst/>
          </a:prstGeom>
        </p:spPr>
        <p:txBody>
          <a:bodyPr lIns="0" tIns="0" rIns="0" bIns="0" rtlCol="0" anchor="t">
            <a:spAutoFit/>
          </a:bodyPr>
          <a:lstStyle/>
          <a:p>
            <a:pPr algn="ctr">
              <a:lnSpc>
                <a:spcPts val="2659"/>
              </a:lnSpc>
            </a:pPr>
            <a:r>
              <a:rPr lang="en-US" sz="1899">
                <a:solidFill>
                  <a:srgbClr val="1D1D1B"/>
                </a:solidFill>
                <a:latin typeface="More Sugar Thin"/>
              </a:rPr>
              <a:t>When support is needed</a:t>
            </a:r>
          </a:p>
        </p:txBody>
      </p:sp>
      <p:sp>
        <p:nvSpPr>
          <p:cNvPr id="21" name="TextBox 21"/>
          <p:cNvSpPr txBox="1"/>
          <p:nvPr/>
        </p:nvSpPr>
        <p:spPr>
          <a:xfrm>
            <a:off x="3501996" y="2698635"/>
            <a:ext cx="2724609" cy="656590"/>
          </a:xfrm>
          <a:prstGeom prst="rect">
            <a:avLst/>
          </a:prstGeom>
        </p:spPr>
        <p:txBody>
          <a:bodyPr lIns="0" tIns="0" rIns="0" bIns="0" rtlCol="0" anchor="t">
            <a:spAutoFit/>
          </a:bodyPr>
          <a:lstStyle/>
          <a:p>
            <a:pPr algn="ctr">
              <a:lnSpc>
                <a:spcPts val="2659"/>
              </a:lnSpc>
            </a:pPr>
            <a:r>
              <a:rPr lang="en-US" sz="1899">
                <a:solidFill>
                  <a:srgbClr val="1D1D1B"/>
                </a:solidFill>
                <a:latin typeface="More Sugar Thin"/>
              </a:rPr>
              <a:t>Individual needs substantial support</a:t>
            </a:r>
          </a:p>
        </p:txBody>
      </p:sp>
      <p:sp>
        <p:nvSpPr>
          <p:cNvPr id="22" name="TextBox 22"/>
          <p:cNvSpPr txBox="1"/>
          <p:nvPr/>
        </p:nvSpPr>
        <p:spPr>
          <a:xfrm>
            <a:off x="6630516" y="2698635"/>
            <a:ext cx="2445745" cy="656590"/>
          </a:xfrm>
          <a:prstGeom prst="rect">
            <a:avLst/>
          </a:prstGeom>
        </p:spPr>
        <p:txBody>
          <a:bodyPr lIns="0" tIns="0" rIns="0" bIns="0" rtlCol="0" anchor="t">
            <a:spAutoFit/>
          </a:bodyPr>
          <a:lstStyle/>
          <a:p>
            <a:pPr algn="ctr">
              <a:lnSpc>
                <a:spcPts val="2659"/>
              </a:lnSpc>
            </a:pPr>
            <a:r>
              <a:rPr lang="en-US" sz="1899">
                <a:solidFill>
                  <a:srgbClr val="1D1D1B"/>
                </a:solidFill>
                <a:latin typeface="More Sugar Thin"/>
              </a:rPr>
              <a:t>Individual needs very substantial support</a:t>
            </a:r>
          </a:p>
        </p:txBody>
      </p:sp>
      <p:sp>
        <p:nvSpPr>
          <p:cNvPr id="23" name="TextBox 23"/>
          <p:cNvSpPr txBox="1"/>
          <p:nvPr/>
        </p:nvSpPr>
        <p:spPr>
          <a:xfrm>
            <a:off x="586967" y="3764466"/>
            <a:ext cx="2695137" cy="1564005"/>
          </a:xfrm>
          <a:prstGeom prst="rect">
            <a:avLst/>
          </a:prstGeom>
        </p:spPr>
        <p:txBody>
          <a:bodyPr lIns="0" tIns="0" rIns="0" bIns="0" rtlCol="0" anchor="t">
            <a:spAutoFit/>
          </a:bodyPr>
          <a:lstStyle/>
          <a:p>
            <a:pPr algn="ctr">
              <a:lnSpc>
                <a:spcPts val="2520"/>
              </a:lnSpc>
            </a:pPr>
            <a:r>
              <a:rPr lang="en-US" sz="1800">
                <a:solidFill>
                  <a:srgbClr val="000000"/>
                </a:solidFill>
                <a:latin typeface="Macho"/>
              </a:rPr>
              <a:t>Individuals at this level may have symptoms that do not interfere much with relationships, school, or work. </a:t>
            </a:r>
          </a:p>
        </p:txBody>
      </p:sp>
      <p:sp>
        <p:nvSpPr>
          <p:cNvPr id="24" name="TextBox 24"/>
          <p:cNvSpPr txBox="1"/>
          <p:nvPr/>
        </p:nvSpPr>
        <p:spPr>
          <a:xfrm>
            <a:off x="3501996" y="3764466"/>
            <a:ext cx="2793226" cy="1878330"/>
          </a:xfrm>
          <a:prstGeom prst="rect">
            <a:avLst/>
          </a:prstGeom>
        </p:spPr>
        <p:txBody>
          <a:bodyPr lIns="0" tIns="0" rIns="0" bIns="0" rtlCol="0" anchor="t">
            <a:spAutoFit/>
          </a:bodyPr>
          <a:lstStyle/>
          <a:p>
            <a:pPr algn="ctr">
              <a:lnSpc>
                <a:spcPts val="2520"/>
              </a:lnSpc>
            </a:pPr>
            <a:r>
              <a:rPr lang="en-US" sz="1800">
                <a:solidFill>
                  <a:srgbClr val="000000"/>
                </a:solidFill>
                <a:latin typeface="Macho"/>
              </a:rPr>
              <a:t>Individuals at this level require some level of outside support in daily activities. Support can range from speech therapy or social skills training. </a:t>
            </a:r>
          </a:p>
        </p:txBody>
      </p:sp>
      <p:sp>
        <p:nvSpPr>
          <p:cNvPr id="25" name="TextBox 25"/>
          <p:cNvSpPr txBox="1"/>
          <p:nvPr/>
        </p:nvSpPr>
        <p:spPr>
          <a:xfrm>
            <a:off x="6551006" y="3794515"/>
            <a:ext cx="2604765" cy="1878330"/>
          </a:xfrm>
          <a:prstGeom prst="rect">
            <a:avLst/>
          </a:prstGeom>
        </p:spPr>
        <p:txBody>
          <a:bodyPr lIns="0" tIns="0" rIns="0" bIns="0" rtlCol="0" anchor="t">
            <a:spAutoFit/>
          </a:bodyPr>
          <a:lstStyle/>
          <a:p>
            <a:pPr algn="ctr">
              <a:lnSpc>
                <a:spcPts val="2520"/>
              </a:lnSpc>
            </a:pPr>
            <a:r>
              <a:rPr lang="en-US" sz="1800">
                <a:solidFill>
                  <a:srgbClr val="000000"/>
                </a:solidFill>
                <a:latin typeface="Macho"/>
              </a:rPr>
              <a:t>This level requires substantial outside support that is characterized by full-time assistance or intensive therapy.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5A1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97740">
            <a:off x="-912077" y="-1526973"/>
            <a:ext cx="4590805" cy="378115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6471321" y="5299316"/>
            <a:ext cx="4590805" cy="3781154"/>
          </a:xfrm>
          <a:prstGeom prst="rect">
            <a:avLst/>
          </a:prstGeom>
        </p:spPr>
      </p:pic>
      <p:grpSp>
        <p:nvGrpSpPr>
          <p:cNvPr id="4" name="Group 4"/>
          <p:cNvGrpSpPr/>
          <p:nvPr/>
        </p:nvGrpSpPr>
        <p:grpSpPr>
          <a:xfrm rot="-5400000">
            <a:off x="2955176" y="1586151"/>
            <a:ext cx="3933555" cy="6061502"/>
            <a:chOff x="0" y="0"/>
            <a:chExt cx="4686482" cy="7221741"/>
          </a:xfrm>
        </p:grpSpPr>
        <p:sp>
          <p:nvSpPr>
            <p:cNvPr id="5" name="Freeform 5"/>
            <p:cNvSpPr/>
            <p:nvPr/>
          </p:nvSpPr>
          <p:spPr>
            <a:xfrm>
              <a:off x="-9098" y="-6509"/>
              <a:ext cx="4700812" cy="7253794"/>
            </a:xfrm>
            <a:custGeom>
              <a:avLst/>
              <a:gdLst/>
              <a:ahLst/>
              <a:cxnLst/>
              <a:rect l="l" t="t" r="r" b="b"/>
              <a:pathLst>
                <a:path w="4700812"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3807739" y="6965"/>
                  </a:cubicBezTo>
                  <a:lnTo>
                    <a:pt x="3807741" y="6965"/>
                  </a:lnTo>
                  <a:cubicBezTo>
                    <a:pt x="4024487" y="16819"/>
                    <a:pt x="4228802" y="36481"/>
                    <a:pt x="4362991" y="101690"/>
                  </a:cubicBezTo>
                  <a:cubicBezTo>
                    <a:pt x="4619037" y="226120"/>
                    <a:pt x="4700812" y="459160"/>
                    <a:pt x="4695324" y="704684"/>
                  </a:cubicBezTo>
                  <a:cubicBezTo>
                    <a:pt x="4695324" y="704684"/>
                    <a:pt x="4652036" y="1013073"/>
                    <a:pt x="4659470" y="1248607"/>
                  </a:cubicBezTo>
                  <a:cubicBezTo>
                    <a:pt x="4666593" y="6402042"/>
                    <a:pt x="4673750" y="6597645"/>
                    <a:pt x="4673750" y="6597645"/>
                  </a:cubicBezTo>
                  <a:cubicBezTo>
                    <a:pt x="4657068" y="6813377"/>
                    <a:pt x="4542424" y="7023989"/>
                    <a:pt x="4345555" y="7135613"/>
                  </a:cubicBezTo>
                  <a:cubicBezTo>
                    <a:pt x="4195203" y="7220862"/>
                    <a:pt x="3997172" y="7235960"/>
                    <a:pt x="3171298" y="7225218"/>
                  </a:cubicBezTo>
                  <a:lnTo>
                    <a:pt x="3171260" y="7225218"/>
                  </a:lnTo>
                  <a:cubicBezTo>
                    <a:pt x="645952" y="7219942"/>
                    <a:pt x="384604" y="7253795"/>
                    <a:pt x="254278" y="7144637"/>
                  </a:cubicBezTo>
                  <a:cubicBezTo>
                    <a:pt x="145767" y="7053752"/>
                    <a:pt x="81795" y="6860440"/>
                    <a:pt x="63030" y="6660241"/>
                  </a:cubicBezTo>
                  <a:close/>
                </a:path>
              </a:pathLst>
            </a:custGeom>
            <a:solidFill>
              <a:srgbClr val="EEC51D"/>
            </a:solidFill>
          </p:spPr>
        </p:sp>
      </p:grpSp>
      <p:grpSp>
        <p:nvGrpSpPr>
          <p:cNvPr id="6" name="Group 6"/>
          <p:cNvGrpSpPr/>
          <p:nvPr/>
        </p:nvGrpSpPr>
        <p:grpSpPr>
          <a:xfrm rot="-5400000">
            <a:off x="4092696" y="-2522787"/>
            <a:ext cx="1568207" cy="7376698"/>
            <a:chOff x="0" y="0"/>
            <a:chExt cx="1712938" cy="8057496"/>
          </a:xfrm>
        </p:grpSpPr>
        <p:sp>
          <p:nvSpPr>
            <p:cNvPr id="7" name="Freeform 7"/>
            <p:cNvSpPr/>
            <p:nvPr/>
          </p:nvSpPr>
          <p:spPr>
            <a:xfrm>
              <a:off x="-9098" y="-6509"/>
              <a:ext cx="1727269" cy="8089549"/>
            </a:xfrm>
            <a:custGeom>
              <a:avLst/>
              <a:gdLst/>
              <a:ahLst/>
              <a:cxnLst/>
              <a:rect l="l" t="t" r="r" b="b"/>
              <a:pathLst>
                <a:path w="1727269" h="8089549">
                  <a:moveTo>
                    <a:pt x="63030" y="7495996"/>
                  </a:moveTo>
                  <a:cubicBezTo>
                    <a:pt x="63030" y="7495996"/>
                    <a:pt x="0" y="7249432"/>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237798"/>
                    <a:pt x="1700206" y="7433401"/>
                    <a:pt x="1700206" y="7433401"/>
                  </a:cubicBezTo>
                  <a:cubicBezTo>
                    <a:pt x="1683524" y="7649133"/>
                    <a:pt x="1568880" y="7859744"/>
                    <a:pt x="1372011" y="7971369"/>
                  </a:cubicBezTo>
                  <a:cubicBezTo>
                    <a:pt x="1221660" y="8056618"/>
                    <a:pt x="1023629" y="8071715"/>
                    <a:pt x="803168" y="8060974"/>
                  </a:cubicBezTo>
                  <a:lnTo>
                    <a:pt x="803168" y="8060974"/>
                  </a:lnTo>
                  <a:cubicBezTo>
                    <a:pt x="645952" y="8055697"/>
                    <a:pt x="384604" y="8089550"/>
                    <a:pt x="254278" y="7980392"/>
                  </a:cubicBezTo>
                  <a:cubicBezTo>
                    <a:pt x="145767" y="7889507"/>
                    <a:pt x="81795" y="7696195"/>
                    <a:pt x="63030" y="7495996"/>
                  </a:cubicBezTo>
                  <a:close/>
                </a:path>
              </a:pathLst>
            </a:custGeom>
            <a:solidFill>
              <a:srgbClr val="FFFAEB"/>
            </a:solidFill>
          </p:spPr>
        </p:sp>
      </p:grpSp>
      <p:sp>
        <p:nvSpPr>
          <p:cNvPr id="8" name="TextBox 8"/>
          <p:cNvSpPr txBox="1"/>
          <p:nvPr/>
        </p:nvSpPr>
        <p:spPr>
          <a:xfrm>
            <a:off x="1383326" y="535642"/>
            <a:ext cx="6986948" cy="1307465"/>
          </a:xfrm>
          <a:prstGeom prst="rect">
            <a:avLst/>
          </a:prstGeom>
        </p:spPr>
        <p:txBody>
          <a:bodyPr lIns="0" tIns="0" rIns="0" bIns="0" rtlCol="0" anchor="t">
            <a:spAutoFit/>
          </a:bodyPr>
          <a:lstStyle/>
          <a:p>
            <a:pPr algn="ctr">
              <a:lnSpc>
                <a:spcPts val="5170"/>
              </a:lnSpc>
            </a:pPr>
            <a:r>
              <a:rPr lang="en-US" sz="4700">
                <a:solidFill>
                  <a:srgbClr val="1D1D1B"/>
                </a:solidFill>
                <a:latin typeface="One Little Font"/>
              </a:rPr>
              <a:t>Symptoms of Neurodivergence in Children</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7677273" y="2337383"/>
            <a:ext cx="261597" cy="32849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8471009" y="4873998"/>
            <a:ext cx="188280" cy="236425"/>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626233" y="6733688"/>
            <a:ext cx="346893" cy="43559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58067">
            <a:off x="1297277" y="445746"/>
            <a:ext cx="485101" cy="57154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flipH="1">
            <a:off x="7396771" y="668433"/>
            <a:ext cx="1763725" cy="544550"/>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905706" y="6594866"/>
            <a:ext cx="188280" cy="23642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614015" y="6336069"/>
            <a:ext cx="188280" cy="236425"/>
          </a:xfrm>
          <a:prstGeom prst="rect">
            <a:avLst/>
          </a:prstGeom>
        </p:spPr>
      </p:pic>
      <p:pic>
        <p:nvPicPr>
          <p:cNvPr id="16" name="Picture 16"/>
          <p:cNvPicPr>
            <a:picLocks noChangeAspect="1"/>
          </p:cNvPicPr>
          <p:nvPr/>
        </p:nvPicPr>
        <p:blipFill>
          <a:blip r:embed="rId10"/>
          <a:srcRect/>
          <a:stretch>
            <a:fillRect/>
          </a:stretch>
        </p:blipFill>
        <p:spPr>
          <a:xfrm rot="-4111276">
            <a:off x="830106" y="2375195"/>
            <a:ext cx="1687623" cy="1134927"/>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89888" y="4992210"/>
            <a:ext cx="1932192" cy="2051555"/>
          </a:xfrm>
          <a:prstGeom prst="rect">
            <a:avLst/>
          </a:prstGeom>
        </p:spPr>
      </p:pic>
      <p:sp>
        <p:nvSpPr>
          <p:cNvPr id="18" name="TextBox 18"/>
          <p:cNvSpPr txBox="1"/>
          <p:nvPr/>
        </p:nvSpPr>
        <p:spPr>
          <a:xfrm>
            <a:off x="2074251" y="2964646"/>
            <a:ext cx="5695407" cy="3190352"/>
          </a:xfrm>
          <a:prstGeom prst="rect">
            <a:avLst/>
          </a:prstGeom>
        </p:spPr>
        <p:txBody>
          <a:bodyPr lIns="0" tIns="0" rIns="0" bIns="0" rtlCol="0" anchor="t">
            <a:spAutoFit/>
          </a:bodyPr>
          <a:lstStyle/>
          <a:p>
            <a:pPr marL="490218" lvl="1" indent="-245109">
              <a:lnSpc>
                <a:spcPts val="3178"/>
              </a:lnSpc>
              <a:buFont typeface="Arial"/>
              <a:buChar char="•"/>
            </a:pPr>
            <a:r>
              <a:rPr lang="en-US" sz="2270">
                <a:solidFill>
                  <a:srgbClr val="1D1D1B"/>
                </a:solidFill>
                <a:latin typeface="More Sugar Thin"/>
              </a:rPr>
              <a:t>No babbling or pointing by age 1</a:t>
            </a:r>
          </a:p>
          <a:p>
            <a:pPr marL="490218" lvl="1" indent="-245109">
              <a:lnSpc>
                <a:spcPts val="3178"/>
              </a:lnSpc>
              <a:buFont typeface="Arial"/>
              <a:buChar char="•"/>
            </a:pPr>
            <a:r>
              <a:rPr lang="en-US" sz="2270">
                <a:solidFill>
                  <a:srgbClr val="1D1D1B"/>
                </a:solidFill>
                <a:latin typeface="More Sugar Thin"/>
              </a:rPr>
              <a:t>No single words by 16 months</a:t>
            </a:r>
          </a:p>
          <a:p>
            <a:pPr marL="490218" lvl="1" indent="-245109">
              <a:lnSpc>
                <a:spcPts val="3178"/>
              </a:lnSpc>
              <a:buFont typeface="Arial"/>
              <a:buChar char="•"/>
            </a:pPr>
            <a:r>
              <a:rPr lang="en-US" sz="2270">
                <a:solidFill>
                  <a:srgbClr val="1D1D1B"/>
                </a:solidFill>
                <a:latin typeface="More Sugar Thin"/>
              </a:rPr>
              <a:t>No two-word phrases during or by age 2</a:t>
            </a:r>
          </a:p>
          <a:p>
            <a:pPr marL="490218" lvl="1" indent="-245109">
              <a:lnSpc>
                <a:spcPts val="3178"/>
              </a:lnSpc>
              <a:buFont typeface="Arial"/>
              <a:buChar char="•"/>
            </a:pPr>
            <a:r>
              <a:rPr lang="en-US" sz="2270">
                <a:solidFill>
                  <a:srgbClr val="1D1D1B"/>
                </a:solidFill>
                <a:latin typeface="More Sugar Thin"/>
              </a:rPr>
              <a:t>No response to name</a:t>
            </a:r>
          </a:p>
          <a:p>
            <a:pPr marL="490218" lvl="1" indent="-245109">
              <a:lnSpc>
                <a:spcPts val="3178"/>
              </a:lnSpc>
              <a:buFont typeface="Arial"/>
              <a:buChar char="•"/>
            </a:pPr>
            <a:r>
              <a:rPr lang="en-US" sz="2270">
                <a:solidFill>
                  <a:srgbClr val="1D1D1B"/>
                </a:solidFill>
                <a:latin typeface="More Sugar Thin"/>
              </a:rPr>
              <a:t>Regression or loss of language and social skills previously acquired</a:t>
            </a:r>
          </a:p>
          <a:p>
            <a:pPr marL="490218" lvl="1" indent="-245109">
              <a:lnSpc>
                <a:spcPts val="3178"/>
              </a:lnSpc>
              <a:buFont typeface="Arial"/>
              <a:buChar char="•"/>
            </a:pPr>
            <a:r>
              <a:rPr lang="en-US" sz="2270">
                <a:solidFill>
                  <a:srgbClr val="1D1D1B"/>
                </a:solidFill>
                <a:latin typeface="More Sugar Thin"/>
              </a:rPr>
              <a:t>Poor eye contact</a:t>
            </a:r>
          </a:p>
          <a:p>
            <a:pPr marL="490218" lvl="1" indent="-245109">
              <a:lnSpc>
                <a:spcPts val="3178"/>
              </a:lnSpc>
              <a:buFont typeface="Arial"/>
              <a:buChar char="•"/>
            </a:pPr>
            <a:r>
              <a:rPr lang="en-US" sz="2270">
                <a:solidFill>
                  <a:srgbClr val="1D1D1B"/>
                </a:solidFill>
                <a:latin typeface="More Sugar Thin"/>
              </a:rPr>
              <a:t>Lack of social responsiveness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022334" y="-1441792"/>
            <a:ext cx="7338822" cy="6044521"/>
          </a:xfrm>
          <a:prstGeom prst="rect">
            <a:avLst/>
          </a:prstGeom>
        </p:spPr>
      </p:pic>
      <p:grpSp>
        <p:nvGrpSpPr>
          <p:cNvPr id="3" name="Group 3"/>
          <p:cNvGrpSpPr/>
          <p:nvPr/>
        </p:nvGrpSpPr>
        <p:grpSpPr>
          <a:xfrm rot="-10800000">
            <a:off x="446001" y="675821"/>
            <a:ext cx="5970130" cy="1992092"/>
            <a:chOff x="0" y="0"/>
            <a:chExt cx="6642669" cy="2216503"/>
          </a:xfrm>
        </p:grpSpPr>
        <p:sp>
          <p:nvSpPr>
            <p:cNvPr id="4" name="Freeform 4"/>
            <p:cNvSpPr/>
            <p:nvPr/>
          </p:nvSpPr>
          <p:spPr>
            <a:xfrm>
              <a:off x="-9098" y="-6509"/>
              <a:ext cx="6656999" cy="2248556"/>
            </a:xfrm>
            <a:custGeom>
              <a:avLst/>
              <a:gdLst/>
              <a:ahLst/>
              <a:cxnLst/>
              <a:rect l="l" t="t" r="r" b="b"/>
              <a:pathLst>
                <a:path w="665699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5763927" y="6965"/>
                  </a:cubicBezTo>
                  <a:lnTo>
                    <a:pt x="5763928" y="6965"/>
                  </a:lnTo>
                  <a:cubicBezTo>
                    <a:pt x="5980675" y="16819"/>
                    <a:pt x="6184990" y="36481"/>
                    <a:pt x="6319178" y="101690"/>
                  </a:cubicBezTo>
                  <a:cubicBezTo>
                    <a:pt x="6575224" y="226120"/>
                    <a:pt x="6656999" y="459160"/>
                    <a:pt x="6651512" y="704684"/>
                  </a:cubicBezTo>
                  <a:cubicBezTo>
                    <a:pt x="6651512" y="704684"/>
                    <a:pt x="6608224" y="1013073"/>
                    <a:pt x="6615658" y="1248607"/>
                  </a:cubicBezTo>
                  <a:cubicBezTo>
                    <a:pt x="6622780" y="1396804"/>
                    <a:pt x="6629937" y="1592407"/>
                    <a:pt x="6629937" y="1592407"/>
                  </a:cubicBezTo>
                  <a:cubicBezTo>
                    <a:pt x="6613255" y="1808139"/>
                    <a:pt x="6498612" y="2018751"/>
                    <a:pt x="6301743" y="2130375"/>
                  </a:cubicBezTo>
                  <a:cubicBezTo>
                    <a:pt x="6151391" y="2215624"/>
                    <a:pt x="5953360" y="2230722"/>
                    <a:pt x="4729206" y="2219980"/>
                  </a:cubicBezTo>
                  <a:lnTo>
                    <a:pt x="4729142" y="2219980"/>
                  </a:lnTo>
                  <a:cubicBezTo>
                    <a:pt x="645952" y="2214703"/>
                    <a:pt x="384604" y="2248556"/>
                    <a:pt x="254278" y="2139399"/>
                  </a:cubicBezTo>
                  <a:cubicBezTo>
                    <a:pt x="145767" y="2048514"/>
                    <a:pt x="81795" y="1855202"/>
                    <a:pt x="63030" y="1655003"/>
                  </a:cubicBezTo>
                  <a:close/>
                </a:path>
              </a:pathLst>
            </a:custGeom>
            <a:solidFill>
              <a:srgbClr val="EDD8C2"/>
            </a:solidFill>
          </p:spPr>
        </p:sp>
      </p:grpSp>
      <p:grpSp>
        <p:nvGrpSpPr>
          <p:cNvPr id="5" name="Group 5"/>
          <p:cNvGrpSpPr/>
          <p:nvPr/>
        </p:nvGrpSpPr>
        <p:grpSpPr>
          <a:xfrm rot="5400000">
            <a:off x="3475532" y="1320434"/>
            <a:ext cx="4411101" cy="6564589"/>
            <a:chOff x="0" y="0"/>
            <a:chExt cx="4983789" cy="7416863"/>
          </a:xfrm>
        </p:grpSpPr>
        <p:sp>
          <p:nvSpPr>
            <p:cNvPr id="6" name="Freeform 6"/>
            <p:cNvSpPr/>
            <p:nvPr/>
          </p:nvSpPr>
          <p:spPr>
            <a:xfrm>
              <a:off x="-9098" y="-6509"/>
              <a:ext cx="4998120" cy="7448916"/>
            </a:xfrm>
            <a:custGeom>
              <a:avLst/>
              <a:gdLst/>
              <a:ahLst/>
              <a:cxnLst/>
              <a:rect l="l" t="t" r="r" b="b"/>
              <a:pathLst>
                <a:path w="4998120" h="7448916">
                  <a:moveTo>
                    <a:pt x="63030" y="6855363"/>
                  </a:moveTo>
                  <a:cubicBezTo>
                    <a:pt x="63030" y="6855363"/>
                    <a:pt x="0" y="6608799"/>
                    <a:pt x="10218" y="1214762"/>
                  </a:cubicBezTo>
                  <a:cubicBezTo>
                    <a:pt x="18651" y="990971"/>
                    <a:pt x="65033" y="645332"/>
                    <a:pt x="65033" y="645332"/>
                  </a:cubicBezTo>
                  <a:cubicBezTo>
                    <a:pt x="82233" y="502466"/>
                    <a:pt x="56685" y="337866"/>
                    <a:pt x="181385" y="223925"/>
                  </a:cubicBezTo>
                  <a:cubicBezTo>
                    <a:pt x="346794" y="72788"/>
                    <a:pt x="621643" y="0"/>
                    <a:pt x="4105047" y="6965"/>
                  </a:cubicBezTo>
                  <a:lnTo>
                    <a:pt x="4105048" y="6965"/>
                  </a:lnTo>
                  <a:cubicBezTo>
                    <a:pt x="4321795" y="16819"/>
                    <a:pt x="4526110" y="36481"/>
                    <a:pt x="4660299" y="101690"/>
                  </a:cubicBezTo>
                  <a:cubicBezTo>
                    <a:pt x="4916345" y="226120"/>
                    <a:pt x="4998120" y="459160"/>
                    <a:pt x="4992632" y="704684"/>
                  </a:cubicBezTo>
                  <a:cubicBezTo>
                    <a:pt x="4992632" y="704684"/>
                    <a:pt x="4949344" y="1013073"/>
                    <a:pt x="4956777" y="1248607"/>
                  </a:cubicBezTo>
                  <a:cubicBezTo>
                    <a:pt x="4963901" y="6597165"/>
                    <a:pt x="4971058" y="6792768"/>
                    <a:pt x="4971058" y="6792768"/>
                  </a:cubicBezTo>
                  <a:cubicBezTo>
                    <a:pt x="4954376" y="7008500"/>
                    <a:pt x="4839732" y="7219111"/>
                    <a:pt x="4642863" y="7330736"/>
                  </a:cubicBezTo>
                  <a:cubicBezTo>
                    <a:pt x="4492511" y="7415985"/>
                    <a:pt x="4294480" y="7431082"/>
                    <a:pt x="3408074" y="7420341"/>
                  </a:cubicBezTo>
                  <a:lnTo>
                    <a:pt x="3408032" y="7420341"/>
                  </a:lnTo>
                  <a:cubicBezTo>
                    <a:pt x="645952" y="7415064"/>
                    <a:pt x="384604" y="7448917"/>
                    <a:pt x="254278" y="7339759"/>
                  </a:cubicBezTo>
                  <a:cubicBezTo>
                    <a:pt x="145767" y="7248874"/>
                    <a:pt x="81795" y="7055562"/>
                    <a:pt x="63030" y="6855363"/>
                  </a:cubicBezTo>
                  <a:close/>
                </a:path>
              </a:pathLst>
            </a:custGeom>
            <a:solidFill>
              <a:srgbClr val="A3DDF1"/>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18183" flipH="1">
            <a:off x="6924123" y="5630635"/>
            <a:ext cx="6238455" cy="5138218"/>
          </a:xfrm>
          <a:prstGeom prst="rect">
            <a:avLst/>
          </a:prstGeom>
        </p:spPr>
      </p:pic>
      <p:sp>
        <p:nvSpPr>
          <p:cNvPr id="8" name="TextBox 8"/>
          <p:cNvSpPr txBox="1"/>
          <p:nvPr/>
        </p:nvSpPr>
        <p:spPr>
          <a:xfrm>
            <a:off x="3082989" y="2620288"/>
            <a:ext cx="5196185" cy="3115945"/>
          </a:xfrm>
          <a:prstGeom prst="rect">
            <a:avLst/>
          </a:prstGeom>
        </p:spPr>
        <p:txBody>
          <a:bodyPr lIns="0" tIns="0" rIns="0" bIns="0" rtlCol="0" anchor="t">
            <a:spAutoFit/>
          </a:bodyPr>
          <a:lstStyle/>
          <a:p>
            <a:pPr marL="474978" lvl="1" indent="-237489">
              <a:lnSpc>
                <a:spcPts val="3079"/>
              </a:lnSpc>
              <a:buFont typeface="Arial"/>
              <a:buChar char="•"/>
            </a:pPr>
            <a:r>
              <a:rPr lang="en-US" sz="2199">
                <a:solidFill>
                  <a:srgbClr val="1D1D1B"/>
                </a:solidFill>
                <a:latin typeface="More Sugar Thin"/>
              </a:rPr>
              <a:t>Limited ability to socially engage with peers or make friends</a:t>
            </a:r>
          </a:p>
          <a:p>
            <a:pPr marL="474978" lvl="1" indent="-237489">
              <a:lnSpc>
                <a:spcPts val="3079"/>
              </a:lnSpc>
              <a:buFont typeface="Arial"/>
              <a:buChar char="•"/>
            </a:pPr>
            <a:r>
              <a:rPr lang="en-US" sz="2199">
                <a:solidFill>
                  <a:srgbClr val="1D1D1B"/>
                </a:solidFill>
                <a:latin typeface="More Sugar Thin"/>
              </a:rPr>
              <a:t>Repetitive or unusual use of language</a:t>
            </a:r>
          </a:p>
          <a:p>
            <a:pPr marL="474978" lvl="1" indent="-237489">
              <a:lnSpc>
                <a:spcPts val="3079"/>
              </a:lnSpc>
              <a:buFont typeface="Arial"/>
              <a:buChar char="•"/>
            </a:pPr>
            <a:r>
              <a:rPr lang="en-US" sz="2199">
                <a:solidFill>
                  <a:srgbClr val="1D1D1B"/>
                </a:solidFill>
                <a:latin typeface="More Sugar Thin"/>
              </a:rPr>
              <a:t>Abnormally intense or focused interest</a:t>
            </a:r>
          </a:p>
          <a:p>
            <a:pPr marL="474978" lvl="1" indent="-237489">
              <a:lnSpc>
                <a:spcPts val="3079"/>
              </a:lnSpc>
              <a:buFont typeface="Arial"/>
              <a:buChar char="•"/>
            </a:pPr>
            <a:r>
              <a:rPr lang="en-US" sz="2199">
                <a:solidFill>
                  <a:srgbClr val="1D1D1B"/>
                </a:solidFill>
                <a:latin typeface="More Sugar Thin"/>
              </a:rPr>
              <a:t>A sense of preoccupation with certain objects or subjects</a:t>
            </a:r>
          </a:p>
          <a:p>
            <a:pPr marL="474978" lvl="1" indent="-237489">
              <a:lnSpc>
                <a:spcPts val="3079"/>
              </a:lnSpc>
              <a:buFont typeface="Arial"/>
              <a:buChar char="•"/>
            </a:pPr>
            <a:r>
              <a:rPr lang="en-US" sz="2199">
                <a:solidFill>
                  <a:srgbClr val="1D1D1B"/>
                </a:solidFill>
                <a:latin typeface="More Sugar Thin"/>
              </a:rPr>
              <a:t>Inflexible adherence to specified routines or rituals</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272" t="32416"/>
          <a:stretch>
            <a:fillRect/>
          </a:stretch>
        </p:blipFill>
        <p:spPr>
          <a:xfrm rot="5715537">
            <a:off x="544302" y="1980791"/>
            <a:ext cx="538776" cy="52386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383">
            <a:off x="6113732" y="359024"/>
            <a:ext cx="287210" cy="3606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010" flipH="1">
            <a:off x="6351041" y="744694"/>
            <a:ext cx="221750" cy="27845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272" t="32416"/>
          <a:stretch>
            <a:fillRect/>
          </a:stretch>
        </p:blipFill>
        <p:spPr>
          <a:xfrm rot="-5891453">
            <a:off x="8458327" y="2280155"/>
            <a:ext cx="479887" cy="46660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23767">
            <a:off x="8312919" y="-144917"/>
            <a:ext cx="1076009" cy="136853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47684"/>
          <a:stretch>
            <a:fillRect/>
          </a:stretch>
        </p:blipFill>
        <p:spPr>
          <a:xfrm>
            <a:off x="206921" y="4798769"/>
            <a:ext cx="2191866" cy="2361493"/>
          </a:xfrm>
          <a:prstGeom prst="rect">
            <a:avLst/>
          </a:prstGeom>
        </p:spPr>
      </p:pic>
      <p:sp>
        <p:nvSpPr>
          <p:cNvPr id="15" name="TextBox 15"/>
          <p:cNvSpPr txBox="1"/>
          <p:nvPr/>
        </p:nvSpPr>
        <p:spPr>
          <a:xfrm>
            <a:off x="528171" y="1201368"/>
            <a:ext cx="5805790" cy="827907"/>
          </a:xfrm>
          <a:prstGeom prst="rect">
            <a:avLst/>
          </a:prstGeom>
        </p:spPr>
        <p:txBody>
          <a:bodyPr lIns="0" tIns="0" rIns="0" bIns="0" rtlCol="0" anchor="t">
            <a:spAutoFit/>
          </a:bodyPr>
          <a:lstStyle/>
          <a:p>
            <a:pPr algn="ctr">
              <a:lnSpc>
                <a:spcPts val="3233"/>
              </a:lnSpc>
            </a:pPr>
            <a:r>
              <a:rPr lang="en-US" sz="2939">
                <a:solidFill>
                  <a:srgbClr val="1D1D1B"/>
                </a:solidFill>
                <a:latin typeface="One Little Font"/>
              </a:rPr>
              <a:t>Later indications in children could be seen in indicators such as:</a:t>
            </a:r>
          </a:p>
        </p:txBody>
      </p:sp>
      <p:sp>
        <p:nvSpPr>
          <p:cNvPr id="16" name="TextBox 16"/>
          <p:cNvSpPr txBox="1"/>
          <p:nvPr/>
        </p:nvSpPr>
        <p:spPr>
          <a:xfrm>
            <a:off x="2511240" y="5941415"/>
            <a:ext cx="6339684" cy="30670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(National Institute of Neurological Disorders and Stroke, 2013)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1403">
            <a:off x="-1713040" y="-1750629"/>
            <a:ext cx="5175405" cy="426265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38456">
            <a:off x="6209725" y="5188828"/>
            <a:ext cx="5175405" cy="4262651"/>
          </a:xfrm>
          <a:prstGeom prst="rect">
            <a:avLst/>
          </a:prstGeom>
        </p:spPr>
      </p:pic>
      <p:grpSp>
        <p:nvGrpSpPr>
          <p:cNvPr id="5" name="Group 5"/>
          <p:cNvGrpSpPr/>
          <p:nvPr/>
        </p:nvGrpSpPr>
        <p:grpSpPr>
          <a:xfrm rot="5400000">
            <a:off x="3417263" y="463461"/>
            <a:ext cx="2919074" cy="6642311"/>
            <a:chOff x="0" y="0"/>
            <a:chExt cx="2865917" cy="6521354"/>
          </a:xfrm>
        </p:grpSpPr>
        <p:sp>
          <p:nvSpPr>
            <p:cNvPr id="6" name="Freeform 6"/>
            <p:cNvSpPr/>
            <p:nvPr/>
          </p:nvSpPr>
          <p:spPr>
            <a:xfrm>
              <a:off x="-9098" y="-6509"/>
              <a:ext cx="2880248" cy="6553408"/>
            </a:xfrm>
            <a:custGeom>
              <a:avLst/>
              <a:gdLst/>
              <a:ahLst/>
              <a:cxnLst/>
              <a:rect l="l" t="t" r="r" b="b"/>
              <a:pathLst>
                <a:path w="2880248" h="6553408">
                  <a:moveTo>
                    <a:pt x="63030" y="5959854"/>
                  </a:moveTo>
                  <a:cubicBezTo>
                    <a:pt x="63030" y="5959854"/>
                    <a:pt x="0" y="5713290"/>
                    <a:pt x="10218" y="1214762"/>
                  </a:cubicBezTo>
                  <a:cubicBezTo>
                    <a:pt x="18651" y="990971"/>
                    <a:pt x="65033" y="645332"/>
                    <a:pt x="65033" y="645332"/>
                  </a:cubicBezTo>
                  <a:cubicBezTo>
                    <a:pt x="82233" y="502466"/>
                    <a:pt x="56685" y="337866"/>
                    <a:pt x="181385" y="223925"/>
                  </a:cubicBezTo>
                  <a:cubicBezTo>
                    <a:pt x="346794" y="72788"/>
                    <a:pt x="621643" y="0"/>
                    <a:pt x="1987175" y="6965"/>
                  </a:cubicBezTo>
                  <a:lnTo>
                    <a:pt x="1987176" y="6965"/>
                  </a:lnTo>
                  <a:cubicBezTo>
                    <a:pt x="2203923" y="16819"/>
                    <a:pt x="2408238" y="36481"/>
                    <a:pt x="2542426" y="101690"/>
                  </a:cubicBezTo>
                  <a:cubicBezTo>
                    <a:pt x="2798472" y="226120"/>
                    <a:pt x="2880248" y="459160"/>
                    <a:pt x="2874760" y="704684"/>
                  </a:cubicBezTo>
                  <a:cubicBezTo>
                    <a:pt x="2874760" y="704684"/>
                    <a:pt x="2831472" y="1013073"/>
                    <a:pt x="2838905" y="1248607"/>
                  </a:cubicBezTo>
                  <a:cubicBezTo>
                    <a:pt x="2846029" y="5701655"/>
                    <a:pt x="2853185" y="5897258"/>
                    <a:pt x="2853185" y="5897258"/>
                  </a:cubicBezTo>
                  <a:cubicBezTo>
                    <a:pt x="2836504" y="6112991"/>
                    <a:pt x="2721860" y="6323602"/>
                    <a:pt x="2524991" y="6435226"/>
                  </a:cubicBezTo>
                  <a:cubicBezTo>
                    <a:pt x="2374639" y="6520475"/>
                    <a:pt x="2176608" y="6535572"/>
                    <a:pt x="1721401" y="6524831"/>
                  </a:cubicBezTo>
                  <a:lnTo>
                    <a:pt x="1721386" y="6524831"/>
                  </a:lnTo>
                  <a:cubicBezTo>
                    <a:pt x="645952" y="6519554"/>
                    <a:pt x="384604" y="6553408"/>
                    <a:pt x="254278" y="6444250"/>
                  </a:cubicBezTo>
                  <a:cubicBezTo>
                    <a:pt x="145767" y="6353365"/>
                    <a:pt x="81795" y="6160053"/>
                    <a:pt x="63030" y="5959854"/>
                  </a:cubicBezTo>
                  <a:close/>
                </a:path>
              </a:pathLst>
            </a:custGeom>
            <a:solidFill>
              <a:srgbClr val="FFFAEB"/>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60415">
            <a:off x="8783014" y="3375932"/>
            <a:ext cx="478131" cy="56333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14919">
            <a:off x="464229" y="3186766"/>
            <a:ext cx="534581" cy="67991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7352" y="4582894"/>
            <a:ext cx="3725333" cy="2926080"/>
          </a:xfrm>
          <a:prstGeom prst="rect">
            <a:avLst/>
          </a:prstGeom>
        </p:spPr>
      </p:pic>
      <p:sp>
        <p:nvSpPr>
          <p:cNvPr id="10" name="TextBox 10"/>
          <p:cNvSpPr txBox="1"/>
          <p:nvPr/>
        </p:nvSpPr>
        <p:spPr>
          <a:xfrm>
            <a:off x="1186974" y="428321"/>
            <a:ext cx="7379651" cy="1605692"/>
          </a:xfrm>
          <a:prstGeom prst="rect">
            <a:avLst/>
          </a:prstGeom>
        </p:spPr>
        <p:txBody>
          <a:bodyPr lIns="0" tIns="0" rIns="0" bIns="0" rtlCol="0" anchor="t">
            <a:spAutoFit/>
          </a:bodyPr>
          <a:lstStyle/>
          <a:p>
            <a:pPr algn="ctr">
              <a:lnSpc>
                <a:spcPts val="6270"/>
              </a:lnSpc>
            </a:pPr>
            <a:r>
              <a:rPr lang="en-US" sz="5700">
                <a:solidFill>
                  <a:srgbClr val="1D1D1B"/>
                </a:solidFill>
                <a:latin typeface="One Little Font"/>
              </a:rPr>
              <a:t>The Needs of Neurodiverse Children</a:t>
            </a:r>
          </a:p>
        </p:txBody>
      </p:sp>
      <p:sp>
        <p:nvSpPr>
          <p:cNvPr id="11" name="TextBox 11"/>
          <p:cNvSpPr txBox="1"/>
          <p:nvPr/>
        </p:nvSpPr>
        <p:spPr>
          <a:xfrm>
            <a:off x="2184722" y="2696575"/>
            <a:ext cx="5384157" cy="2128459"/>
          </a:xfrm>
          <a:prstGeom prst="rect">
            <a:avLst/>
          </a:prstGeom>
        </p:spPr>
        <p:txBody>
          <a:bodyPr lIns="0" tIns="0" rIns="0" bIns="0" rtlCol="0" anchor="t">
            <a:spAutoFit/>
          </a:bodyPr>
          <a:lstStyle/>
          <a:p>
            <a:pPr algn="ctr">
              <a:lnSpc>
                <a:spcPts val="3433"/>
              </a:lnSpc>
            </a:pPr>
            <a:r>
              <a:rPr lang="en-US" sz="2452">
                <a:solidFill>
                  <a:srgbClr val="1D1D1B"/>
                </a:solidFill>
                <a:latin typeface="More Sugar Thin"/>
              </a:rPr>
              <a:t> Empowering young children to identify their brain functionalities and embrace their learning skills is essential to help neurodiverse children advocate for themselves.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E6C4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89766">
            <a:off x="4239084" y="-3358154"/>
            <a:ext cx="7594060" cy="625474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28094" flipH="1">
            <a:off x="6068495" y="4431864"/>
            <a:ext cx="5225161" cy="4303633"/>
          </a:xfrm>
          <a:prstGeom prst="rect">
            <a:avLst/>
          </a:prstGeom>
        </p:spPr>
      </p:pic>
      <p:grpSp>
        <p:nvGrpSpPr>
          <p:cNvPr id="4" name="Group 4"/>
          <p:cNvGrpSpPr/>
          <p:nvPr/>
        </p:nvGrpSpPr>
        <p:grpSpPr>
          <a:xfrm rot="-5400000">
            <a:off x="3736854" y="-2603388"/>
            <a:ext cx="2020646" cy="7502815"/>
            <a:chOff x="0" y="0"/>
            <a:chExt cx="1712938" cy="6360271"/>
          </a:xfrm>
        </p:grpSpPr>
        <p:sp>
          <p:nvSpPr>
            <p:cNvPr id="5" name="Freeform 5"/>
            <p:cNvSpPr/>
            <p:nvPr/>
          </p:nvSpPr>
          <p:spPr>
            <a:xfrm>
              <a:off x="-9098" y="-6509"/>
              <a:ext cx="1727269" cy="6392325"/>
            </a:xfrm>
            <a:custGeom>
              <a:avLst/>
              <a:gdLst/>
              <a:ahLst/>
              <a:cxnLst/>
              <a:rect l="l" t="t" r="r" b="b"/>
              <a:pathLst>
                <a:path w="1727269" h="6392325">
                  <a:moveTo>
                    <a:pt x="63030" y="5798771"/>
                  </a:moveTo>
                  <a:cubicBezTo>
                    <a:pt x="63030" y="5798771"/>
                    <a:pt x="0" y="55522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5540573"/>
                    <a:pt x="1700206" y="5736176"/>
                    <a:pt x="1700206" y="5736176"/>
                  </a:cubicBezTo>
                  <a:cubicBezTo>
                    <a:pt x="1683524" y="5951908"/>
                    <a:pt x="1568880" y="6162520"/>
                    <a:pt x="1372011" y="6274144"/>
                  </a:cubicBezTo>
                  <a:cubicBezTo>
                    <a:pt x="1221660" y="6359393"/>
                    <a:pt x="1023629" y="6374490"/>
                    <a:pt x="803168" y="6363749"/>
                  </a:cubicBezTo>
                  <a:lnTo>
                    <a:pt x="803168" y="6363749"/>
                  </a:lnTo>
                  <a:cubicBezTo>
                    <a:pt x="645952" y="6358472"/>
                    <a:pt x="384604" y="6392325"/>
                    <a:pt x="254278" y="6283167"/>
                  </a:cubicBezTo>
                  <a:cubicBezTo>
                    <a:pt x="145767" y="6192282"/>
                    <a:pt x="81795" y="5998970"/>
                    <a:pt x="63030" y="5798771"/>
                  </a:cubicBezTo>
                  <a:close/>
                </a:path>
              </a:pathLst>
            </a:custGeom>
            <a:solidFill>
              <a:srgbClr val="F3E4D0"/>
            </a:solidFill>
          </p:spPr>
        </p:sp>
      </p:grpSp>
      <p:sp>
        <p:nvSpPr>
          <p:cNvPr id="6" name="TextBox 6"/>
          <p:cNvSpPr txBox="1"/>
          <p:nvPr/>
        </p:nvSpPr>
        <p:spPr>
          <a:xfrm>
            <a:off x="1154441" y="320023"/>
            <a:ext cx="7344142" cy="1684567"/>
          </a:xfrm>
          <a:prstGeom prst="rect">
            <a:avLst/>
          </a:prstGeom>
        </p:spPr>
        <p:txBody>
          <a:bodyPr lIns="0" tIns="0" rIns="0" bIns="0" rtlCol="0" anchor="t">
            <a:spAutoFit/>
          </a:bodyPr>
          <a:lstStyle/>
          <a:p>
            <a:pPr algn="ctr">
              <a:lnSpc>
                <a:spcPts val="3359"/>
              </a:lnSpc>
            </a:pPr>
            <a:r>
              <a:rPr lang="en-US" sz="3054">
                <a:solidFill>
                  <a:srgbClr val="1D1D1B"/>
                </a:solidFill>
                <a:latin typeface="One Little Font"/>
              </a:rPr>
              <a:t>AS CHILD WELFARE WORKERS, </a:t>
            </a:r>
          </a:p>
          <a:p>
            <a:pPr algn="ctr">
              <a:lnSpc>
                <a:spcPts val="3359"/>
              </a:lnSpc>
            </a:pPr>
            <a:r>
              <a:rPr lang="en-US" sz="3054">
                <a:solidFill>
                  <a:srgbClr val="1D1D1B"/>
                </a:solidFill>
                <a:latin typeface="One Little Font"/>
              </a:rPr>
              <a:t>WE MUST WORK TO ENSURE THAT NEURODIVERGENT CHILDREN GET THEIR NEEDS MET. </a:t>
            </a:r>
          </a:p>
        </p:txBody>
      </p:sp>
      <p:grpSp>
        <p:nvGrpSpPr>
          <p:cNvPr id="7" name="Group 7"/>
          <p:cNvGrpSpPr/>
          <p:nvPr/>
        </p:nvGrpSpPr>
        <p:grpSpPr>
          <a:xfrm rot="-5400000">
            <a:off x="4438880" y="-1758231"/>
            <a:ext cx="952044" cy="9067802"/>
            <a:chOff x="0" y="0"/>
            <a:chExt cx="2140044" cy="24730187"/>
          </a:xfrm>
        </p:grpSpPr>
        <p:sp>
          <p:nvSpPr>
            <p:cNvPr id="8" name="Freeform 8"/>
            <p:cNvSpPr/>
            <p:nvPr/>
          </p:nvSpPr>
          <p:spPr>
            <a:xfrm>
              <a:off x="-9098" y="-6509"/>
              <a:ext cx="2154375" cy="24762240"/>
            </a:xfrm>
            <a:custGeom>
              <a:avLst/>
              <a:gdLst/>
              <a:ahLst/>
              <a:cxnLst/>
              <a:rect l="l" t="t" r="r" b="b"/>
              <a:pathLst>
                <a:path w="2154375" h="24762240">
                  <a:moveTo>
                    <a:pt x="63030" y="24168687"/>
                  </a:moveTo>
                  <a:cubicBezTo>
                    <a:pt x="63030" y="24168687"/>
                    <a:pt x="0" y="23922122"/>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23910489"/>
                    <a:pt x="2127312" y="24106091"/>
                    <a:pt x="2127312" y="24106091"/>
                  </a:cubicBezTo>
                  <a:cubicBezTo>
                    <a:pt x="2110630" y="24321823"/>
                    <a:pt x="1995986" y="24532435"/>
                    <a:pt x="1799117" y="24644059"/>
                  </a:cubicBezTo>
                  <a:cubicBezTo>
                    <a:pt x="1648766" y="24729308"/>
                    <a:pt x="1450735" y="24744405"/>
                    <a:pt x="1143315" y="24733665"/>
                  </a:cubicBezTo>
                  <a:lnTo>
                    <a:pt x="1143310" y="24733665"/>
                  </a:lnTo>
                  <a:cubicBezTo>
                    <a:pt x="645952" y="24728388"/>
                    <a:pt x="384604" y="24762240"/>
                    <a:pt x="254278" y="24653082"/>
                  </a:cubicBezTo>
                  <a:cubicBezTo>
                    <a:pt x="145767" y="24562198"/>
                    <a:pt x="81795" y="24368886"/>
                    <a:pt x="63030" y="24168687"/>
                  </a:cubicBezTo>
                  <a:close/>
                </a:path>
              </a:pathLst>
            </a:custGeom>
            <a:solidFill>
              <a:srgbClr val="F4DF89"/>
            </a:solidFill>
          </p:spPr>
        </p:sp>
      </p:grpSp>
      <p:sp>
        <p:nvSpPr>
          <p:cNvPr id="9" name="TextBox 9"/>
          <p:cNvSpPr txBox="1"/>
          <p:nvPr/>
        </p:nvSpPr>
        <p:spPr>
          <a:xfrm>
            <a:off x="450162" y="2435767"/>
            <a:ext cx="8862869" cy="717906"/>
          </a:xfrm>
          <a:prstGeom prst="rect">
            <a:avLst/>
          </a:prstGeom>
        </p:spPr>
        <p:txBody>
          <a:bodyPr lIns="0" tIns="0" rIns="0" bIns="0" rtlCol="0" anchor="t">
            <a:spAutoFit/>
          </a:bodyPr>
          <a:lstStyle/>
          <a:p>
            <a:pPr algn="ctr">
              <a:lnSpc>
                <a:spcPts val="2831"/>
              </a:lnSpc>
            </a:pPr>
            <a:r>
              <a:rPr lang="en-US" sz="2696">
                <a:solidFill>
                  <a:srgbClr val="1D1D1B"/>
                </a:solidFill>
                <a:latin typeface="More Sugar Thin"/>
              </a:rPr>
              <a:t>Below are some examples of how child welfare workers may empower children with disabilities:</a:t>
            </a:r>
            <a:r>
              <a:rPr lang="en-US" sz="2696">
                <a:solidFill>
                  <a:srgbClr val="1D1D1B"/>
                </a:solidFill>
                <a:latin typeface="Arimo"/>
              </a:rPr>
              <a:t> </a:t>
            </a:r>
          </a:p>
        </p:txBody>
      </p:sp>
      <p:grpSp>
        <p:nvGrpSpPr>
          <p:cNvPr id="10" name="Group 10"/>
          <p:cNvGrpSpPr/>
          <p:nvPr/>
        </p:nvGrpSpPr>
        <p:grpSpPr>
          <a:xfrm>
            <a:off x="3386971" y="5164888"/>
            <a:ext cx="5635109" cy="606792"/>
            <a:chOff x="0" y="0"/>
            <a:chExt cx="7513479" cy="809056"/>
          </a:xfrm>
        </p:grpSpPr>
        <p:grpSp>
          <p:nvGrpSpPr>
            <p:cNvPr id="11" name="Group 11"/>
            <p:cNvGrpSpPr/>
            <p:nvPr/>
          </p:nvGrpSpPr>
          <p:grpSpPr>
            <a:xfrm rot="-5400000">
              <a:off x="3402281" y="-1311072"/>
              <a:ext cx="809056" cy="3431201"/>
              <a:chOff x="0" y="0"/>
              <a:chExt cx="2140044" cy="9075907"/>
            </a:xfrm>
          </p:grpSpPr>
          <p:sp>
            <p:nvSpPr>
              <p:cNvPr id="12" name="Freeform 12"/>
              <p:cNvSpPr/>
              <p:nvPr/>
            </p:nvSpPr>
            <p:spPr>
              <a:xfrm>
                <a:off x="-9098" y="-6509"/>
                <a:ext cx="2154375" cy="9107960"/>
              </a:xfrm>
              <a:custGeom>
                <a:avLst/>
                <a:gdLst/>
                <a:ahLst/>
                <a:cxnLst/>
                <a:rect l="l" t="t" r="r" b="b"/>
                <a:pathLst>
                  <a:path w="2154375" h="9107960">
                    <a:moveTo>
                      <a:pt x="63030" y="8514407"/>
                    </a:moveTo>
                    <a:cubicBezTo>
                      <a:pt x="63030" y="8514407"/>
                      <a:pt x="0" y="8267843"/>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8256209"/>
                      <a:pt x="2127312" y="8451811"/>
                      <a:pt x="2127312" y="8451811"/>
                    </a:cubicBezTo>
                    <a:cubicBezTo>
                      <a:pt x="2110630" y="8667543"/>
                      <a:pt x="1995986" y="8878155"/>
                      <a:pt x="1799117" y="8989779"/>
                    </a:cubicBezTo>
                    <a:cubicBezTo>
                      <a:pt x="1648766" y="9075028"/>
                      <a:pt x="1450735" y="9090126"/>
                      <a:pt x="1143315" y="9079384"/>
                    </a:cubicBezTo>
                    <a:lnTo>
                      <a:pt x="1143310" y="9079384"/>
                    </a:lnTo>
                    <a:cubicBezTo>
                      <a:pt x="645952" y="9074107"/>
                      <a:pt x="384604" y="9107960"/>
                      <a:pt x="254278" y="8998803"/>
                    </a:cubicBezTo>
                    <a:cubicBezTo>
                      <a:pt x="145767" y="8907918"/>
                      <a:pt x="81795" y="8714606"/>
                      <a:pt x="63030" y="8514407"/>
                    </a:cubicBezTo>
                    <a:close/>
                  </a:path>
                </a:pathLst>
              </a:custGeom>
              <a:solidFill>
                <a:srgbClr val="B7DBD0"/>
              </a:solidFill>
            </p:spPr>
          </p:sp>
        </p:grpSp>
        <p:sp>
          <p:nvSpPr>
            <p:cNvPr id="13" name="TextBox 13"/>
            <p:cNvSpPr txBox="1"/>
            <p:nvPr/>
          </p:nvSpPr>
          <p:spPr>
            <a:xfrm>
              <a:off x="0" y="165339"/>
              <a:ext cx="7513479" cy="430754"/>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Cultivating self-esteem</a:t>
              </a:r>
            </a:p>
          </p:txBody>
        </p:sp>
      </p:grpSp>
      <p:grpSp>
        <p:nvGrpSpPr>
          <p:cNvPr id="14" name="Group 14"/>
          <p:cNvGrpSpPr/>
          <p:nvPr/>
        </p:nvGrpSpPr>
        <p:grpSpPr>
          <a:xfrm>
            <a:off x="-674360" y="3585680"/>
            <a:ext cx="5635109" cy="606792"/>
            <a:chOff x="0" y="0"/>
            <a:chExt cx="7513479" cy="809056"/>
          </a:xfrm>
        </p:grpSpPr>
        <p:grpSp>
          <p:nvGrpSpPr>
            <p:cNvPr id="15" name="Group 15"/>
            <p:cNvGrpSpPr/>
            <p:nvPr/>
          </p:nvGrpSpPr>
          <p:grpSpPr>
            <a:xfrm rot="-5400000">
              <a:off x="3464144" y="-1751687"/>
              <a:ext cx="809056" cy="4312431"/>
              <a:chOff x="0" y="0"/>
              <a:chExt cx="2140044" cy="11406858"/>
            </a:xfrm>
          </p:grpSpPr>
          <p:sp>
            <p:nvSpPr>
              <p:cNvPr id="16" name="Freeform 16"/>
              <p:cNvSpPr/>
              <p:nvPr/>
            </p:nvSpPr>
            <p:spPr>
              <a:xfrm>
                <a:off x="-9098" y="-6509"/>
                <a:ext cx="2154375" cy="11438912"/>
              </a:xfrm>
              <a:custGeom>
                <a:avLst/>
                <a:gdLst/>
                <a:ahLst/>
                <a:cxnLst/>
                <a:rect l="l" t="t" r="r" b="b"/>
                <a:pathLst>
                  <a:path w="2154375" h="11438912">
                    <a:moveTo>
                      <a:pt x="63030" y="10845358"/>
                    </a:moveTo>
                    <a:cubicBezTo>
                      <a:pt x="63030" y="10845358"/>
                      <a:pt x="0" y="10598794"/>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10587159"/>
                      <a:pt x="2127312" y="10782763"/>
                      <a:pt x="2127312" y="10782763"/>
                    </a:cubicBezTo>
                    <a:cubicBezTo>
                      <a:pt x="2110630" y="10998495"/>
                      <a:pt x="1995986" y="11209107"/>
                      <a:pt x="1799117" y="11320731"/>
                    </a:cubicBezTo>
                    <a:cubicBezTo>
                      <a:pt x="1648766" y="11405979"/>
                      <a:pt x="1450735" y="11421077"/>
                      <a:pt x="1143315" y="11410335"/>
                    </a:cubicBezTo>
                    <a:lnTo>
                      <a:pt x="1143310" y="11410335"/>
                    </a:lnTo>
                    <a:cubicBezTo>
                      <a:pt x="645952" y="11405059"/>
                      <a:pt x="384604" y="11438912"/>
                      <a:pt x="254278" y="11329754"/>
                    </a:cubicBezTo>
                    <a:cubicBezTo>
                      <a:pt x="145767" y="11238869"/>
                      <a:pt x="81795" y="11045557"/>
                      <a:pt x="63030" y="10845358"/>
                    </a:cubicBezTo>
                    <a:close/>
                  </a:path>
                </a:pathLst>
              </a:custGeom>
              <a:solidFill>
                <a:srgbClr val="D3C2D6"/>
              </a:solidFill>
            </p:spPr>
          </p:sp>
        </p:grpSp>
        <p:sp>
          <p:nvSpPr>
            <p:cNvPr id="17" name="TextBox 17"/>
            <p:cNvSpPr txBox="1"/>
            <p:nvPr/>
          </p:nvSpPr>
          <p:spPr>
            <a:xfrm>
              <a:off x="0" y="165339"/>
              <a:ext cx="7513479" cy="430754"/>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Advocating accommodation</a:t>
              </a:r>
            </a:p>
          </p:txBody>
        </p:sp>
      </p:grpSp>
      <p:pic>
        <p:nvPicPr>
          <p:cNvPr id="18" name="Picture 18"/>
          <p:cNvPicPr>
            <a:picLocks noChangeAspect="1"/>
          </p:cNvPicPr>
          <p:nvPr/>
        </p:nvPicPr>
        <p:blipFill>
          <a:blip r:embed="rId4"/>
          <a:srcRect/>
          <a:stretch>
            <a:fillRect/>
          </a:stretch>
        </p:blipFill>
        <p:spPr>
          <a:xfrm rot="-4111276">
            <a:off x="-381267" y="6097160"/>
            <a:ext cx="1687623" cy="1134927"/>
          </a:xfrm>
          <a:prstGeom prst="rect">
            <a:avLst/>
          </a:prstGeom>
        </p:spPr>
      </p:pic>
      <p:grpSp>
        <p:nvGrpSpPr>
          <p:cNvPr id="19" name="Group 19"/>
          <p:cNvGrpSpPr/>
          <p:nvPr/>
        </p:nvGrpSpPr>
        <p:grpSpPr>
          <a:xfrm>
            <a:off x="-967268" y="5976888"/>
            <a:ext cx="5635109" cy="606792"/>
            <a:chOff x="0" y="0"/>
            <a:chExt cx="7513479" cy="809056"/>
          </a:xfrm>
        </p:grpSpPr>
        <p:grpSp>
          <p:nvGrpSpPr>
            <p:cNvPr id="20" name="Group 20"/>
            <p:cNvGrpSpPr/>
            <p:nvPr/>
          </p:nvGrpSpPr>
          <p:grpSpPr>
            <a:xfrm rot="-5400000">
              <a:off x="3352211" y="-960583"/>
              <a:ext cx="809056" cy="2730222"/>
              <a:chOff x="0" y="0"/>
              <a:chExt cx="2140044" cy="7221741"/>
            </a:xfrm>
          </p:grpSpPr>
          <p:sp>
            <p:nvSpPr>
              <p:cNvPr id="21" name="Freeform 21"/>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ABCA4"/>
              </a:solidFill>
            </p:spPr>
          </p:sp>
        </p:grpSp>
        <p:sp>
          <p:nvSpPr>
            <p:cNvPr id="22" name="TextBox 22"/>
            <p:cNvSpPr txBox="1"/>
            <p:nvPr/>
          </p:nvSpPr>
          <p:spPr>
            <a:xfrm>
              <a:off x="0" y="114469"/>
              <a:ext cx="7513479" cy="430754"/>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Positive thinking</a:t>
              </a:r>
              <a:r>
                <a:rPr lang="en-US" sz="1899">
                  <a:solidFill>
                    <a:srgbClr val="1D1D1B"/>
                  </a:solidFill>
                  <a:latin typeface="Arimo"/>
                </a:rPr>
                <a:t> </a:t>
              </a:r>
            </a:p>
          </p:txBody>
        </p:sp>
      </p:grpSp>
      <p:grpSp>
        <p:nvGrpSpPr>
          <p:cNvPr id="23" name="Group 23"/>
          <p:cNvGrpSpPr/>
          <p:nvPr/>
        </p:nvGrpSpPr>
        <p:grpSpPr>
          <a:xfrm>
            <a:off x="5098666" y="3504207"/>
            <a:ext cx="3923414" cy="769739"/>
            <a:chOff x="0" y="0"/>
            <a:chExt cx="5231219" cy="1026319"/>
          </a:xfrm>
        </p:grpSpPr>
        <p:grpSp>
          <p:nvGrpSpPr>
            <p:cNvPr id="24" name="Group 24"/>
            <p:cNvGrpSpPr/>
            <p:nvPr/>
          </p:nvGrpSpPr>
          <p:grpSpPr>
            <a:xfrm rot="-5400000">
              <a:off x="2102450" y="-2102450"/>
              <a:ext cx="1026319" cy="5231219"/>
              <a:chOff x="0" y="0"/>
              <a:chExt cx="1809764" cy="9224496"/>
            </a:xfrm>
          </p:grpSpPr>
          <p:sp>
            <p:nvSpPr>
              <p:cNvPr id="25" name="Freeform 25"/>
              <p:cNvSpPr/>
              <p:nvPr/>
            </p:nvSpPr>
            <p:spPr>
              <a:xfrm>
                <a:off x="-9098" y="-6509"/>
                <a:ext cx="1824095" cy="9256550"/>
              </a:xfrm>
              <a:custGeom>
                <a:avLst/>
                <a:gdLst/>
                <a:ahLst/>
                <a:cxnLst/>
                <a:rect l="l" t="t" r="r" b="b"/>
                <a:pathLst>
                  <a:path w="1824095" h="9256550">
                    <a:moveTo>
                      <a:pt x="63030" y="8662996"/>
                    </a:moveTo>
                    <a:cubicBezTo>
                      <a:pt x="63030" y="8662996"/>
                      <a:pt x="0" y="8416431"/>
                      <a:pt x="10218" y="1214762"/>
                    </a:cubicBezTo>
                    <a:cubicBezTo>
                      <a:pt x="18651" y="990971"/>
                      <a:pt x="65033" y="645332"/>
                      <a:pt x="65033" y="645332"/>
                    </a:cubicBezTo>
                    <a:cubicBezTo>
                      <a:pt x="82233" y="502466"/>
                      <a:pt x="56685" y="337866"/>
                      <a:pt x="181385" y="223925"/>
                    </a:cubicBezTo>
                    <a:cubicBezTo>
                      <a:pt x="346794" y="72788"/>
                      <a:pt x="621643" y="0"/>
                      <a:pt x="931022" y="6965"/>
                    </a:cubicBezTo>
                    <a:lnTo>
                      <a:pt x="931023" y="6965"/>
                    </a:lnTo>
                    <a:cubicBezTo>
                      <a:pt x="1147770" y="16819"/>
                      <a:pt x="1352085" y="36481"/>
                      <a:pt x="1486274" y="101690"/>
                    </a:cubicBezTo>
                    <a:cubicBezTo>
                      <a:pt x="1742320" y="226120"/>
                      <a:pt x="1824095" y="459160"/>
                      <a:pt x="1818607" y="704684"/>
                    </a:cubicBezTo>
                    <a:cubicBezTo>
                      <a:pt x="1818607" y="704684"/>
                      <a:pt x="1775319" y="1013073"/>
                      <a:pt x="1782753" y="1248607"/>
                    </a:cubicBezTo>
                    <a:cubicBezTo>
                      <a:pt x="1789876" y="8404797"/>
                      <a:pt x="1797032" y="8600400"/>
                      <a:pt x="1797032" y="8600400"/>
                    </a:cubicBezTo>
                    <a:cubicBezTo>
                      <a:pt x="1780351" y="8816133"/>
                      <a:pt x="1665707" y="9026744"/>
                      <a:pt x="1468838" y="9138369"/>
                    </a:cubicBezTo>
                    <a:cubicBezTo>
                      <a:pt x="1318486" y="9223617"/>
                      <a:pt x="1120455" y="9238714"/>
                      <a:pt x="880281" y="9227973"/>
                    </a:cubicBezTo>
                    <a:lnTo>
                      <a:pt x="880279" y="9227973"/>
                    </a:lnTo>
                    <a:cubicBezTo>
                      <a:pt x="645952" y="9222696"/>
                      <a:pt x="384604" y="9256550"/>
                      <a:pt x="254278" y="9147391"/>
                    </a:cubicBezTo>
                    <a:cubicBezTo>
                      <a:pt x="145767" y="9056507"/>
                      <a:pt x="81795" y="8863195"/>
                      <a:pt x="63030" y="8662996"/>
                    </a:cubicBezTo>
                    <a:close/>
                  </a:path>
                </a:pathLst>
              </a:custGeom>
              <a:solidFill>
                <a:srgbClr val="CFE0ED"/>
              </a:solidFill>
            </p:spPr>
          </p:sp>
        </p:grpSp>
        <p:sp>
          <p:nvSpPr>
            <p:cNvPr id="26" name="TextBox 26"/>
            <p:cNvSpPr txBox="1"/>
            <p:nvPr/>
          </p:nvSpPr>
          <p:spPr>
            <a:xfrm>
              <a:off x="262663" y="95401"/>
              <a:ext cx="4809704" cy="887882"/>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Viewing differences as uniqueness, not impediments</a:t>
              </a:r>
            </a:p>
          </p:txBody>
        </p:sp>
      </p:grpSp>
      <p:grpSp>
        <p:nvGrpSpPr>
          <p:cNvPr id="27" name="Group 27"/>
          <p:cNvGrpSpPr/>
          <p:nvPr/>
        </p:nvGrpSpPr>
        <p:grpSpPr>
          <a:xfrm>
            <a:off x="2143195" y="4574145"/>
            <a:ext cx="2224226" cy="894139"/>
            <a:chOff x="0" y="0"/>
            <a:chExt cx="2965635" cy="1192186"/>
          </a:xfrm>
        </p:grpSpPr>
        <p:grpSp>
          <p:nvGrpSpPr>
            <p:cNvPr id="28" name="Group 28"/>
            <p:cNvGrpSpPr/>
            <p:nvPr/>
          </p:nvGrpSpPr>
          <p:grpSpPr>
            <a:xfrm rot="-5400000">
              <a:off x="886725" y="-769018"/>
              <a:ext cx="1192186" cy="2730222"/>
              <a:chOff x="0" y="0"/>
              <a:chExt cx="3153463" cy="7221741"/>
            </a:xfrm>
          </p:grpSpPr>
          <p:sp>
            <p:nvSpPr>
              <p:cNvPr id="29" name="Freeform 29"/>
              <p:cNvSpPr/>
              <p:nvPr/>
            </p:nvSpPr>
            <p:spPr>
              <a:xfrm>
                <a:off x="-9098" y="-6509"/>
                <a:ext cx="3167794" cy="7253794"/>
              </a:xfrm>
              <a:custGeom>
                <a:avLst/>
                <a:gdLst/>
                <a:ahLst/>
                <a:cxnLst/>
                <a:rect l="l" t="t" r="r" b="b"/>
                <a:pathLst>
                  <a:path w="3167794"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2274721" y="6965"/>
                    </a:cubicBezTo>
                    <a:lnTo>
                      <a:pt x="2274722" y="6965"/>
                    </a:lnTo>
                    <a:cubicBezTo>
                      <a:pt x="2491469" y="16819"/>
                      <a:pt x="2695784" y="36481"/>
                      <a:pt x="2829973" y="101690"/>
                    </a:cubicBezTo>
                    <a:cubicBezTo>
                      <a:pt x="3086019" y="226120"/>
                      <a:pt x="3167794" y="459160"/>
                      <a:pt x="3162306" y="704684"/>
                    </a:cubicBezTo>
                    <a:cubicBezTo>
                      <a:pt x="3162306" y="704684"/>
                      <a:pt x="3119018" y="1013073"/>
                      <a:pt x="3126451" y="1248607"/>
                    </a:cubicBezTo>
                    <a:cubicBezTo>
                      <a:pt x="3133575" y="6402042"/>
                      <a:pt x="3140731" y="6597645"/>
                      <a:pt x="3140731" y="6597645"/>
                    </a:cubicBezTo>
                    <a:cubicBezTo>
                      <a:pt x="3124050" y="6813377"/>
                      <a:pt x="3009406" y="7023989"/>
                      <a:pt x="2812537" y="7135613"/>
                    </a:cubicBezTo>
                    <a:cubicBezTo>
                      <a:pt x="2662185" y="7220862"/>
                      <a:pt x="2464154" y="7235960"/>
                      <a:pt x="1950402" y="7225218"/>
                    </a:cubicBezTo>
                    <a:lnTo>
                      <a:pt x="1950384"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30" name="TextBox 30"/>
            <p:cNvSpPr txBox="1"/>
            <p:nvPr/>
          </p:nvSpPr>
          <p:spPr>
            <a:xfrm>
              <a:off x="0" y="143940"/>
              <a:ext cx="2965635" cy="887882"/>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Identifying brain functionalities</a:t>
              </a:r>
              <a:r>
                <a:rPr lang="en-US" sz="1899">
                  <a:solidFill>
                    <a:srgbClr val="1D1D1B"/>
                  </a:solidFill>
                  <a:latin typeface="Arimo"/>
                </a:rPr>
                <a:t> </a:t>
              </a:r>
            </a:p>
          </p:txBody>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60415">
            <a:off x="2098684" y="4292477"/>
            <a:ext cx="478131" cy="563336"/>
          </a:xfrm>
          <a:prstGeom prst="rect">
            <a:avLst/>
          </a:prstGeom>
        </p:spPr>
      </p:pic>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4223816" y="6292128"/>
            <a:ext cx="287210" cy="360652"/>
          </a:xfrm>
          <a:prstGeom prst="rect">
            <a:avLst/>
          </a:prstGeom>
        </p:spPr>
      </p:pic>
      <p:pic>
        <p:nvPicPr>
          <p:cNvPr id="33" name="Picture 3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9328219" y="3597524"/>
            <a:ext cx="287210" cy="360652"/>
          </a:xfrm>
          <a:prstGeom prst="rect">
            <a:avLst/>
          </a:prstGeom>
        </p:spPr>
      </p:pic>
      <p:pic>
        <p:nvPicPr>
          <p:cNvPr id="34" name="Picture 3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465350" y="967693"/>
            <a:ext cx="287210" cy="36065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9BA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47624">
            <a:off x="4990160" y="6433800"/>
            <a:ext cx="4951776" cy="4078463"/>
          </a:xfrm>
          <a:prstGeom prst="rect">
            <a:avLst/>
          </a:prstGeom>
        </p:spPr>
      </p:pic>
      <p:grpSp>
        <p:nvGrpSpPr>
          <p:cNvPr id="3" name="Group 3"/>
          <p:cNvGrpSpPr/>
          <p:nvPr/>
        </p:nvGrpSpPr>
        <p:grpSpPr>
          <a:xfrm rot="5400000">
            <a:off x="4173922" y="-2025564"/>
            <a:ext cx="1478264" cy="5787702"/>
            <a:chOff x="0" y="0"/>
            <a:chExt cx="1712938" cy="6706496"/>
          </a:xfrm>
        </p:grpSpPr>
        <p:sp>
          <p:nvSpPr>
            <p:cNvPr id="4" name="Freeform 4"/>
            <p:cNvSpPr/>
            <p:nvPr/>
          </p:nvSpPr>
          <p:spPr>
            <a:xfrm>
              <a:off x="-9098" y="-6509"/>
              <a:ext cx="1727269" cy="6738550"/>
            </a:xfrm>
            <a:custGeom>
              <a:avLst/>
              <a:gdLst/>
              <a:ahLst/>
              <a:cxnLst/>
              <a:rect l="l" t="t" r="r" b="b"/>
              <a:pathLst>
                <a:path w="1727269" h="6738550">
                  <a:moveTo>
                    <a:pt x="63030" y="6144996"/>
                  </a:moveTo>
                  <a:cubicBezTo>
                    <a:pt x="63030" y="6144996"/>
                    <a:pt x="0" y="5898432"/>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5886798"/>
                    <a:pt x="1700206" y="6082401"/>
                    <a:pt x="1700206" y="6082401"/>
                  </a:cubicBezTo>
                  <a:cubicBezTo>
                    <a:pt x="1683524" y="6298133"/>
                    <a:pt x="1568880" y="6508745"/>
                    <a:pt x="1372011" y="6620369"/>
                  </a:cubicBezTo>
                  <a:cubicBezTo>
                    <a:pt x="1221660" y="6705618"/>
                    <a:pt x="1023629" y="6720715"/>
                    <a:pt x="803168" y="6709973"/>
                  </a:cubicBezTo>
                  <a:lnTo>
                    <a:pt x="803168" y="6709973"/>
                  </a:lnTo>
                  <a:cubicBezTo>
                    <a:pt x="645952" y="6704697"/>
                    <a:pt x="384604" y="6738550"/>
                    <a:pt x="254278" y="6629392"/>
                  </a:cubicBezTo>
                  <a:cubicBezTo>
                    <a:pt x="145767" y="6538507"/>
                    <a:pt x="81795" y="6345195"/>
                    <a:pt x="63030" y="6144996"/>
                  </a:cubicBezTo>
                  <a:close/>
                </a:path>
              </a:pathLst>
            </a:custGeom>
            <a:solidFill>
              <a:srgbClr val="F6D6D6"/>
            </a:solidFill>
          </p:spPr>
        </p:sp>
      </p:grpSp>
      <p:sp>
        <p:nvSpPr>
          <p:cNvPr id="5" name="TextBox 5"/>
          <p:cNvSpPr txBox="1"/>
          <p:nvPr/>
        </p:nvSpPr>
        <p:spPr>
          <a:xfrm>
            <a:off x="2145118" y="266281"/>
            <a:ext cx="5463364" cy="1057911"/>
          </a:xfrm>
          <a:prstGeom prst="rect">
            <a:avLst/>
          </a:prstGeom>
        </p:spPr>
        <p:txBody>
          <a:bodyPr lIns="0" tIns="0" rIns="0" bIns="0" rtlCol="0" anchor="t">
            <a:spAutoFit/>
          </a:bodyPr>
          <a:lstStyle/>
          <a:p>
            <a:pPr algn="ctr">
              <a:lnSpc>
                <a:spcPts val="4180"/>
              </a:lnSpc>
            </a:pPr>
            <a:r>
              <a:rPr lang="en-US" sz="3800">
                <a:solidFill>
                  <a:srgbClr val="1D1D1B"/>
                </a:solidFill>
                <a:latin typeface="One Little Font"/>
              </a:rPr>
              <a:t>Ways to Support a Neurodiverse Child at Home </a:t>
            </a:r>
          </a:p>
        </p:txBody>
      </p:sp>
      <p:grpSp>
        <p:nvGrpSpPr>
          <p:cNvPr id="6" name="Group 6"/>
          <p:cNvGrpSpPr/>
          <p:nvPr/>
        </p:nvGrpSpPr>
        <p:grpSpPr>
          <a:xfrm>
            <a:off x="0" y="1712566"/>
            <a:ext cx="9664317" cy="5212033"/>
            <a:chOff x="0" y="0"/>
            <a:chExt cx="12885756" cy="6949378"/>
          </a:xfrm>
        </p:grpSpPr>
        <p:sp>
          <p:nvSpPr>
            <p:cNvPr id="7" name="TextBox 7"/>
            <p:cNvSpPr txBox="1"/>
            <p:nvPr/>
          </p:nvSpPr>
          <p:spPr>
            <a:xfrm>
              <a:off x="4440410" y="4297031"/>
              <a:ext cx="6795963" cy="815394"/>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Cap off a productive class with key summary points students can easily remember</a:t>
              </a:r>
            </a:p>
          </p:txBody>
        </p:sp>
        <p:grpSp>
          <p:nvGrpSpPr>
            <p:cNvPr id="8" name="Group 8"/>
            <p:cNvGrpSpPr/>
            <p:nvPr/>
          </p:nvGrpSpPr>
          <p:grpSpPr>
            <a:xfrm rot="5400000">
              <a:off x="4919848" y="-1016530"/>
              <a:ext cx="6949378" cy="8982439"/>
              <a:chOff x="0" y="0"/>
              <a:chExt cx="6208851" cy="8025268"/>
            </a:xfrm>
          </p:grpSpPr>
          <p:sp>
            <p:nvSpPr>
              <p:cNvPr id="9" name="Freeform 9"/>
              <p:cNvSpPr/>
              <p:nvPr/>
            </p:nvSpPr>
            <p:spPr>
              <a:xfrm>
                <a:off x="-9098" y="-6509"/>
                <a:ext cx="6223181" cy="8057322"/>
              </a:xfrm>
              <a:custGeom>
                <a:avLst/>
                <a:gdLst/>
                <a:ahLst/>
                <a:cxnLst/>
                <a:rect l="l" t="t" r="r" b="b"/>
                <a:pathLst>
                  <a:path w="6223181" h="8057322">
                    <a:moveTo>
                      <a:pt x="63030" y="7463769"/>
                    </a:moveTo>
                    <a:cubicBezTo>
                      <a:pt x="63030" y="7463769"/>
                      <a:pt x="0" y="7217205"/>
                      <a:pt x="10218" y="1214762"/>
                    </a:cubicBezTo>
                    <a:cubicBezTo>
                      <a:pt x="18651" y="990971"/>
                      <a:pt x="65033" y="645332"/>
                      <a:pt x="65033" y="645332"/>
                    </a:cubicBezTo>
                    <a:cubicBezTo>
                      <a:pt x="82233" y="502466"/>
                      <a:pt x="56685" y="337866"/>
                      <a:pt x="181385" y="223925"/>
                    </a:cubicBezTo>
                    <a:cubicBezTo>
                      <a:pt x="346794" y="72788"/>
                      <a:pt x="621643" y="0"/>
                      <a:pt x="5330108" y="6965"/>
                    </a:cubicBezTo>
                    <a:lnTo>
                      <a:pt x="5330110" y="6965"/>
                    </a:lnTo>
                    <a:cubicBezTo>
                      <a:pt x="5546856" y="16819"/>
                      <a:pt x="5751172" y="36481"/>
                      <a:pt x="5885360" y="101690"/>
                    </a:cubicBezTo>
                    <a:cubicBezTo>
                      <a:pt x="6141406" y="226120"/>
                      <a:pt x="6223181" y="459160"/>
                      <a:pt x="6217693" y="704684"/>
                    </a:cubicBezTo>
                    <a:cubicBezTo>
                      <a:pt x="6217693" y="704684"/>
                      <a:pt x="6174405" y="1013073"/>
                      <a:pt x="6181839" y="1248607"/>
                    </a:cubicBezTo>
                    <a:cubicBezTo>
                      <a:pt x="6188962" y="7205570"/>
                      <a:pt x="6196118" y="7401172"/>
                      <a:pt x="6196118" y="7401172"/>
                    </a:cubicBezTo>
                    <a:cubicBezTo>
                      <a:pt x="6179437" y="7616905"/>
                      <a:pt x="6064793" y="7827517"/>
                      <a:pt x="5867924" y="7939141"/>
                    </a:cubicBezTo>
                    <a:cubicBezTo>
                      <a:pt x="5717572" y="8024389"/>
                      <a:pt x="5519541" y="8039488"/>
                      <a:pt x="4383713" y="8028746"/>
                    </a:cubicBezTo>
                    <a:lnTo>
                      <a:pt x="4383655" y="8028746"/>
                    </a:lnTo>
                    <a:cubicBezTo>
                      <a:pt x="645952" y="8023469"/>
                      <a:pt x="384604" y="8057322"/>
                      <a:pt x="254278" y="7948165"/>
                    </a:cubicBezTo>
                    <a:cubicBezTo>
                      <a:pt x="145767" y="7857279"/>
                      <a:pt x="81795" y="7663967"/>
                      <a:pt x="63030" y="7463769"/>
                    </a:cubicBezTo>
                    <a:close/>
                  </a:path>
                </a:pathLst>
              </a:custGeom>
              <a:solidFill>
                <a:srgbClr val="FFFAEB"/>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4509700" y="3992171"/>
              <a:ext cx="369420" cy="46388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383">
              <a:off x="4459946" y="576636"/>
              <a:ext cx="369420" cy="46388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4509700" y="1971515"/>
              <a:ext cx="369420" cy="46388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4509700" y="5976799"/>
              <a:ext cx="369420" cy="463884"/>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4509700" y="3098033"/>
              <a:ext cx="369420" cy="46388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4509700" y="4986189"/>
              <a:ext cx="369420" cy="463884"/>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95711">
              <a:off x="-624090" y="907115"/>
              <a:ext cx="5201920" cy="381040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512008">
              <a:off x="3155646" y="-350990"/>
              <a:ext cx="893055" cy="1648255"/>
            </a:xfrm>
            <a:prstGeom prst="rect">
              <a:avLst/>
            </a:prstGeom>
          </p:spPr>
        </p:pic>
        <p:sp>
          <p:nvSpPr>
            <p:cNvPr id="18" name="TextBox 18"/>
            <p:cNvSpPr txBox="1"/>
            <p:nvPr/>
          </p:nvSpPr>
          <p:spPr>
            <a:xfrm>
              <a:off x="5277560" y="419457"/>
              <a:ext cx="6795963" cy="1234048"/>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Listen to what they have to say and avoid providing advice at that moment as it may cause overstimulation</a:t>
              </a:r>
            </a:p>
          </p:txBody>
        </p:sp>
        <p:sp>
          <p:nvSpPr>
            <p:cNvPr id="19" name="TextBox 19"/>
            <p:cNvSpPr txBox="1"/>
            <p:nvPr/>
          </p:nvSpPr>
          <p:spPr>
            <a:xfrm>
              <a:off x="5277560" y="3938837"/>
              <a:ext cx="6795963" cy="396146"/>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Encourage them to recognize their strengths</a:t>
              </a:r>
            </a:p>
          </p:txBody>
        </p:sp>
        <p:sp>
          <p:nvSpPr>
            <p:cNvPr id="20" name="TextBox 20"/>
            <p:cNvSpPr txBox="1"/>
            <p:nvPr/>
          </p:nvSpPr>
          <p:spPr>
            <a:xfrm>
              <a:off x="5277560" y="3180857"/>
              <a:ext cx="6795963" cy="396146"/>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Establish a routine</a:t>
              </a:r>
            </a:p>
          </p:txBody>
        </p:sp>
        <p:sp>
          <p:nvSpPr>
            <p:cNvPr id="21" name="TextBox 21"/>
            <p:cNvSpPr txBox="1"/>
            <p:nvPr/>
          </p:nvSpPr>
          <p:spPr>
            <a:xfrm>
              <a:off x="5277560" y="6059623"/>
              <a:ext cx="6795963" cy="396146"/>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Encourage self-regulating activities like exercise</a:t>
              </a:r>
            </a:p>
          </p:txBody>
        </p:sp>
        <p:sp>
          <p:nvSpPr>
            <p:cNvPr id="22" name="TextBox 22"/>
            <p:cNvSpPr txBox="1"/>
            <p:nvPr/>
          </p:nvSpPr>
          <p:spPr>
            <a:xfrm>
              <a:off x="5277560" y="1918181"/>
              <a:ext cx="6795963" cy="815097"/>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Provide outlets for sensory activities to help with triggers and stress reduction</a:t>
              </a:r>
            </a:p>
          </p:txBody>
        </p:sp>
        <p:sp>
          <p:nvSpPr>
            <p:cNvPr id="23" name="TextBox 23"/>
            <p:cNvSpPr txBox="1"/>
            <p:nvPr/>
          </p:nvSpPr>
          <p:spPr>
            <a:xfrm>
              <a:off x="5277560" y="4791384"/>
              <a:ext cx="7213549" cy="815097"/>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Break large tasks into smaller ones; as it will aid with focus and prevent feelings of being overwhelmed</a:t>
              </a:r>
            </a:p>
          </p:txBody>
        </p:sp>
        <p:sp>
          <p:nvSpPr>
            <p:cNvPr id="24" name="TextBox 24"/>
            <p:cNvSpPr txBox="1"/>
            <p:nvPr/>
          </p:nvSpPr>
          <p:spPr>
            <a:xfrm>
              <a:off x="491525" y="1282340"/>
              <a:ext cx="2970689" cy="3345169"/>
            </a:xfrm>
            <a:prstGeom prst="rect">
              <a:avLst/>
            </a:prstGeom>
          </p:spPr>
          <p:txBody>
            <a:bodyPr lIns="0" tIns="0" rIns="0" bIns="0" rtlCol="0" anchor="t">
              <a:spAutoFit/>
            </a:bodyPr>
            <a:lstStyle/>
            <a:p>
              <a:pPr algn="ctr">
                <a:lnSpc>
                  <a:spcPts val="2897"/>
                </a:lnSpc>
              </a:pPr>
              <a:r>
                <a:rPr lang="en-US" sz="2069">
                  <a:solidFill>
                    <a:srgbClr val="1D1D1B"/>
                  </a:solidFill>
                  <a:latin typeface="More Sugar Thin"/>
                </a:rPr>
                <a:t>Supporting  neurodiverse children at home is essential as it lays the foundation for skills children can use to thrive.</a:t>
              </a:r>
            </a:p>
          </p:txBody>
        </p:sp>
      </p:grpSp>
      <p:sp>
        <p:nvSpPr>
          <p:cNvPr id="25" name="TextBox 25"/>
          <p:cNvSpPr txBox="1"/>
          <p:nvPr/>
        </p:nvSpPr>
        <p:spPr>
          <a:xfrm>
            <a:off x="8271627" y="6564630"/>
            <a:ext cx="997893" cy="231140"/>
          </a:xfrm>
          <a:prstGeom prst="rect">
            <a:avLst/>
          </a:prstGeom>
        </p:spPr>
        <p:txBody>
          <a:bodyPr lIns="0" tIns="0" rIns="0" bIns="0" rtlCol="0" anchor="t">
            <a:spAutoFit/>
          </a:bodyPr>
          <a:lstStyle/>
          <a:p>
            <a:pPr algn="ctr">
              <a:lnSpc>
                <a:spcPts val="1959"/>
              </a:lnSpc>
            </a:pPr>
            <a:r>
              <a:rPr lang="en-US" sz="1399">
                <a:solidFill>
                  <a:srgbClr val="1D1D1B"/>
                </a:solidFill>
                <a:latin typeface="More Sugar Thin"/>
              </a:rPr>
              <a:t>(Fava, 2021)</a:t>
            </a: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32777">
            <a:off x="-2329824" y="-1653194"/>
            <a:ext cx="4951776" cy="40784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97740">
            <a:off x="-3609582" y="-2011681"/>
            <a:ext cx="4590805" cy="378115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7654281" y="5462329"/>
            <a:ext cx="4590805" cy="3781154"/>
          </a:xfrm>
          <a:prstGeom prst="rect">
            <a:avLst/>
          </a:prstGeom>
        </p:spPr>
      </p:pic>
      <p:grpSp>
        <p:nvGrpSpPr>
          <p:cNvPr id="4" name="Group 4"/>
          <p:cNvGrpSpPr/>
          <p:nvPr/>
        </p:nvGrpSpPr>
        <p:grpSpPr>
          <a:xfrm rot="-5400000">
            <a:off x="3994496" y="-2469965"/>
            <a:ext cx="2234308" cy="7426198"/>
            <a:chOff x="0" y="0"/>
            <a:chExt cx="2543736" cy="8454649"/>
          </a:xfrm>
        </p:grpSpPr>
        <p:sp>
          <p:nvSpPr>
            <p:cNvPr id="5" name="Freeform 5"/>
            <p:cNvSpPr/>
            <p:nvPr/>
          </p:nvSpPr>
          <p:spPr>
            <a:xfrm>
              <a:off x="-9098" y="-6509"/>
              <a:ext cx="2558067" cy="8486703"/>
            </a:xfrm>
            <a:custGeom>
              <a:avLst/>
              <a:gdLst/>
              <a:ahLst/>
              <a:cxnLst/>
              <a:rect l="l" t="t" r="r" b="b"/>
              <a:pathLst>
                <a:path w="2558067" h="8486703">
                  <a:moveTo>
                    <a:pt x="63030" y="7893149"/>
                  </a:moveTo>
                  <a:cubicBezTo>
                    <a:pt x="63030" y="7893149"/>
                    <a:pt x="0" y="7646585"/>
                    <a:pt x="10218" y="1214762"/>
                  </a:cubicBezTo>
                  <a:cubicBezTo>
                    <a:pt x="18651" y="990971"/>
                    <a:pt x="65033" y="645332"/>
                    <a:pt x="65033" y="645332"/>
                  </a:cubicBezTo>
                  <a:cubicBezTo>
                    <a:pt x="82233" y="502466"/>
                    <a:pt x="56685" y="337866"/>
                    <a:pt x="181385" y="223925"/>
                  </a:cubicBezTo>
                  <a:cubicBezTo>
                    <a:pt x="346794" y="72788"/>
                    <a:pt x="621643" y="0"/>
                    <a:pt x="1664994" y="6965"/>
                  </a:cubicBezTo>
                  <a:lnTo>
                    <a:pt x="1664995" y="6965"/>
                  </a:lnTo>
                  <a:cubicBezTo>
                    <a:pt x="1881742" y="16819"/>
                    <a:pt x="2086057" y="36481"/>
                    <a:pt x="2220245" y="101690"/>
                  </a:cubicBezTo>
                  <a:cubicBezTo>
                    <a:pt x="2476291" y="226120"/>
                    <a:pt x="2558066" y="459160"/>
                    <a:pt x="2552579" y="704684"/>
                  </a:cubicBezTo>
                  <a:cubicBezTo>
                    <a:pt x="2552579" y="704684"/>
                    <a:pt x="2509291" y="1013073"/>
                    <a:pt x="2516724" y="1248607"/>
                  </a:cubicBezTo>
                  <a:cubicBezTo>
                    <a:pt x="2523847" y="7634951"/>
                    <a:pt x="2531004" y="7830554"/>
                    <a:pt x="2531004" y="7830554"/>
                  </a:cubicBezTo>
                  <a:cubicBezTo>
                    <a:pt x="2514322" y="8046286"/>
                    <a:pt x="2399678" y="8256898"/>
                    <a:pt x="2202809" y="8368522"/>
                  </a:cubicBezTo>
                  <a:cubicBezTo>
                    <a:pt x="2052458" y="8453771"/>
                    <a:pt x="1854427" y="8468868"/>
                    <a:pt x="1464816" y="8458126"/>
                  </a:cubicBezTo>
                  <a:lnTo>
                    <a:pt x="1464805" y="8458126"/>
                  </a:lnTo>
                  <a:cubicBezTo>
                    <a:pt x="645952" y="8452850"/>
                    <a:pt x="384604" y="8486703"/>
                    <a:pt x="254278" y="8377545"/>
                  </a:cubicBezTo>
                  <a:cubicBezTo>
                    <a:pt x="145767" y="8286660"/>
                    <a:pt x="81795" y="8093349"/>
                    <a:pt x="63030" y="7893149"/>
                  </a:cubicBezTo>
                  <a:close/>
                </a:path>
              </a:pathLst>
            </a:custGeom>
            <a:solidFill>
              <a:srgbClr val="FFFAEB"/>
            </a:solidFill>
          </p:spPr>
        </p:sp>
      </p:grpSp>
      <p:sp>
        <p:nvSpPr>
          <p:cNvPr id="6" name="TextBox 6"/>
          <p:cNvSpPr txBox="1"/>
          <p:nvPr/>
        </p:nvSpPr>
        <p:spPr>
          <a:xfrm>
            <a:off x="1221361" y="408803"/>
            <a:ext cx="7780577" cy="1844327"/>
          </a:xfrm>
          <a:prstGeom prst="rect">
            <a:avLst/>
          </a:prstGeom>
        </p:spPr>
        <p:txBody>
          <a:bodyPr lIns="0" tIns="0" rIns="0" bIns="0" rtlCol="0" anchor="t">
            <a:spAutoFit/>
          </a:bodyPr>
          <a:lstStyle/>
          <a:p>
            <a:pPr algn="ctr">
              <a:lnSpc>
                <a:spcPts val="4883"/>
              </a:lnSpc>
            </a:pPr>
            <a:r>
              <a:rPr lang="en-US" sz="4439">
                <a:solidFill>
                  <a:srgbClr val="1D1D1B"/>
                </a:solidFill>
                <a:latin typeface="One Little Font"/>
              </a:rPr>
              <a:t>Easy and Effective Accommodations for Someone who is Neurodivergent</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1901197" y="67535"/>
            <a:ext cx="261597" cy="32849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684580" y="417998"/>
            <a:ext cx="188280" cy="23642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575937" y="113567"/>
            <a:ext cx="188280" cy="23642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50163">
            <a:off x="1512948" y="1703720"/>
            <a:ext cx="485101" cy="5715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0242" flipH="1">
            <a:off x="7812123" y="675232"/>
            <a:ext cx="1763725" cy="544550"/>
          </a:xfrm>
          <a:prstGeom prst="rect">
            <a:avLst/>
          </a:prstGeom>
        </p:spPr>
      </p:pic>
      <p:grpSp>
        <p:nvGrpSpPr>
          <p:cNvPr id="12" name="Group 12"/>
          <p:cNvGrpSpPr/>
          <p:nvPr/>
        </p:nvGrpSpPr>
        <p:grpSpPr>
          <a:xfrm rot="-5400000">
            <a:off x="7464749" y="4116460"/>
            <a:ext cx="1034588" cy="2080074"/>
            <a:chOff x="0" y="0"/>
            <a:chExt cx="3255989" cy="6546274"/>
          </a:xfrm>
        </p:grpSpPr>
        <p:sp>
          <p:nvSpPr>
            <p:cNvPr id="13" name="Freeform 13"/>
            <p:cNvSpPr/>
            <p:nvPr/>
          </p:nvSpPr>
          <p:spPr>
            <a:xfrm>
              <a:off x="-9098" y="-6509"/>
              <a:ext cx="3270320" cy="6578327"/>
            </a:xfrm>
            <a:custGeom>
              <a:avLst/>
              <a:gdLst/>
              <a:ahLst/>
              <a:cxnLst/>
              <a:rect l="l" t="t" r="r" b="b"/>
              <a:pathLst>
                <a:path w="3270320" h="6578327">
                  <a:moveTo>
                    <a:pt x="63030" y="5984774"/>
                  </a:moveTo>
                  <a:cubicBezTo>
                    <a:pt x="63030" y="5984774"/>
                    <a:pt x="0" y="5738210"/>
                    <a:pt x="10218" y="1214762"/>
                  </a:cubicBezTo>
                  <a:cubicBezTo>
                    <a:pt x="18651" y="990971"/>
                    <a:pt x="65033" y="645332"/>
                    <a:pt x="65033" y="645332"/>
                  </a:cubicBezTo>
                  <a:cubicBezTo>
                    <a:pt x="82233" y="502466"/>
                    <a:pt x="56685" y="337866"/>
                    <a:pt x="181385" y="223925"/>
                  </a:cubicBezTo>
                  <a:cubicBezTo>
                    <a:pt x="346794" y="72788"/>
                    <a:pt x="621643" y="0"/>
                    <a:pt x="2377247" y="6965"/>
                  </a:cubicBezTo>
                  <a:lnTo>
                    <a:pt x="2377248" y="6965"/>
                  </a:lnTo>
                  <a:cubicBezTo>
                    <a:pt x="2593995" y="16819"/>
                    <a:pt x="2798310" y="36481"/>
                    <a:pt x="2932498" y="101690"/>
                  </a:cubicBezTo>
                  <a:cubicBezTo>
                    <a:pt x="3188544" y="226120"/>
                    <a:pt x="3270319" y="459160"/>
                    <a:pt x="3264832" y="704684"/>
                  </a:cubicBezTo>
                  <a:cubicBezTo>
                    <a:pt x="3264832" y="704684"/>
                    <a:pt x="3221544" y="1013073"/>
                    <a:pt x="3228977" y="1248607"/>
                  </a:cubicBezTo>
                  <a:cubicBezTo>
                    <a:pt x="3236100" y="5726575"/>
                    <a:pt x="3243257" y="5922178"/>
                    <a:pt x="3243257" y="5922178"/>
                  </a:cubicBezTo>
                  <a:cubicBezTo>
                    <a:pt x="3226575" y="6137910"/>
                    <a:pt x="3111931" y="6348522"/>
                    <a:pt x="2915062" y="6460146"/>
                  </a:cubicBezTo>
                  <a:cubicBezTo>
                    <a:pt x="2764711" y="6545395"/>
                    <a:pt x="2566680" y="6560493"/>
                    <a:pt x="2032054" y="6549751"/>
                  </a:cubicBezTo>
                  <a:lnTo>
                    <a:pt x="2032034" y="6549751"/>
                  </a:lnTo>
                  <a:cubicBezTo>
                    <a:pt x="645952" y="6544474"/>
                    <a:pt x="384604" y="6578327"/>
                    <a:pt x="254278" y="6469170"/>
                  </a:cubicBezTo>
                  <a:cubicBezTo>
                    <a:pt x="145767" y="6378285"/>
                    <a:pt x="81795" y="6184973"/>
                    <a:pt x="63030" y="5984774"/>
                  </a:cubicBezTo>
                  <a:close/>
                </a:path>
              </a:pathLst>
            </a:custGeom>
            <a:solidFill>
              <a:srgbClr val="D3C2D6"/>
            </a:solidFill>
          </p:spPr>
        </p:sp>
      </p:grpSp>
      <p:grpSp>
        <p:nvGrpSpPr>
          <p:cNvPr id="14" name="Group 14"/>
          <p:cNvGrpSpPr/>
          <p:nvPr/>
        </p:nvGrpSpPr>
        <p:grpSpPr>
          <a:xfrm rot="-5400000">
            <a:off x="3469926" y="3368762"/>
            <a:ext cx="1071741" cy="2030363"/>
            <a:chOff x="0" y="0"/>
            <a:chExt cx="3255989" cy="6168317"/>
          </a:xfrm>
        </p:grpSpPr>
        <p:sp>
          <p:nvSpPr>
            <p:cNvPr id="15" name="Freeform 15"/>
            <p:cNvSpPr/>
            <p:nvPr/>
          </p:nvSpPr>
          <p:spPr>
            <a:xfrm>
              <a:off x="-9098" y="-6509"/>
              <a:ext cx="3270320" cy="6200371"/>
            </a:xfrm>
            <a:custGeom>
              <a:avLst/>
              <a:gdLst/>
              <a:ahLst/>
              <a:cxnLst/>
              <a:rect l="l" t="t" r="r" b="b"/>
              <a:pathLst>
                <a:path w="3270320" h="6200371">
                  <a:moveTo>
                    <a:pt x="63030" y="5606817"/>
                  </a:moveTo>
                  <a:cubicBezTo>
                    <a:pt x="63030" y="5606817"/>
                    <a:pt x="0" y="5360253"/>
                    <a:pt x="10218" y="1214762"/>
                  </a:cubicBezTo>
                  <a:cubicBezTo>
                    <a:pt x="18651" y="990971"/>
                    <a:pt x="65033" y="645332"/>
                    <a:pt x="65033" y="645332"/>
                  </a:cubicBezTo>
                  <a:cubicBezTo>
                    <a:pt x="82233" y="502466"/>
                    <a:pt x="56685" y="337866"/>
                    <a:pt x="181385" y="223925"/>
                  </a:cubicBezTo>
                  <a:cubicBezTo>
                    <a:pt x="346794" y="72788"/>
                    <a:pt x="621643" y="0"/>
                    <a:pt x="2377247" y="6965"/>
                  </a:cubicBezTo>
                  <a:lnTo>
                    <a:pt x="2377248" y="6965"/>
                  </a:lnTo>
                  <a:cubicBezTo>
                    <a:pt x="2593995" y="16819"/>
                    <a:pt x="2798310" y="36481"/>
                    <a:pt x="2932498" y="101690"/>
                  </a:cubicBezTo>
                  <a:cubicBezTo>
                    <a:pt x="3188544" y="226120"/>
                    <a:pt x="3270319" y="459160"/>
                    <a:pt x="3264832" y="704684"/>
                  </a:cubicBezTo>
                  <a:cubicBezTo>
                    <a:pt x="3264832" y="704684"/>
                    <a:pt x="3221544" y="1013073"/>
                    <a:pt x="3228977" y="1248607"/>
                  </a:cubicBezTo>
                  <a:cubicBezTo>
                    <a:pt x="3236100" y="5348619"/>
                    <a:pt x="3243257" y="5544221"/>
                    <a:pt x="3243257" y="5544221"/>
                  </a:cubicBezTo>
                  <a:cubicBezTo>
                    <a:pt x="3226575" y="5759954"/>
                    <a:pt x="3111931" y="5970566"/>
                    <a:pt x="2915062" y="6082190"/>
                  </a:cubicBezTo>
                  <a:cubicBezTo>
                    <a:pt x="2764711" y="6167438"/>
                    <a:pt x="2566680" y="6182536"/>
                    <a:pt x="2032054" y="6171795"/>
                  </a:cubicBezTo>
                  <a:lnTo>
                    <a:pt x="2032034" y="6171795"/>
                  </a:lnTo>
                  <a:cubicBezTo>
                    <a:pt x="645952" y="6166517"/>
                    <a:pt x="384604" y="6200371"/>
                    <a:pt x="254278" y="6091213"/>
                  </a:cubicBezTo>
                  <a:cubicBezTo>
                    <a:pt x="145767" y="6000328"/>
                    <a:pt x="81795" y="5807016"/>
                    <a:pt x="63030" y="5606817"/>
                  </a:cubicBezTo>
                  <a:close/>
                </a:path>
              </a:pathLst>
            </a:custGeom>
            <a:solidFill>
              <a:srgbClr val="D3C2D6"/>
            </a:solidFill>
          </p:spPr>
        </p:sp>
      </p:grpSp>
      <p:grpSp>
        <p:nvGrpSpPr>
          <p:cNvPr id="16" name="Group 16"/>
          <p:cNvGrpSpPr/>
          <p:nvPr/>
        </p:nvGrpSpPr>
        <p:grpSpPr>
          <a:xfrm rot="-5400000">
            <a:off x="6649374" y="1923219"/>
            <a:ext cx="1265774" cy="2952454"/>
            <a:chOff x="0" y="0"/>
            <a:chExt cx="3016115" cy="7035172"/>
          </a:xfrm>
        </p:grpSpPr>
        <p:sp>
          <p:nvSpPr>
            <p:cNvPr id="17" name="Freeform 17"/>
            <p:cNvSpPr/>
            <p:nvPr/>
          </p:nvSpPr>
          <p:spPr>
            <a:xfrm>
              <a:off x="-9098" y="-6509"/>
              <a:ext cx="3030446" cy="7067226"/>
            </a:xfrm>
            <a:custGeom>
              <a:avLst/>
              <a:gdLst/>
              <a:ahLst/>
              <a:cxnLst/>
              <a:rect l="l" t="t" r="r" b="b"/>
              <a:pathLst>
                <a:path w="3030446" h="7067226">
                  <a:moveTo>
                    <a:pt x="63030" y="6473672"/>
                  </a:moveTo>
                  <a:cubicBezTo>
                    <a:pt x="63030" y="6473672"/>
                    <a:pt x="0" y="6227108"/>
                    <a:pt x="10218" y="1214762"/>
                  </a:cubicBezTo>
                  <a:cubicBezTo>
                    <a:pt x="18651" y="990971"/>
                    <a:pt x="65033" y="645332"/>
                    <a:pt x="65033" y="645332"/>
                  </a:cubicBezTo>
                  <a:cubicBezTo>
                    <a:pt x="82233" y="502466"/>
                    <a:pt x="56685" y="337866"/>
                    <a:pt x="181385" y="223925"/>
                  </a:cubicBezTo>
                  <a:cubicBezTo>
                    <a:pt x="346794" y="72788"/>
                    <a:pt x="621643" y="0"/>
                    <a:pt x="2137373" y="6965"/>
                  </a:cubicBezTo>
                  <a:lnTo>
                    <a:pt x="2137374" y="6965"/>
                  </a:lnTo>
                  <a:cubicBezTo>
                    <a:pt x="2354121" y="16819"/>
                    <a:pt x="2558436" y="36481"/>
                    <a:pt x="2692625" y="101690"/>
                  </a:cubicBezTo>
                  <a:cubicBezTo>
                    <a:pt x="2948671" y="226120"/>
                    <a:pt x="3030446" y="459160"/>
                    <a:pt x="3024958" y="704684"/>
                  </a:cubicBezTo>
                  <a:cubicBezTo>
                    <a:pt x="3024958" y="704684"/>
                    <a:pt x="2981670" y="1013073"/>
                    <a:pt x="2989104" y="1248607"/>
                  </a:cubicBezTo>
                  <a:cubicBezTo>
                    <a:pt x="2996227" y="6215474"/>
                    <a:pt x="3003383" y="6411077"/>
                    <a:pt x="3003383" y="6411077"/>
                  </a:cubicBezTo>
                  <a:cubicBezTo>
                    <a:pt x="2986702" y="6626809"/>
                    <a:pt x="2872058" y="6837421"/>
                    <a:pt x="2675189" y="6949045"/>
                  </a:cubicBezTo>
                  <a:cubicBezTo>
                    <a:pt x="2524837" y="7034294"/>
                    <a:pt x="2326806" y="7049392"/>
                    <a:pt x="1841019" y="7038650"/>
                  </a:cubicBezTo>
                  <a:lnTo>
                    <a:pt x="1841002" y="7038650"/>
                  </a:lnTo>
                  <a:cubicBezTo>
                    <a:pt x="645952" y="7033373"/>
                    <a:pt x="384604" y="7067226"/>
                    <a:pt x="254278" y="6958068"/>
                  </a:cubicBezTo>
                  <a:cubicBezTo>
                    <a:pt x="145767" y="6867183"/>
                    <a:pt x="81795" y="6673872"/>
                    <a:pt x="63030" y="6473672"/>
                  </a:cubicBezTo>
                  <a:close/>
                </a:path>
              </a:pathLst>
            </a:custGeom>
            <a:solidFill>
              <a:srgbClr val="D3C2D6"/>
            </a:solidFill>
          </p:spPr>
        </p:sp>
      </p:grpSp>
      <p:grpSp>
        <p:nvGrpSpPr>
          <p:cNvPr id="18" name="Group 18"/>
          <p:cNvGrpSpPr/>
          <p:nvPr/>
        </p:nvGrpSpPr>
        <p:grpSpPr>
          <a:xfrm rot="-5400000">
            <a:off x="845443" y="2045690"/>
            <a:ext cx="1106215" cy="2338992"/>
            <a:chOff x="0" y="0"/>
            <a:chExt cx="2984402" cy="6310250"/>
          </a:xfrm>
        </p:grpSpPr>
        <p:sp>
          <p:nvSpPr>
            <p:cNvPr id="19" name="Freeform 19"/>
            <p:cNvSpPr/>
            <p:nvPr/>
          </p:nvSpPr>
          <p:spPr>
            <a:xfrm>
              <a:off x="-9098" y="-6509"/>
              <a:ext cx="2998733" cy="6342304"/>
            </a:xfrm>
            <a:custGeom>
              <a:avLst/>
              <a:gdLst/>
              <a:ahLst/>
              <a:cxnLst/>
              <a:rect l="l" t="t" r="r" b="b"/>
              <a:pathLst>
                <a:path w="2998733" h="6342304">
                  <a:moveTo>
                    <a:pt x="63030" y="5748750"/>
                  </a:moveTo>
                  <a:cubicBezTo>
                    <a:pt x="63030" y="5748750"/>
                    <a:pt x="0" y="5502186"/>
                    <a:pt x="10218" y="1214762"/>
                  </a:cubicBezTo>
                  <a:cubicBezTo>
                    <a:pt x="18651" y="990971"/>
                    <a:pt x="65033" y="645332"/>
                    <a:pt x="65033" y="645332"/>
                  </a:cubicBezTo>
                  <a:cubicBezTo>
                    <a:pt x="82233" y="502466"/>
                    <a:pt x="56685" y="337866"/>
                    <a:pt x="181385" y="223925"/>
                  </a:cubicBezTo>
                  <a:cubicBezTo>
                    <a:pt x="346794" y="72788"/>
                    <a:pt x="621643" y="0"/>
                    <a:pt x="2105660" y="6965"/>
                  </a:cubicBezTo>
                  <a:lnTo>
                    <a:pt x="2105661" y="6965"/>
                  </a:lnTo>
                  <a:cubicBezTo>
                    <a:pt x="2322408" y="16819"/>
                    <a:pt x="2526723" y="36481"/>
                    <a:pt x="2660911" y="101690"/>
                  </a:cubicBezTo>
                  <a:cubicBezTo>
                    <a:pt x="2916957" y="226120"/>
                    <a:pt x="2998733" y="459160"/>
                    <a:pt x="2993245" y="704684"/>
                  </a:cubicBezTo>
                  <a:cubicBezTo>
                    <a:pt x="2993245" y="704684"/>
                    <a:pt x="2949957" y="1013073"/>
                    <a:pt x="2957390" y="1248607"/>
                  </a:cubicBezTo>
                  <a:cubicBezTo>
                    <a:pt x="2964514" y="5490552"/>
                    <a:pt x="2971670" y="5686155"/>
                    <a:pt x="2971670" y="5686155"/>
                  </a:cubicBezTo>
                  <a:cubicBezTo>
                    <a:pt x="2954989" y="5901887"/>
                    <a:pt x="2840345" y="6112499"/>
                    <a:pt x="2643475" y="6224123"/>
                  </a:cubicBezTo>
                  <a:cubicBezTo>
                    <a:pt x="2493124" y="6309372"/>
                    <a:pt x="2295093" y="6324469"/>
                    <a:pt x="1815762" y="6313728"/>
                  </a:cubicBezTo>
                  <a:lnTo>
                    <a:pt x="1815746" y="6313728"/>
                  </a:lnTo>
                  <a:cubicBezTo>
                    <a:pt x="645952" y="6308451"/>
                    <a:pt x="384604" y="6342304"/>
                    <a:pt x="254278" y="6233146"/>
                  </a:cubicBezTo>
                  <a:cubicBezTo>
                    <a:pt x="145767" y="6142261"/>
                    <a:pt x="81795" y="5948949"/>
                    <a:pt x="63030" y="5748750"/>
                  </a:cubicBezTo>
                  <a:close/>
                </a:path>
              </a:pathLst>
            </a:custGeom>
            <a:solidFill>
              <a:srgbClr val="D3C2D6"/>
            </a:solidFill>
          </p:spPr>
        </p:sp>
      </p:grpSp>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87363" y="3399446"/>
            <a:ext cx="790762" cy="62110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91161" y="3935316"/>
            <a:ext cx="792620" cy="877034"/>
          </a:xfrm>
          <a:prstGeom prst="rect">
            <a:avLst/>
          </a:prstGeom>
        </p:spPr>
      </p:pic>
      <p:grpSp>
        <p:nvGrpSpPr>
          <p:cNvPr id="22" name="Group 22"/>
          <p:cNvGrpSpPr/>
          <p:nvPr/>
        </p:nvGrpSpPr>
        <p:grpSpPr>
          <a:xfrm rot="-5400000">
            <a:off x="904384" y="4234975"/>
            <a:ext cx="1273133" cy="2623792"/>
            <a:chOff x="0" y="0"/>
            <a:chExt cx="2993031" cy="6168317"/>
          </a:xfrm>
        </p:grpSpPr>
        <p:sp>
          <p:nvSpPr>
            <p:cNvPr id="23" name="Freeform 23"/>
            <p:cNvSpPr/>
            <p:nvPr/>
          </p:nvSpPr>
          <p:spPr>
            <a:xfrm>
              <a:off x="-9098" y="-6509"/>
              <a:ext cx="3007362" cy="6200371"/>
            </a:xfrm>
            <a:custGeom>
              <a:avLst/>
              <a:gdLst/>
              <a:ahLst/>
              <a:cxnLst/>
              <a:rect l="l" t="t" r="r" b="b"/>
              <a:pathLst>
                <a:path w="3007362" h="6200371">
                  <a:moveTo>
                    <a:pt x="63030" y="5606817"/>
                  </a:moveTo>
                  <a:cubicBezTo>
                    <a:pt x="63030" y="5606817"/>
                    <a:pt x="0" y="5360253"/>
                    <a:pt x="10218" y="1214762"/>
                  </a:cubicBezTo>
                  <a:cubicBezTo>
                    <a:pt x="18651" y="990971"/>
                    <a:pt x="65033" y="645332"/>
                    <a:pt x="65033" y="645332"/>
                  </a:cubicBezTo>
                  <a:cubicBezTo>
                    <a:pt x="82233" y="502466"/>
                    <a:pt x="56685" y="337866"/>
                    <a:pt x="181385" y="223925"/>
                  </a:cubicBezTo>
                  <a:cubicBezTo>
                    <a:pt x="346794" y="72788"/>
                    <a:pt x="621643" y="0"/>
                    <a:pt x="2114289" y="6965"/>
                  </a:cubicBezTo>
                  <a:lnTo>
                    <a:pt x="2114290" y="6965"/>
                  </a:lnTo>
                  <a:cubicBezTo>
                    <a:pt x="2331037" y="16819"/>
                    <a:pt x="2535352" y="36481"/>
                    <a:pt x="2669540" y="101690"/>
                  </a:cubicBezTo>
                  <a:cubicBezTo>
                    <a:pt x="2925586" y="226120"/>
                    <a:pt x="3007362" y="459160"/>
                    <a:pt x="3001874" y="704684"/>
                  </a:cubicBezTo>
                  <a:cubicBezTo>
                    <a:pt x="3001874" y="704684"/>
                    <a:pt x="2958586" y="1013073"/>
                    <a:pt x="2966019" y="1248607"/>
                  </a:cubicBezTo>
                  <a:cubicBezTo>
                    <a:pt x="2973143" y="5348619"/>
                    <a:pt x="2980299" y="5544221"/>
                    <a:pt x="2980299" y="5544221"/>
                  </a:cubicBezTo>
                  <a:cubicBezTo>
                    <a:pt x="2963618" y="5759954"/>
                    <a:pt x="2848974" y="5970566"/>
                    <a:pt x="2652105" y="6082190"/>
                  </a:cubicBezTo>
                  <a:cubicBezTo>
                    <a:pt x="2501753" y="6167438"/>
                    <a:pt x="2303722" y="6182536"/>
                    <a:pt x="1822634" y="6171795"/>
                  </a:cubicBezTo>
                  <a:lnTo>
                    <a:pt x="1822618" y="6171795"/>
                  </a:lnTo>
                  <a:cubicBezTo>
                    <a:pt x="645952" y="6166517"/>
                    <a:pt x="384604" y="6200371"/>
                    <a:pt x="254278" y="6091213"/>
                  </a:cubicBezTo>
                  <a:cubicBezTo>
                    <a:pt x="145767" y="6000328"/>
                    <a:pt x="81795" y="5807016"/>
                    <a:pt x="63030" y="5606817"/>
                  </a:cubicBezTo>
                  <a:close/>
                </a:path>
              </a:pathLst>
            </a:custGeom>
            <a:solidFill>
              <a:srgbClr val="D3C2D6"/>
            </a:solidFill>
          </p:spPr>
        </p:sp>
      </p:grpSp>
      <p:grpSp>
        <p:nvGrpSpPr>
          <p:cNvPr id="24" name="Group 24"/>
          <p:cNvGrpSpPr/>
          <p:nvPr/>
        </p:nvGrpSpPr>
        <p:grpSpPr>
          <a:xfrm rot="-5400000">
            <a:off x="4735973" y="4593341"/>
            <a:ext cx="1227616" cy="2687969"/>
            <a:chOff x="0" y="0"/>
            <a:chExt cx="2817117" cy="6168317"/>
          </a:xfrm>
        </p:grpSpPr>
        <p:sp>
          <p:nvSpPr>
            <p:cNvPr id="25" name="Freeform 25"/>
            <p:cNvSpPr/>
            <p:nvPr/>
          </p:nvSpPr>
          <p:spPr>
            <a:xfrm>
              <a:off x="-9098" y="-6509"/>
              <a:ext cx="2831448" cy="6200371"/>
            </a:xfrm>
            <a:custGeom>
              <a:avLst/>
              <a:gdLst/>
              <a:ahLst/>
              <a:cxnLst/>
              <a:rect l="l" t="t" r="r" b="b"/>
              <a:pathLst>
                <a:path w="2831448" h="6200371">
                  <a:moveTo>
                    <a:pt x="63030" y="5606817"/>
                  </a:moveTo>
                  <a:cubicBezTo>
                    <a:pt x="63030" y="5606817"/>
                    <a:pt x="0" y="5360253"/>
                    <a:pt x="10218" y="1214762"/>
                  </a:cubicBezTo>
                  <a:cubicBezTo>
                    <a:pt x="18651" y="990971"/>
                    <a:pt x="65033" y="645332"/>
                    <a:pt x="65033" y="645332"/>
                  </a:cubicBezTo>
                  <a:cubicBezTo>
                    <a:pt x="82233" y="502466"/>
                    <a:pt x="56685" y="337866"/>
                    <a:pt x="181385" y="223925"/>
                  </a:cubicBezTo>
                  <a:cubicBezTo>
                    <a:pt x="346794" y="72788"/>
                    <a:pt x="621643" y="0"/>
                    <a:pt x="1938375" y="6965"/>
                  </a:cubicBezTo>
                  <a:lnTo>
                    <a:pt x="1938376" y="6965"/>
                  </a:lnTo>
                  <a:cubicBezTo>
                    <a:pt x="2155123" y="16819"/>
                    <a:pt x="2359438" y="36481"/>
                    <a:pt x="2493626" y="101690"/>
                  </a:cubicBezTo>
                  <a:cubicBezTo>
                    <a:pt x="2749672" y="226120"/>
                    <a:pt x="2831447" y="459160"/>
                    <a:pt x="2825960" y="704684"/>
                  </a:cubicBezTo>
                  <a:cubicBezTo>
                    <a:pt x="2825960" y="704684"/>
                    <a:pt x="2782672" y="1013073"/>
                    <a:pt x="2790105" y="1248607"/>
                  </a:cubicBezTo>
                  <a:cubicBezTo>
                    <a:pt x="2797229" y="5348619"/>
                    <a:pt x="2804385" y="5544221"/>
                    <a:pt x="2804385" y="5544221"/>
                  </a:cubicBezTo>
                  <a:cubicBezTo>
                    <a:pt x="2787704" y="5759954"/>
                    <a:pt x="2673059" y="5970566"/>
                    <a:pt x="2476190" y="6082190"/>
                  </a:cubicBezTo>
                  <a:cubicBezTo>
                    <a:pt x="2325839" y="6167438"/>
                    <a:pt x="2127808" y="6182536"/>
                    <a:pt x="1682536" y="6171795"/>
                  </a:cubicBezTo>
                  <a:lnTo>
                    <a:pt x="1682522" y="6171795"/>
                  </a:lnTo>
                  <a:cubicBezTo>
                    <a:pt x="645952" y="6166517"/>
                    <a:pt x="384604" y="6200371"/>
                    <a:pt x="254278" y="6091213"/>
                  </a:cubicBezTo>
                  <a:cubicBezTo>
                    <a:pt x="145767" y="6000328"/>
                    <a:pt x="81795" y="5807016"/>
                    <a:pt x="63030" y="5606817"/>
                  </a:cubicBezTo>
                  <a:close/>
                </a:path>
              </a:pathLst>
            </a:custGeom>
            <a:solidFill>
              <a:srgbClr val="D3C2D6"/>
            </a:solidFill>
          </p:spPr>
        </p:sp>
      </p:grpSp>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965">
            <a:off x="5875838" y="3021040"/>
            <a:ext cx="343890" cy="910966"/>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374970" y="5360851"/>
            <a:ext cx="1319016" cy="822586"/>
          </a:xfrm>
          <a:prstGeom prst="rect">
            <a:avLst/>
          </a:prstGeom>
        </p:spPr>
      </p:pic>
      <p:pic>
        <p:nvPicPr>
          <p:cNvPr id="28" name="Picture 28"/>
          <p:cNvPicPr>
            <a:picLocks noChangeAspect="1"/>
          </p:cNvPicPr>
          <p:nvPr/>
        </p:nvPicPr>
        <p:blipFill>
          <a:blip r:embed="rId18"/>
          <a:srcRect/>
          <a:stretch>
            <a:fillRect/>
          </a:stretch>
        </p:blipFill>
        <p:spPr>
          <a:xfrm>
            <a:off x="3406290" y="6037213"/>
            <a:ext cx="1310865" cy="1092934"/>
          </a:xfrm>
          <a:prstGeom prst="rect">
            <a:avLst/>
          </a:prstGeom>
        </p:spPr>
      </p:pic>
      <p:pic>
        <p:nvPicPr>
          <p:cNvPr id="29" name="Picture 2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65057" y="4455183"/>
            <a:ext cx="1056304" cy="754778"/>
          </a:xfrm>
          <a:prstGeom prst="rect">
            <a:avLst/>
          </a:prstGeom>
        </p:spPr>
      </p:pic>
      <p:sp>
        <p:nvSpPr>
          <p:cNvPr id="30" name="TextBox 30"/>
          <p:cNvSpPr txBox="1"/>
          <p:nvPr/>
        </p:nvSpPr>
        <p:spPr>
          <a:xfrm>
            <a:off x="289501" y="2728459"/>
            <a:ext cx="2218100" cy="93535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Awareness and willingness to be flexible</a:t>
            </a:r>
          </a:p>
        </p:txBody>
      </p:sp>
      <p:sp>
        <p:nvSpPr>
          <p:cNvPr id="31" name="TextBox 31"/>
          <p:cNvSpPr txBox="1"/>
          <p:nvPr/>
        </p:nvSpPr>
        <p:spPr>
          <a:xfrm>
            <a:off x="5996480" y="2912718"/>
            <a:ext cx="2697505" cy="93535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Changing and replacing things that may cause sensory challenges</a:t>
            </a:r>
          </a:p>
        </p:txBody>
      </p:sp>
      <p:sp>
        <p:nvSpPr>
          <p:cNvPr id="32" name="TextBox 32"/>
          <p:cNvSpPr txBox="1"/>
          <p:nvPr/>
        </p:nvSpPr>
        <p:spPr>
          <a:xfrm>
            <a:off x="2928679" y="3897216"/>
            <a:ext cx="2154235" cy="93535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Providing tech support for time management</a:t>
            </a:r>
          </a:p>
        </p:txBody>
      </p:sp>
      <p:sp>
        <p:nvSpPr>
          <p:cNvPr id="33" name="TextBox 33"/>
          <p:cNvSpPr txBox="1"/>
          <p:nvPr/>
        </p:nvSpPr>
        <p:spPr>
          <a:xfrm>
            <a:off x="6902858" y="4702487"/>
            <a:ext cx="2158371" cy="621030"/>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Being sensitive to social differences</a:t>
            </a:r>
          </a:p>
        </p:txBody>
      </p:sp>
      <p:sp>
        <p:nvSpPr>
          <p:cNvPr id="34" name="TextBox 34"/>
          <p:cNvSpPr txBox="1"/>
          <p:nvPr/>
        </p:nvSpPr>
        <p:spPr>
          <a:xfrm>
            <a:off x="260748" y="5101858"/>
            <a:ext cx="2560404" cy="93535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Focusing on various options for communicating information</a:t>
            </a:r>
          </a:p>
        </p:txBody>
      </p:sp>
      <p:sp>
        <p:nvSpPr>
          <p:cNvPr id="35" name="TextBox 35"/>
          <p:cNvSpPr txBox="1"/>
          <p:nvPr/>
        </p:nvSpPr>
        <p:spPr>
          <a:xfrm>
            <a:off x="4117650" y="5450597"/>
            <a:ext cx="2576115" cy="935355"/>
          </a:xfrm>
          <a:prstGeom prst="rect">
            <a:avLst/>
          </a:prstGeom>
        </p:spPr>
        <p:txBody>
          <a:bodyPr lIns="0" tIns="0" rIns="0" bIns="0" rtlCol="0" anchor="t">
            <a:spAutoFit/>
          </a:bodyPr>
          <a:lstStyle/>
          <a:p>
            <a:pPr algn="ctr">
              <a:lnSpc>
                <a:spcPts val="2520"/>
              </a:lnSpc>
            </a:pPr>
            <a:r>
              <a:rPr lang="en-US" sz="1800">
                <a:solidFill>
                  <a:srgbClr val="1D1D1B"/>
                </a:solidFill>
                <a:latin typeface="More Sugar Thin"/>
              </a:rPr>
              <a:t>Providing opportunities to learn and communicate in preferred ways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2103">
            <a:off x="5377498" y="-1199134"/>
            <a:ext cx="4965138" cy="4089468"/>
          </a:xfrm>
          <a:prstGeom prst="rect">
            <a:avLst/>
          </a:prstGeom>
        </p:spPr>
      </p:pic>
      <p:grpSp>
        <p:nvGrpSpPr>
          <p:cNvPr id="4" name="Group 4"/>
          <p:cNvGrpSpPr/>
          <p:nvPr/>
        </p:nvGrpSpPr>
        <p:grpSpPr>
          <a:xfrm rot="5400000">
            <a:off x="4262321" y="-1244202"/>
            <a:ext cx="1228958" cy="8290560"/>
            <a:chOff x="0" y="0"/>
            <a:chExt cx="1712938" cy="11555493"/>
          </a:xfrm>
        </p:grpSpPr>
        <p:sp>
          <p:nvSpPr>
            <p:cNvPr id="5" name="Freeform 5"/>
            <p:cNvSpPr/>
            <p:nvPr/>
          </p:nvSpPr>
          <p:spPr>
            <a:xfrm>
              <a:off x="-9098" y="-6509"/>
              <a:ext cx="1727269" cy="11587546"/>
            </a:xfrm>
            <a:custGeom>
              <a:avLst/>
              <a:gdLst/>
              <a:ahLst/>
              <a:cxnLst/>
              <a:rect l="l" t="t" r="r" b="b"/>
              <a:pathLst>
                <a:path w="1727269" h="11587546">
                  <a:moveTo>
                    <a:pt x="63030" y="10993993"/>
                  </a:moveTo>
                  <a:cubicBezTo>
                    <a:pt x="63030" y="10993993"/>
                    <a:pt x="0" y="10747429"/>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10735794"/>
                    <a:pt x="1700206" y="10931397"/>
                    <a:pt x="1700206" y="10931397"/>
                  </a:cubicBezTo>
                  <a:cubicBezTo>
                    <a:pt x="1683524" y="11147130"/>
                    <a:pt x="1568880" y="11357741"/>
                    <a:pt x="1372011" y="11469365"/>
                  </a:cubicBezTo>
                  <a:cubicBezTo>
                    <a:pt x="1221660" y="11554614"/>
                    <a:pt x="1023629" y="11569712"/>
                    <a:pt x="803168" y="11558970"/>
                  </a:cubicBezTo>
                  <a:lnTo>
                    <a:pt x="803168" y="11558970"/>
                  </a:lnTo>
                  <a:cubicBezTo>
                    <a:pt x="645952" y="11553693"/>
                    <a:pt x="384604" y="11587546"/>
                    <a:pt x="254278" y="11478389"/>
                  </a:cubicBezTo>
                  <a:cubicBezTo>
                    <a:pt x="145767" y="11387503"/>
                    <a:pt x="81795" y="11194192"/>
                    <a:pt x="63030" y="10993993"/>
                  </a:cubicBezTo>
                  <a:close/>
                </a:path>
              </a:pathLst>
            </a:custGeom>
            <a:solidFill>
              <a:srgbClr val="F1EEDC"/>
            </a:solidFill>
          </p:spPr>
        </p:sp>
      </p:grpSp>
      <p:sp>
        <p:nvSpPr>
          <p:cNvPr id="6" name="TextBox 6"/>
          <p:cNvSpPr txBox="1"/>
          <p:nvPr/>
        </p:nvSpPr>
        <p:spPr>
          <a:xfrm>
            <a:off x="-150314" y="391236"/>
            <a:ext cx="7313515" cy="1895363"/>
          </a:xfrm>
          <a:prstGeom prst="rect">
            <a:avLst/>
          </a:prstGeom>
        </p:spPr>
        <p:txBody>
          <a:bodyPr lIns="0" tIns="0" rIns="0" bIns="0" rtlCol="0" anchor="t">
            <a:spAutoFit/>
          </a:bodyPr>
          <a:lstStyle/>
          <a:p>
            <a:pPr algn="ctr">
              <a:lnSpc>
                <a:spcPts val="4950"/>
              </a:lnSpc>
            </a:pPr>
            <a:r>
              <a:rPr lang="en-US" sz="4500">
                <a:solidFill>
                  <a:srgbClr val="1D1D1B"/>
                </a:solidFill>
                <a:latin typeface="One Little Font"/>
              </a:rPr>
              <a:t>SUPPORTING CAREGIVERS OF NEURODIVERSE CHILDREN </a:t>
            </a:r>
          </a:p>
          <a:p>
            <a:pPr algn="ctr">
              <a:lnSpc>
                <a:spcPts val="4950"/>
              </a:lnSpc>
            </a:pPr>
            <a:endParaRPr lang="en-US" sz="4500">
              <a:solidFill>
                <a:srgbClr val="1D1D1B"/>
              </a:solidFill>
              <a:latin typeface="One Little Font"/>
            </a:endParaRPr>
          </a:p>
        </p:txBody>
      </p:sp>
      <p:sp>
        <p:nvSpPr>
          <p:cNvPr id="7" name="TextBox 7"/>
          <p:cNvSpPr txBox="1"/>
          <p:nvPr/>
        </p:nvSpPr>
        <p:spPr>
          <a:xfrm>
            <a:off x="533581" y="2490905"/>
            <a:ext cx="8686438" cy="772721"/>
          </a:xfrm>
          <a:prstGeom prst="rect">
            <a:avLst/>
          </a:prstGeom>
        </p:spPr>
        <p:txBody>
          <a:bodyPr lIns="0" tIns="0" rIns="0" bIns="0" rtlCol="0" anchor="t">
            <a:spAutoFit/>
          </a:bodyPr>
          <a:lstStyle/>
          <a:p>
            <a:pPr algn="ctr">
              <a:lnSpc>
                <a:spcPts val="3079"/>
              </a:lnSpc>
            </a:pPr>
            <a:r>
              <a:rPr lang="en-US" sz="2199">
                <a:solidFill>
                  <a:srgbClr val="1D1D1B"/>
                </a:solidFill>
                <a:latin typeface="More Sugar Thin"/>
              </a:rPr>
              <a:t> Raising neurodiverse children can be a challenge for parents. Caregivers of neurodiverse children may face challenges such as: </a:t>
            </a: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914919">
            <a:off x="3460309" y="6018321"/>
            <a:ext cx="836125" cy="1063434"/>
          </a:xfrm>
          <a:prstGeom prst="rect">
            <a:avLst/>
          </a:prstGeom>
        </p:spPr>
      </p:pic>
      <p:grpSp>
        <p:nvGrpSpPr>
          <p:cNvPr id="9" name="Group 9"/>
          <p:cNvGrpSpPr/>
          <p:nvPr/>
        </p:nvGrpSpPr>
        <p:grpSpPr>
          <a:xfrm>
            <a:off x="2611799" y="5451413"/>
            <a:ext cx="2842020" cy="1793813"/>
            <a:chOff x="0" y="0"/>
            <a:chExt cx="3789360" cy="2391750"/>
          </a:xfrm>
        </p:grpSpPr>
        <p:grpSp>
          <p:nvGrpSpPr>
            <p:cNvPr id="10" name="Group 10"/>
            <p:cNvGrpSpPr/>
            <p:nvPr/>
          </p:nvGrpSpPr>
          <p:grpSpPr>
            <a:xfrm rot="-5400000">
              <a:off x="698805" y="-698805"/>
              <a:ext cx="2391750" cy="3789360"/>
              <a:chOff x="0" y="0"/>
              <a:chExt cx="1712938" cy="2713887"/>
            </a:xfrm>
          </p:grpSpPr>
          <p:sp>
            <p:nvSpPr>
              <p:cNvPr id="11" name="Freeform 11"/>
              <p:cNvSpPr/>
              <p:nvPr/>
            </p:nvSpPr>
            <p:spPr>
              <a:xfrm>
                <a:off x="-9098" y="-6509"/>
                <a:ext cx="1727269" cy="2745940"/>
              </a:xfrm>
              <a:custGeom>
                <a:avLst/>
                <a:gdLst/>
                <a:ahLst/>
                <a:cxnLst/>
                <a:rect l="l" t="t" r="r" b="b"/>
                <a:pathLst>
                  <a:path w="1727269" h="2745940">
                    <a:moveTo>
                      <a:pt x="63030" y="2152387"/>
                    </a:moveTo>
                    <a:cubicBezTo>
                      <a:pt x="63030" y="2152387"/>
                      <a:pt x="0" y="1905823"/>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1894188"/>
                      <a:pt x="1700206" y="2089791"/>
                      <a:pt x="1700206" y="2089791"/>
                    </a:cubicBezTo>
                    <a:cubicBezTo>
                      <a:pt x="1683524" y="2305523"/>
                      <a:pt x="1568880" y="2516135"/>
                      <a:pt x="1372011" y="2627759"/>
                    </a:cubicBezTo>
                    <a:cubicBezTo>
                      <a:pt x="1221660" y="2713008"/>
                      <a:pt x="1023629" y="2728106"/>
                      <a:pt x="803168" y="2717364"/>
                    </a:cubicBezTo>
                    <a:lnTo>
                      <a:pt x="803168" y="2717364"/>
                    </a:lnTo>
                    <a:cubicBezTo>
                      <a:pt x="645952" y="2712087"/>
                      <a:pt x="384604" y="2745940"/>
                      <a:pt x="254278" y="2636783"/>
                    </a:cubicBezTo>
                    <a:cubicBezTo>
                      <a:pt x="145767" y="2545898"/>
                      <a:pt x="81795" y="2352586"/>
                      <a:pt x="63030" y="2152387"/>
                    </a:cubicBezTo>
                    <a:close/>
                  </a:path>
                </a:pathLst>
              </a:custGeom>
              <a:solidFill>
                <a:srgbClr val="7C969C"/>
              </a:solidFill>
            </p:spPr>
          </p:sp>
        </p:grpSp>
        <p:sp>
          <p:nvSpPr>
            <p:cNvPr id="12" name="TextBox 12"/>
            <p:cNvSpPr txBox="1"/>
            <p:nvPr/>
          </p:nvSpPr>
          <p:spPr>
            <a:xfrm>
              <a:off x="137340" y="780049"/>
              <a:ext cx="3514679" cy="1228427"/>
            </a:xfrm>
            <a:prstGeom prst="rect">
              <a:avLst/>
            </a:prstGeom>
          </p:spPr>
          <p:txBody>
            <a:bodyPr lIns="0" tIns="0" rIns="0" bIns="0" rtlCol="0" anchor="t">
              <a:spAutoFit/>
            </a:bodyPr>
            <a:lstStyle/>
            <a:p>
              <a:pPr algn="ctr">
                <a:lnSpc>
                  <a:spcPts val="2400"/>
                </a:lnSpc>
                <a:spcBef>
                  <a:spcPct val="0"/>
                </a:spcBef>
              </a:pPr>
              <a:r>
                <a:rPr lang="en-US" sz="2000">
                  <a:solidFill>
                    <a:srgbClr val="1D1D1B"/>
                  </a:solidFill>
                  <a:latin typeface="Macho"/>
                </a:rPr>
                <a:t>Getting the proper diagnosis for their child </a:t>
              </a:r>
            </a:p>
          </p:txBody>
        </p:sp>
      </p:grpSp>
      <p:grpSp>
        <p:nvGrpSpPr>
          <p:cNvPr id="13" name="Group 13"/>
          <p:cNvGrpSpPr/>
          <p:nvPr/>
        </p:nvGrpSpPr>
        <p:grpSpPr>
          <a:xfrm>
            <a:off x="6320636" y="5573246"/>
            <a:ext cx="3208361" cy="1630041"/>
            <a:chOff x="0" y="0"/>
            <a:chExt cx="4277815" cy="2173388"/>
          </a:xfrm>
        </p:grpSpPr>
        <p:grpSp>
          <p:nvGrpSpPr>
            <p:cNvPr id="14" name="Group 14"/>
            <p:cNvGrpSpPr/>
            <p:nvPr/>
          </p:nvGrpSpPr>
          <p:grpSpPr>
            <a:xfrm rot="-5400000">
              <a:off x="1052214" y="-1052214"/>
              <a:ext cx="2173388" cy="4277815"/>
              <a:chOff x="0" y="0"/>
              <a:chExt cx="1964917" cy="3867488"/>
            </a:xfrm>
          </p:grpSpPr>
          <p:sp>
            <p:nvSpPr>
              <p:cNvPr id="15" name="Freeform 15"/>
              <p:cNvSpPr/>
              <p:nvPr/>
            </p:nvSpPr>
            <p:spPr>
              <a:xfrm>
                <a:off x="-9098" y="-6509"/>
                <a:ext cx="1979248" cy="3899542"/>
              </a:xfrm>
              <a:custGeom>
                <a:avLst/>
                <a:gdLst/>
                <a:ahLst/>
                <a:cxnLst/>
                <a:rect l="l" t="t" r="r" b="b"/>
                <a:pathLst>
                  <a:path w="1979248" h="3899542">
                    <a:moveTo>
                      <a:pt x="63030" y="3305989"/>
                    </a:moveTo>
                    <a:cubicBezTo>
                      <a:pt x="63030" y="3305989"/>
                      <a:pt x="0" y="3059424"/>
                      <a:pt x="10218" y="1214762"/>
                    </a:cubicBezTo>
                    <a:cubicBezTo>
                      <a:pt x="18651" y="990971"/>
                      <a:pt x="65033" y="645332"/>
                      <a:pt x="65033" y="645332"/>
                    </a:cubicBezTo>
                    <a:cubicBezTo>
                      <a:pt x="82233" y="502466"/>
                      <a:pt x="56685" y="337866"/>
                      <a:pt x="181385" y="223925"/>
                    </a:cubicBezTo>
                    <a:cubicBezTo>
                      <a:pt x="346794" y="72788"/>
                      <a:pt x="621643" y="0"/>
                      <a:pt x="1086175" y="6965"/>
                    </a:cubicBezTo>
                    <a:lnTo>
                      <a:pt x="1086176" y="6965"/>
                    </a:lnTo>
                    <a:cubicBezTo>
                      <a:pt x="1302923" y="16819"/>
                      <a:pt x="1507238" y="36481"/>
                      <a:pt x="1641426" y="101690"/>
                    </a:cubicBezTo>
                    <a:cubicBezTo>
                      <a:pt x="1897472" y="226120"/>
                      <a:pt x="1979248" y="459160"/>
                      <a:pt x="1973760" y="704684"/>
                    </a:cubicBezTo>
                    <a:cubicBezTo>
                      <a:pt x="1973760" y="704684"/>
                      <a:pt x="1930472" y="1013073"/>
                      <a:pt x="1937905" y="1248607"/>
                    </a:cubicBezTo>
                    <a:cubicBezTo>
                      <a:pt x="1945029" y="3047790"/>
                      <a:pt x="1952185" y="3243393"/>
                      <a:pt x="1952185" y="3243393"/>
                    </a:cubicBezTo>
                    <a:cubicBezTo>
                      <a:pt x="1935504" y="3459125"/>
                      <a:pt x="1820860" y="3669737"/>
                      <a:pt x="1623991" y="3781361"/>
                    </a:cubicBezTo>
                    <a:cubicBezTo>
                      <a:pt x="1473639" y="3866610"/>
                      <a:pt x="1275608" y="3881707"/>
                      <a:pt x="1003844" y="3870966"/>
                    </a:cubicBezTo>
                    <a:lnTo>
                      <a:pt x="1003841" y="3870966"/>
                    </a:lnTo>
                    <a:cubicBezTo>
                      <a:pt x="645952" y="3865689"/>
                      <a:pt x="384604" y="3899542"/>
                      <a:pt x="254278" y="3790384"/>
                    </a:cubicBezTo>
                    <a:cubicBezTo>
                      <a:pt x="145767" y="3699499"/>
                      <a:pt x="81795" y="3506188"/>
                      <a:pt x="63030" y="3305989"/>
                    </a:cubicBezTo>
                    <a:close/>
                  </a:path>
                </a:pathLst>
              </a:custGeom>
              <a:solidFill>
                <a:srgbClr val="7C969C"/>
              </a:solidFill>
            </p:spPr>
          </p:sp>
        </p:grpSp>
        <p:sp>
          <p:nvSpPr>
            <p:cNvPr id="16" name="TextBox 16"/>
            <p:cNvSpPr txBox="1"/>
            <p:nvPr/>
          </p:nvSpPr>
          <p:spPr>
            <a:xfrm>
              <a:off x="126404" y="467718"/>
              <a:ext cx="3791273" cy="1228427"/>
            </a:xfrm>
            <a:prstGeom prst="rect">
              <a:avLst/>
            </a:prstGeom>
          </p:spPr>
          <p:txBody>
            <a:bodyPr lIns="0" tIns="0" rIns="0" bIns="0" rtlCol="0" anchor="t">
              <a:spAutoFit/>
            </a:bodyPr>
            <a:lstStyle/>
            <a:p>
              <a:pPr algn="ctr">
                <a:lnSpc>
                  <a:spcPts val="2400"/>
                </a:lnSpc>
                <a:spcBef>
                  <a:spcPct val="0"/>
                </a:spcBef>
              </a:pPr>
              <a:r>
                <a:rPr lang="en-US" sz="2000">
                  <a:solidFill>
                    <a:srgbClr val="1D1D1B"/>
                  </a:solidFill>
                  <a:latin typeface="Macho"/>
                </a:rPr>
                <a:t>Facing the stigma surrounding neurodiversity </a:t>
              </a:r>
            </a:p>
          </p:txBody>
        </p:sp>
      </p:grpSp>
      <p:grpSp>
        <p:nvGrpSpPr>
          <p:cNvPr id="17" name="Group 17"/>
          <p:cNvGrpSpPr/>
          <p:nvPr/>
        </p:nvGrpSpPr>
        <p:grpSpPr>
          <a:xfrm>
            <a:off x="865535" y="3657600"/>
            <a:ext cx="3028496" cy="1793813"/>
            <a:chOff x="0" y="0"/>
            <a:chExt cx="4037994" cy="2391750"/>
          </a:xfrm>
        </p:grpSpPr>
        <p:grpSp>
          <p:nvGrpSpPr>
            <p:cNvPr id="18" name="Group 18"/>
            <p:cNvGrpSpPr/>
            <p:nvPr/>
          </p:nvGrpSpPr>
          <p:grpSpPr>
            <a:xfrm rot="-5400000">
              <a:off x="823122" y="-823122"/>
              <a:ext cx="2391750" cy="4037994"/>
              <a:chOff x="0" y="0"/>
              <a:chExt cx="1712938" cy="2891955"/>
            </a:xfrm>
          </p:grpSpPr>
          <p:sp>
            <p:nvSpPr>
              <p:cNvPr id="19" name="Freeform 19"/>
              <p:cNvSpPr/>
              <p:nvPr/>
            </p:nvSpPr>
            <p:spPr>
              <a:xfrm>
                <a:off x="-9098" y="-6509"/>
                <a:ext cx="1727269" cy="2924008"/>
              </a:xfrm>
              <a:custGeom>
                <a:avLst/>
                <a:gdLst/>
                <a:ahLst/>
                <a:cxnLst/>
                <a:rect l="l" t="t" r="r" b="b"/>
                <a:pathLst>
                  <a:path w="1727269" h="2924008">
                    <a:moveTo>
                      <a:pt x="63030" y="2330455"/>
                    </a:moveTo>
                    <a:cubicBezTo>
                      <a:pt x="63030" y="2330455"/>
                      <a:pt x="0" y="208389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072257"/>
                      <a:pt x="1700206" y="2267859"/>
                      <a:pt x="1700206" y="2267859"/>
                    </a:cubicBezTo>
                    <a:cubicBezTo>
                      <a:pt x="1683524" y="2483592"/>
                      <a:pt x="1568880" y="2694203"/>
                      <a:pt x="1372011" y="2805827"/>
                    </a:cubicBezTo>
                    <a:cubicBezTo>
                      <a:pt x="1221660" y="2891076"/>
                      <a:pt x="1023629" y="2906174"/>
                      <a:pt x="803168" y="2895432"/>
                    </a:cubicBezTo>
                    <a:lnTo>
                      <a:pt x="803168" y="2895432"/>
                    </a:lnTo>
                    <a:cubicBezTo>
                      <a:pt x="645952" y="2890155"/>
                      <a:pt x="384604" y="2924009"/>
                      <a:pt x="254278" y="2814851"/>
                    </a:cubicBezTo>
                    <a:cubicBezTo>
                      <a:pt x="145767" y="2723966"/>
                      <a:pt x="81795" y="2530654"/>
                      <a:pt x="63030" y="2330455"/>
                    </a:cubicBezTo>
                    <a:close/>
                  </a:path>
                </a:pathLst>
              </a:custGeom>
              <a:solidFill>
                <a:srgbClr val="ECC429"/>
              </a:solidFill>
            </p:spPr>
          </p:sp>
        </p:grpSp>
        <p:sp>
          <p:nvSpPr>
            <p:cNvPr id="20" name="TextBox 20"/>
            <p:cNvSpPr txBox="1"/>
            <p:nvPr/>
          </p:nvSpPr>
          <p:spPr>
            <a:xfrm>
              <a:off x="373795" y="405071"/>
              <a:ext cx="3290404" cy="1634728"/>
            </a:xfrm>
            <a:prstGeom prst="rect">
              <a:avLst/>
            </a:prstGeom>
          </p:spPr>
          <p:txBody>
            <a:bodyPr lIns="0" tIns="0" rIns="0" bIns="0" rtlCol="0" anchor="t">
              <a:spAutoFit/>
            </a:bodyPr>
            <a:lstStyle/>
            <a:p>
              <a:pPr algn="ctr">
                <a:lnSpc>
                  <a:spcPts val="2400"/>
                </a:lnSpc>
                <a:spcBef>
                  <a:spcPct val="0"/>
                </a:spcBef>
              </a:pPr>
              <a:r>
                <a:rPr lang="en-US" sz="2000">
                  <a:solidFill>
                    <a:srgbClr val="1D1D1B"/>
                  </a:solidFill>
                  <a:latin typeface="Macho"/>
                </a:rPr>
                <a:t>Ensuring that the child receives their accommodations as needed </a:t>
              </a:r>
            </a:p>
          </p:txBody>
        </p:sp>
      </p:grpSp>
      <p:grpSp>
        <p:nvGrpSpPr>
          <p:cNvPr id="21" name="Group 21"/>
          <p:cNvGrpSpPr/>
          <p:nvPr/>
        </p:nvGrpSpPr>
        <p:grpSpPr>
          <a:xfrm>
            <a:off x="5269982" y="3543292"/>
            <a:ext cx="2878056" cy="1908121"/>
            <a:chOff x="0" y="0"/>
            <a:chExt cx="3837408" cy="2544161"/>
          </a:xfrm>
        </p:grpSpPr>
        <p:grpSp>
          <p:nvGrpSpPr>
            <p:cNvPr id="22" name="Group 22"/>
            <p:cNvGrpSpPr/>
            <p:nvPr/>
          </p:nvGrpSpPr>
          <p:grpSpPr>
            <a:xfrm rot="-5400000">
              <a:off x="646623" y="-646623"/>
              <a:ext cx="2544161" cy="3837408"/>
              <a:chOff x="0" y="0"/>
              <a:chExt cx="1964917" cy="2963723"/>
            </a:xfrm>
          </p:grpSpPr>
          <p:sp>
            <p:nvSpPr>
              <p:cNvPr id="23" name="Freeform 23"/>
              <p:cNvSpPr/>
              <p:nvPr/>
            </p:nvSpPr>
            <p:spPr>
              <a:xfrm>
                <a:off x="-9098" y="-6509"/>
                <a:ext cx="1979248" cy="2995777"/>
              </a:xfrm>
              <a:custGeom>
                <a:avLst/>
                <a:gdLst/>
                <a:ahLst/>
                <a:cxnLst/>
                <a:rect l="l" t="t" r="r" b="b"/>
                <a:pathLst>
                  <a:path w="1979248" h="2995777">
                    <a:moveTo>
                      <a:pt x="63030" y="2402223"/>
                    </a:moveTo>
                    <a:cubicBezTo>
                      <a:pt x="63030" y="2402223"/>
                      <a:pt x="0" y="2155659"/>
                      <a:pt x="10218" y="1214762"/>
                    </a:cubicBezTo>
                    <a:cubicBezTo>
                      <a:pt x="18651" y="990971"/>
                      <a:pt x="65033" y="645332"/>
                      <a:pt x="65033" y="645332"/>
                    </a:cubicBezTo>
                    <a:cubicBezTo>
                      <a:pt x="82233" y="502466"/>
                      <a:pt x="56685" y="337866"/>
                      <a:pt x="181385" y="223925"/>
                    </a:cubicBezTo>
                    <a:cubicBezTo>
                      <a:pt x="346794" y="72788"/>
                      <a:pt x="621643" y="0"/>
                      <a:pt x="1086175" y="6965"/>
                    </a:cubicBezTo>
                    <a:lnTo>
                      <a:pt x="1086176" y="6965"/>
                    </a:lnTo>
                    <a:cubicBezTo>
                      <a:pt x="1302923" y="16819"/>
                      <a:pt x="1507238" y="36481"/>
                      <a:pt x="1641426" y="101690"/>
                    </a:cubicBezTo>
                    <a:cubicBezTo>
                      <a:pt x="1897472" y="226120"/>
                      <a:pt x="1979248" y="459160"/>
                      <a:pt x="1973760" y="704684"/>
                    </a:cubicBezTo>
                    <a:cubicBezTo>
                      <a:pt x="1973760" y="704684"/>
                      <a:pt x="1930472" y="1013073"/>
                      <a:pt x="1937905" y="1248607"/>
                    </a:cubicBezTo>
                    <a:cubicBezTo>
                      <a:pt x="1945029" y="2144025"/>
                      <a:pt x="1952185" y="2339628"/>
                      <a:pt x="1952185" y="2339628"/>
                    </a:cubicBezTo>
                    <a:cubicBezTo>
                      <a:pt x="1935504" y="2555360"/>
                      <a:pt x="1820860" y="2765972"/>
                      <a:pt x="1623991" y="2877596"/>
                    </a:cubicBezTo>
                    <a:cubicBezTo>
                      <a:pt x="1473639" y="2962845"/>
                      <a:pt x="1275608" y="2977943"/>
                      <a:pt x="1003844" y="2967201"/>
                    </a:cubicBezTo>
                    <a:lnTo>
                      <a:pt x="1003841" y="2967201"/>
                    </a:lnTo>
                    <a:cubicBezTo>
                      <a:pt x="645952" y="2961924"/>
                      <a:pt x="384604" y="2995777"/>
                      <a:pt x="254278" y="2886619"/>
                    </a:cubicBezTo>
                    <a:cubicBezTo>
                      <a:pt x="145767" y="2795734"/>
                      <a:pt x="81795" y="2602422"/>
                      <a:pt x="63030" y="2402223"/>
                    </a:cubicBezTo>
                    <a:close/>
                  </a:path>
                </a:pathLst>
              </a:custGeom>
              <a:solidFill>
                <a:srgbClr val="ECC429"/>
              </a:solidFill>
            </p:spPr>
          </p:sp>
        </p:grpSp>
        <p:sp>
          <p:nvSpPr>
            <p:cNvPr id="24" name="TextBox 24"/>
            <p:cNvSpPr txBox="1"/>
            <p:nvPr/>
          </p:nvSpPr>
          <p:spPr>
            <a:xfrm>
              <a:off x="311202" y="742398"/>
              <a:ext cx="3393432" cy="1113830"/>
            </a:xfrm>
            <a:prstGeom prst="rect">
              <a:avLst/>
            </a:prstGeom>
          </p:spPr>
          <p:txBody>
            <a:bodyPr lIns="0" tIns="0" rIns="0" bIns="0" rtlCol="0" anchor="t">
              <a:spAutoFit/>
            </a:bodyPr>
            <a:lstStyle/>
            <a:p>
              <a:pPr algn="ctr">
                <a:lnSpc>
                  <a:spcPts val="2225"/>
                </a:lnSpc>
                <a:spcBef>
                  <a:spcPct val="0"/>
                </a:spcBef>
              </a:pPr>
              <a:r>
                <a:rPr lang="en-US" sz="1854">
                  <a:solidFill>
                    <a:srgbClr val="1D1D1B"/>
                  </a:solidFill>
                  <a:latin typeface="Macho"/>
                </a:rPr>
                <a:t>Adjusting their parenting skills to meet the needs of their child  </a:t>
              </a:r>
            </a:p>
          </p:txBody>
        </p:sp>
      </p:grpSp>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083380" y="3954800"/>
            <a:ext cx="242070" cy="303970"/>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0383">
            <a:off x="5282773" y="4065214"/>
            <a:ext cx="241883" cy="303734"/>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383">
            <a:off x="2676167" y="5984435"/>
            <a:ext cx="219659" cy="275828"/>
          </a:xfrm>
          <a:prstGeom prst="rect">
            <a:avLst/>
          </a:prstGeom>
        </p:spPr>
      </p:pic>
      <p:pic>
        <p:nvPicPr>
          <p:cNvPr id="28" name="Picture 2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6495535" y="5899195"/>
            <a:ext cx="258272" cy="3243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8C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69922">
            <a:off x="1760946" y="-3340024"/>
            <a:ext cx="6884868" cy="56706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4566">
            <a:off x="-3615251" y="4725551"/>
            <a:ext cx="6884868" cy="56706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46752">
            <a:off x="9131660" y="4664749"/>
            <a:ext cx="6884868" cy="5670628"/>
          </a:xfrm>
          <a:prstGeom prst="rect">
            <a:avLst/>
          </a:prstGeom>
        </p:spPr>
      </p:pic>
      <p:grpSp>
        <p:nvGrpSpPr>
          <p:cNvPr id="5" name="Group 5"/>
          <p:cNvGrpSpPr/>
          <p:nvPr/>
        </p:nvGrpSpPr>
        <p:grpSpPr>
          <a:xfrm rot="5400000">
            <a:off x="4131076" y="-2383490"/>
            <a:ext cx="1786934" cy="7031322"/>
            <a:chOff x="0" y="0"/>
            <a:chExt cx="1896688" cy="7463190"/>
          </a:xfrm>
        </p:grpSpPr>
        <p:sp>
          <p:nvSpPr>
            <p:cNvPr id="6" name="Freeform 6"/>
            <p:cNvSpPr/>
            <p:nvPr/>
          </p:nvSpPr>
          <p:spPr>
            <a:xfrm>
              <a:off x="-9098" y="-6509"/>
              <a:ext cx="1911019" cy="7495244"/>
            </a:xfrm>
            <a:custGeom>
              <a:avLst/>
              <a:gdLst/>
              <a:ahLst/>
              <a:cxnLst/>
              <a:rect l="l" t="t" r="r" b="b"/>
              <a:pathLst>
                <a:path w="1911019"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1017946" y="6965"/>
                  </a:cubicBezTo>
                  <a:lnTo>
                    <a:pt x="1017947" y="6965"/>
                  </a:lnTo>
                  <a:cubicBezTo>
                    <a:pt x="1234694" y="16819"/>
                    <a:pt x="1439009" y="36481"/>
                    <a:pt x="1573197" y="101690"/>
                  </a:cubicBezTo>
                  <a:cubicBezTo>
                    <a:pt x="1829243" y="226120"/>
                    <a:pt x="1911019" y="459160"/>
                    <a:pt x="1905531" y="704684"/>
                  </a:cubicBezTo>
                  <a:cubicBezTo>
                    <a:pt x="1905531" y="704684"/>
                    <a:pt x="1862243" y="1013073"/>
                    <a:pt x="1869676" y="1248607"/>
                  </a:cubicBezTo>
                  <a:cubicBezTo>
                    <a:pt x="1876800" y="6643491"/>
                    <a:pt x="1883956" y="6839094"/>
                    <a:pt x="1883956" y="6839094"/>
                  </a:cubicBezTo>
                  <a:cubicBezTo>
                    <a:pt x="1867275" y="7054827"/>
                    <a:pt x="1752631" y="7265439"/>
                    <a:pt x="1555761" y="7377063"/>
                  </a:cubicBezTo>
                  <a:cubicBezTo>
                    <a:pt x="1405410" y="7462311"/>
                    <a:pt x="1207379" y="7477410"/>
                    <a:pt x="949507" y="7466668"/>
                  </a:cubicBezTo>
                  <a:lnTo>
                    <a:pt x="949504" y="7466668"/>
                  </a:lnTo>
                  <a:cubicBezTo>
                    <a:pt x="645952" y="7461390"/>
                    <a:pt x="384604" y="7495244"/>
                    <a:pt x="254278" y="7386086"/>
                  </a:cubicBezTo>
                  <a:cubicBezTo>
                    <a:pt x="145767" y="7295201"/>
                    <a:pt x="81795" y="7101889"/>
                    <a:pt x="63030" y="6901690"/>
                  </a:cubicBezTo>
                  <a:close/>
                </a:path>
              </a:pathLst>
            </a:custGeom>
            <a:solidFill>
              <a:srgbClr val="79BAD1"/>
            </a:solidFill>
          </p:spPr>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1634" y="1132172"/>
            <a:ext cx="1815135" cy="226891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8718109" y="57441"/>
            <a:ext cx="288703" cy="362527"/>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8918185" y="7004862"/>
            <a:ext cx="207789" cy="26092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3272" t="32416"/>
          <a:stretch>
            <a:fillRect/>
          </a:stretch>
        </p:blipFill>
        <p:spPr>
          <a:xfrm rot="5400000">
            <a:off x="2979881" y="6441402"/>
            <a:ext cx="558851" cy="54338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3272" t="32416"/>
          <a:stretch>
            <a:fillRect/>
          </a:stretch>
        </p:blipFill>
        <p:spPr>
          <a:xfrm rot="-2700000">
            <a:off x="8492040" y="860482"/>
            <a:ext cx="558851" cy="54338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74106" y="561211"/>
            <a:ext cx="288703" cy="36252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9365144" y="4933683"/>
            <a:ext cx="207789" cy="26092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722">
            <a:off x="8079290" y="2448940"/>
            <a:ext cx="1384351" cy="427418"/>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62850" flipH="1">
            <a:off x="3810066" y="4449485"/>
            <a:ext cx="966387" cy="479570"/>
          </a:xfrm>
          <a:prstGeom prst="rect">
            <a:avLst/>
          </a:prstGeom>
        </p:spPr>
      </p:pic>
      <p:pic>
        <p:nvPicPr>
          <p:cNvPr id="16" name="Picture 16"/>
          <p:cNvPicPr>
            <a:picLocks noChangeAspect="1"/>
          </p:cNvPicPr>
          <p:nvPr/>
        </p:nvPicPr>
        <p:blipFill>
          <a:blip r:embed="rId16"/>
          <a:srcRect/>
          <a:stretch>
            <a:fillRect/>
          </a:stretch>
        </p:blipFill>
        <p:spPr>
          <a:xfrm>
            <a:off x="5732517" y="3138261"/>
            <a:ext cx="3710702" cy="3047414"/>
          </a:xfrm>
          <a:prstGeom prst="rect">
            <a:avLst/>
          </a:prstGeom>
        </p:spPr>
      </p:pic>
      <p:sp>
        <p:nvSpPr>
          <p:cNvPr id="17" name="TextBox 17"/>
          <p:cNvSpPr txBox="1"/>
          <p:nvPr/>
        </p:nvSpPr>
        <p:spPr>
          <a:xfrm>
            <a:off x="1667317" y="925778"/>
            <a:ext cx="6714450" cy="696528"/>
          </a:xfrm>
          <a:prstGeom prst="rect">
            <a:avLst/>
          </a:prstGeom>
        </p:spPr>
        <p:txBody>
          <a:bodyPr lIns="0" tIns="0" rIns="0" bIns="0" rtlCol="0" anchor="t">
            <a:spAutoFit/>
          </a:bodyPr>
          <a:lstStyle/>
          <a:p>
            <a:pPr algn="ctr">
              <a:lnSpc>
                <a:spcPts val="5297"/>
              </a:lnSpc>
            </a:pPr>
            <a:r>
              <a:rPr lang="en-US" sz="5297">
                <a:solidFill>
                  <a:srgbClr val="1D1D1B"/>
                </a:solidFill>
                <a:latin typeface="One Little Font Bold"/>
              </a:rPr>
              <a:t>What is Neurodiversity?</a:t>
            </a:r>
          </a:p>
        </p:txBody>
      </p:sp>
      <p:sp>
        <p:nvSpPr>
          <p:cNvPr id="18" name="TextBox 18"/>
          <p:cNvSpPr txBox="1"/>
          <p:nvPr/>
        </p:nvSpPr>
        <p:spPr>
          <a:xfrm>
            <a:off x="2165732" y="2478512"/>
            <a:ext cx="5422135" cy="797489"/>
          </a:xfrm>
          <a:prstGeom prst="rect">
            <a:avLst/>
          </a:prstGeom>
        </p:spPr>
        <p:txBody>
          <a:bodyPr lIns="0" tIns="0" rIns="0" bIns="0" rtlCol="0" anchor="t">
            <a:spAutoFit/>
          </a:bodyPr>
          <a:lstStyle/>
          <a:p>
            <a:pPr algn="ctr">
              <a:lnSpc>
                <a:spcPts val="3281"/>
              </a:lnSpc>
            </a:pPr>
            <a:r>
              <a:rPr lang="en-US" sz="2343">
                <a:solidFill>
                  <a:srgbClr val="1D1D1B"/>
                </a:solidFill>
                <a:latin typeface="More Sugar Thin"/>
              </a:rPr>
              <a:t>Neurodiversity explains the variation of cognitive functioning in people. </a:t>
            </a:r>
          </a:p>
        </p:txBody>
      </p:sp>
      <p:sp>
        <p:nvSpPr>
          <p:cNvPr id="19" name="TextBox 19"/>
          <p:cNvSpPr txBox="1"/>
          <p:nvPr/>
        </p:nvSpPr>
        <p:spPr>
          <a:xfrm>
            <a:off x="731520" y="3730086"/>
            <a:ext cx="3145409" cy="1044352"/>
          </a:xfrm>
          <a:prstGeom prst="rect">
            <a:avLst/>
          </a:prstGeom>
        </p:spPr>
        <p:txBody>
          <a:bodyPr lIns="0" tIns="0" rIns="0" bIns="0" rtlCol="0" anchor="t">
            <a:spAutoFit/>
          </a:bodyPr>
          <a:lstStyle/>
          <a:p>
            <a:pPr algn="ctr">
              <a:lnSpc>
                <a:spcPts val="2799"/>
              </a:lnSpc>
            </a:pPr>
            <a:r>
              <a:rPr lang="en-US" sz="1999">
                <a:solidFill>
                  <a:srgbClr val="1D1D1B"/>
                </a:solidFill>
                <a:latin typeface="More Sugar Thin"/>
              </a:rPr>
              <a:t>Individuals have unique brains, therefore, making people unique in their</a:t>
            </a:r>
          </a:p>
        </p:txBody>
      </p:sp>
      <p:sp>
        <p:nvSpPr>
          <p:cNvPr id="20" name="TextBox 20"/>
          <p:cNvSpPr txBox="1"/>
          <p:nvPr/>
        </p:nvSpPr>
        <p:spPr>
          <a:xfrm>
            <a:off x="3802193" y="5197704"/>
            <a:ext cx="5219887" cy="1567892"/>
          </a:xfrm>
          <a:prstGeom prst="rect">
            <a:avLst/>
          </a:prstGeom>
        </p:spPr>
        <p:txBody>
          <a:bodyPr lIns="0" tIns="0" rIns="0" bIns="0" rtlCol="0" anchor="t">
            <a:spAutoFit/>
          </a:bodyPr>
          <a:lstStyle/>
          <a:p>
            <a:pPr marL="431799" lvl="1" indent="-215899">
              <a:lnSpc>
                <a:spcPts val="2499"/>
              </a:lnSpc>
              <a:buFont typeface="Arial"/>
              <a:buChar char="•"/>
            </a:pPr>
            <a:r>
              <a:rPr lang="en-US" sz="1999" spc="69">
                <a:solidFill>
                  <a:srgbClr val="000000"/>
                </a:solidFill>
                <a:latin typeface="More Sugar Thin"/>
              </a:rPr>
              <a:t>Skills</a:t>
            </a:r>
          </a:p>
          <a:p>
            <a:pPr marL="431799" lvl="1" indent="-215899">
              <a:lnSpc>
                <a:spcPts val="2499"/>
              </a:lnSpc>
              <a:buFont typeface="Arial"/>
              <a:buChar char="•"/>
            </a:pPr>
            <a:r>
              <a:rPr lang="en-US" sz="1999" spc="69">
                <a:solidFill>
                  <a:srgbClr val="000000"/>
                </a:solidFill>
                <a:latin typeface="More Sugar Thin"/>
              </a:rPr>
              <a:t>Abilities</a:t>
            </a:r>
          </a:p>
          <a:p>
            <a:pPr marL="431799" lvl="1" indent="-215899">
              <a:lnSpc>
                <a:spcPts val="2499"/>
              </a:lnSpc>
              <a:buFont typeface="Arial"/>
              <a:buChar char="•"/>
            </a:pPr>
            <a:r>
              <a:rPr lang="en-US" sz="1999" spc="69">
                <a:solidFill>
                  <a:srgbClr val="000000"/>
                </a:solidFill>
                <a:latin typeface="More Sugar Thin"/>
              </a:rPr>
              <a:t>Needs</a:t>
            </a:r>
          </a:p>
          <a:p>
            <a:pPr marL="431799" lvl="1" indent="-215899" algn="l">
              <a:lnSpc>
                <a:spcPts val="2499"/>
              </a:lnSpc>
              <a:buFont typeface="Arial"/>
              <a:buChar char="•"/>
            </a:pPr>
            <a:r>
              <a:rPr lang="en-US" sz="1999" spc="69">
                <a:solidFill>
                  <a:srgbClr val="000000"/>
                </a:solidFill>
                <a:latin typeface="More Sugar Thin"/>
              </a:rPr>
              <a:t>The way that people experience and interact in the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2103">
            <a:off x="4358272" y="-2211402"/>
            <a:ext cx="6238455" cy="51382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362657" flipH="1">
            <a:off x="-2295523" y="4312987"/>
            <a:ext cx="6238455" cy="5138218"/>
          </a:xfrm>
          <a:prstGeom prst="rect">
            <a:avLst/>
          </a:prstGeom>
        </p:spPr>
      </p:pic>
      <p:grpSp>
        <p:nvGrpSpPr>
          <p:cNvPr id="5" name="Group 5"/>
          <p:cNvGrpSpPr/>
          <p:nvPr/>
        </p:nvGrpSpPr>
        <p:grpSpPr>
          <a:xfrm rot="5400000">
            <a:off x="3859570" y="920713"/>
            <a:ext cx="2499305" cy="8789336"/>
            <a:chOff x="0" y="0"/>
            <a:chExt cx="2850875" cy="10025705"/>
          </a:xfrm>
        </p:grpSpPr>
        <p:sp>
          <p:nvSpPr>
            <p:cNvPr id="6" name="Freeform 6"/>
            <p:cNvSpPr/>
            <p:nvPr/>
          </p:nvSpPr>
          <p:spPr>
            <a:xfrm>
              <a:off x="-9098" y="-6509"/>
              <a:ext cx="2865206" cy="10057758"/>
            </a:xfrm>
            <a:custGeom>
              <a:avLst/>
              <a:gdLst/>
              <a:ahLst/>
              <a:cxnLst/>
              <a:rect l="l" t="t" r="r" b="b"/>
              <a:pathLst>
                <a:path w="2865206" h="10057758">
                  <a:moveTo>
                    <a:pt x="63030" y="9464205"/>
                  </a:moveTo>
                  <a:cubicBezTo>
                    <a:pt x="63030" y="9464205"/>
                    <a:pt x="0" y="9217641"/>
                    <a:pt x="10218" y="1214762"/>
                  </a:cubicBezTo>
                  <a:cubicBezTo>
                    <a:pt x="18651" y="990971"/>
                    <a:pt x="65033" y="645332"/>
                    <a:pt x="65033" y="645332"/>
                  </a:cubicBezTo>
                  <a:cubicBezTo>
                    <a:pt x="82233" y="502466"/>
                    <a:pt x="56685" y="337866"/>
                    <a:pt x="181385" y="223925"/>
                  </a:cubicBezTo>
                  <a:cubicBezTo>
                    <a:pt x="346794" y="72788"/>
                    <a:pt x="621643" y="0"/>
                    <a:pt x="1972132" y="6965"/>
                  </a:cubicBezTo>
                  <a:lnTo>
                    <a:pt x="1972134" y="6965"/>
                  </a:lnTo>
                  <a:cubicBezTo>
                    <a:pt x="2188881" y="16819"/>
                    <a:pt x="2393196" y="36481"/>
                    <a:pt x="2527384" y="101690"/>
                  </a:cubicBezTo>
                  <a:cubicBezTo>
                    <a:pt x="2783430" y="226120"/>
                    <a:pt x="2865205" y="459160"/>
                    <a:pt x="2859717" y="704684"/>
                  </a:cubicBezTo>
                  <a:cubicBezTo>
                    <a:pt x="2859717" y="704684"/>
                    <a:pt x="2816430" y="1013073"/>
                    <a:pt x="2823863" y="1248607"/>
                  </a:cubicBezTo>
                  <a:cubicBezTo>
                    <a:pt x="2830986" y="9206006"/>
                    <a:pt x="2838143" y="9401609"/>
                    <a:pt x="2838143" y="9401609"/>
                  </a:cubicBezTo>
                  <a:cubicBezTo>
                    <a:pt x="2821461" y="9617342"/>
                    <a:pt x="2706817" y="9827954"/>
                    <a:pt x="2509948" y="9939577"/>
                  </a:cubicBezTo>
                  <a:cubicBezTo>
                    <a:pt x="2359597" y="10024826"/>
                    <a:pt x="2161565" y="10039924"/>
                    <a:pt x="1709421" y="10029182"/>
                  </a:cubicBezTo>
                  <a:lnTo>
                    <a:pt x="1709406" y="10029182"/>
                  </a:lnTo>
                  <a:cubicBezTo>
                    <a:pt x="645952" y="10023905"/>
                    <a:pt x="384604" y="10057758"/>
                    <a:pt x="254278" y="9948601"/>
                  </a:cubicBezTo>
                  <a:cubicBezTo>
                    <a:pt x="145767" y="9857716"/>
                    <a:pt x="81795" y="9664404"/>
                    <a:pt x="63030" y="9464205"/>
                  </a:cubicBezTo>
                  <a:close/>
                </a:path>
              </a:pathLst>
            </a:custGeom>
            <a:solidFill>
              <a:srgbClr val="F3E4D0"/>
            </a:solidFill>
          </p:spPr>
        </p:sp>
      </p:grpSp>
      <p:grpSp>
        <p:nvGrpSpPr>
          <p:cNvPr id="7" name="Group 7"/>
          <p:cNvGrpSpPr/>
          <p:nvPr/>
        </p:nvGrpSpPr>
        <p:grpSpPr>
          <a:xfrm rot="5400000">
            <a:off x="1835164" y="1061455"/>
            <a:ext cx="1746326" cy="3987544"/>
            <a:chOff x="0" y="0"/>
            <a:chExt cx="1897462" cy="4332646"/>
          </a:xfrm>
        </p:grpSpPr>
        <p:sp>
          <p:nvSpPr>
            <p:cNvPr id="8" name="Freeform 8"/>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F3E4D0"/>
            </a:solidFill>
          </p:spPr>
        </p:sp>
      </p:grpSp>
      <p:sp>
        <p:nvSpPr>
          <p:cNvPr id="9" name="TextBox 9"/>
          <p:cNvSpPr txBox="1"/>
          <p:nvPr/>
        </p:nvSpPr>
        <p:spPr>
          <a:xfrm>
            <a:off x="451083" y="438928"/>
            <a:ext cx="3378782" cy="1161752"/>
          </a:xfrm>
          <a:prstGeom prst="rect">
            <a:avLst/>
          </a:prstGeom>
        </p:spPr>
        <p:txBody>
          <a:bodyPr lIns="0" tIns="0" rIns="0" bIns="0" rtlCol="0" anchor="t">
            <a:spAutoFit/>
          </a:bodyPr>
          <a:lstStyle/>
          <a:p>
            <a:pPr algn="ctr">
              <a:lnSpc>
                <a:spcPts val="4499"/>
              </a:lnSpc>
            </a:pPr>
            <a:r>
              <a:rPr lang="en-US" sz="4999">
                <a:solidFill>
                  <a:srgbClr val="1D1D1B"/>
                </a:solidFill>
                <a:latin typeface="One Little Font"/>
              </a:rPr>
              <a:t>SUPPORTING CAREGIVERS</a:t>
            </a:r>
          </a:p>
        </p:txBody>
      </p:sp>
      <p:sp>
        <p:nvSpPr>
          <p:cNvPr id="10" name="TextBox 10"/>
          <p:cNvSpPr txBox="1"/>
          <p:nvPr/>
        </p:nvSpPr>
        <p:spPr>
          <a:xfrm>
            <a:off x="810367" y="4260215"/>
            <a:ext cx="8597712" cy="2323465"/>
          </a:xfrm>
          <a:prstGeom prst="rect">
            <a:avLst/>
          </a:prstGeom>
        </p:spPr>
        <p:txBody>
          <a:bodyPr lIns="0" tIns="0" rIns="0" bIns="0" rtlCol="0" anchor="t">
            <a:spAutoFit/>
          </a:bodyPr>
          <a:lstStyle/>
          <a:p>
            <a:pPr algn="ctr">
              <a:lnSpc>
                <a:spcPts val="2659"/>
              </a:lnSpc>
            </a:pPr>
            <a:r>
              <a:rPr lang="en-US" sz="1899">
                <a:solidFill>
                  <a:srgbClr val="1D1D1B"/>
                </a:solidFill>
                <a:latin typeface="More Sugar Thin"/>
              </a:rPr>
              <a:t>Examples of activities that caregivers can do to manage and cope include: </a:t>
            </a:r>
          </a:p>
          <a:p>
            <a:pPr marL="410209" lvl="1" indent="-205105">
              <a:lnSpc>
                <a:spcPts val="2659"/>
              </a:lnSpc>
              <a:buFont typeface="Arial"/>
              <a:buChar char="•"/>
            </a:pPr>
            <a:r>
              <a:rPr lang="en-US" sz="1899">
                <a:solidFill>
                  <a:srgbClr val="1D1D1B"/>
                </a:solidFill>
                <a:latin typeface="More Sugar Thin"/>
              </a:rPr>
              <a:t>Learning about resources available to assist the child and their families </a:t>
            </a:r>
          </a:p>
          <a:p>
            <a:pPr marL="410209" lvl="1" indent="-205105">
              <a:lnSpc>
                <a:spcPts val="2659"/>
              </a:lnSpc>
              <a:buFont typeface="Arial"/>
              <a:buChar char="•"/>
            </a:pPr>
            <a:r>
              <a:rPr lang="en-US" sz="1899">
                <a:solidFill>
                  <a:srgbClr val="1D1D1B"/>
                </a:solidFill>
                <a:latin typeface="More Sugar Thin"/>
              </a:rPr>
              <a:t>Joining a support group for parents of neurodiverse children </a:t>
            </a:r>
          </a:p>
          <a:p>
            <a:pPr marL="410209" lvl="1" indent="-205105">
              <a:lnSpc>
                <a:spcPts val="2659"/>
              </a:lnSpc>
              <a:buFont typeface="Arial"/>
              <a:buChar char="•"/>
            </a:pPr>
            <a:r>
              <a:rPr lang="en-US" sz="1899">
                <a:solidFill>
                  <a:srgbClr val="1D1D1B"/>
                </a:solidFill>
                <a:latin typeface="More Sugar Thin"/>
              </a:rPr>
              <a:t>Read books written by and for parents with neurodiverse children </a:t>
            </a:r>
          </a:p>
          <a:p>
            <a:pPr marL="410209" lvl="1" indent="-205105">
              <a:lnSpc>
                <a:spcPts val="2659"/>
              </a:lnSpc>
              <a:buFont typeface="Arial"/>
              <a:buChar char="•"/>
            </a:pPr>
            <a:r>
              <a:rPr lang="en-US" sz="1899">
                <a:solidFill>
                  <a:srgbClr val="1D1D1B"/>
                </a:solidFill>
                <a:latin typeface="More Sugar Thin"/>
              </a:rPr>
              <a:t>Individual therapy </a:t>
            </a:r>
          </a:p>
          <a:p>
            <a:pPr algn="l">
              <a:lnSpc>
                <a:spcPts val="2659"/>
              </a:lnSpc>
            </a:pPr>
            <a:r>
              <a:rPr lang="en-US" sz="1899">
                <a:solidFill>
                  <a:srgbClr val="1D1D1B"/>
                </a:solidFill>
                <a:latin typeface="More Sugar Thin"/>
              </a:rPr>
              <a:t>   (Brown et al., 2020) </a:t>
            </a:r>
          </a:p>
          <a:p>
            <a:pPr algn="ctr">
              <a:lnSpc>
                <a:spcPts val="2659"/>
              </a:lnSpc>
            </a:pPr>
            <a:endParaRPr lang="en-US" sz="1899">
              <a:solidFill>
                <a:srgbClr val="1D1D1B"/>
              </a:solidFill>
              <a:latin typeface="More Sugar Thin"/>
            </a:endParaRP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60415">
            <a:off x="8709662" y="6196941"/>
            <a:ext cx="624836" cy="73618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3272" t="32416"/>
          <a:stretch>
            <a:fillRect/>
          </a:stretch>
        </p:blipFill>
        <p:spPr>
          <a:xfrm rot="9627462">
            <a:off x="415517" y="1913320"/>
            <a:ext cx="552789" cy="537486"/>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0383">
            <a:off x="8736759" y="2058928"/>
            <a:ext cx="296378" cy="372164"/>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46010" flipH="1">
            <a:off x="8233039" y="2574511"/>
            <a:ext cx="365530" cy="458999"/>
          </a:xfrm>
          <a:prstGeom prst="rect">
            <a:avLst/>
          </a:prstGeom>
        </p:spPr>
      </p:pic>
      <p:sp>
        <p:nvSpPr>
          <p:cNvPr id="15" name="TextBox 15"/>
          <p:cNvSpPr txBox="1"/>
          <p:nvPr/>
        </p:nvSpPr>
        <p:spPr>
          <a:xfrm>
            <a:off x="914902" y="2498237"/>
            <a:ext cx="3586850" cy="1113979"/>
          </a:xfrm>
          <a:prstGeom prst="rect">
            <a:avLst/>
          </a:prstGeom>
        </p:spPr>
        <p:txBody>
          <a:bodyPr lIns="0" tIns="0" rIns="0" bIns="0" rtlCol="0" anchor="t">
            <a:spAutoFit/>
          </a:bodyPr>
          <a:lstStyle/>
          <a:p>
            <a:pPr algn="ctr">
              <a:lnSpc>
                <a:spcPts val="2999"/>
              </a:lnSpc>
              <a:spcBef>
                <a:spcPct val="0"/>
              </a:spcBef>
            </a:pPr>
            <a:r>
              <a:rPr lang="en-US" sz="2499">
                <a:solidFill>
                  <a:srgbClr val="1D1D1B"/>
                </a:solidFill>
                <a:latin typeface="More Sugar Thin"/>
              </a:rPr>
              <a:t>Caregivers should be encouraged to seek assistance or services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45339">
            <a:off x="7120249" y="-2003007"/>
            <a:ext cx="4590805" cy="378115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3506125" y="5911407"/>
            <a:ext cx="4590805" cy="3781154"/>
          </a:xfrm>
          <a:prstGeom prst="rect">
            <a:avLst/>
          </a:prstGeom>
        </p:spPr>
      </p:pic>
      <p:grpSp>
        <p:nvGrpSpPr>
          <p:cNvPr id="4" name="Group 4"/>
          <p:cNvGrpSpPr/>
          <p:nvPr/>
        </p:nvGrpSpPr>
        <p:grpSpPr>
          <a:xfrm rot="5400000">
            <a:off x="7384656" y="4862862"/>
            <a:ext cx="1405832" cy="3040151"/>
            <a:chOff x="0" y="0"/>
            <a:chExt cx="2504652" cy="5416382"/>
          </a:xfrm>
        </p:grpSpPr>
        <p:sp>
          <p:nvSpPr>
            <p:cNvPr id="5" name="Freeform 5"/>
            <p:cNvSpPr/>
            <p:nvPr/>
          </p:nvSpPr>
          <p:spPr>
            <a:xfrm>
              <a:off x="-9098" y="-6509"/>
              <a:ext cx="2518983" cy="5448435"/>
            </a:xfrm>
            <a:custGeom>
              <a:avLst/>
              <a:gdLst/>
              <a:ahLst/>
              <a:cxnLst/>
              <a:rect l="l" t="t" r="r" b="b"/>
              <a:pathLst>
                <a:path w="2518983" h="5448435">
                  <a:moveTo>
                    <a:pt x="63030" y="4854882"/>
                  </a:moveTo>
                  <a:cubicBezTo>
                    <a:pt x="63030" y="4854882"/>
                    <a:pt x="0" y="4608318"/>
                    <a:pt x="10218" y="1214762"/>
                  </a:cubicBezTo>
                  <a:cubicBezTo>
                    <a:pt x="18651" y="990971"/>
                    <a:pt x="65033" y="645332"/>
                    <a:pt x="65033" y="645332"/>
                  </a:cubicBezTo>
                  <a:cubicBezTo>
                    <a:pt x="82233" y="502466"/>
                    <a:pt x="56685" y="337866"/>
                    <a:pt x="181385" y="223925"/>
                  </a:cubicBezTo>
                  <a:cubicBezTo>
                    <a:pt x="346794" y="72788"/>
                    <a:pt x="621643" y="0"/>
                    <a:pt x="1625910" y="6965"/>
                  </a:cubicBezTo>
                  <a:lnTo>
                    <a:pt x="1625911" y="6965"/>
                  </a:lnTo>
                  <a:cubicBezTo>
                    <a:pt x="1842658" y="16819"/>
                    <a:pt x="2046973" y="36481"/>
                    <a:pt x="2181162" y="101690"/>
                  </a:cubicBezTo>
                  <a:cubicBezTo>
                    <a:pt x="2437208" y="226120"/>
                    <a:pt x="2518983" y="459160"/>
                    <a:pt x="2513495" y="704684"/>
                  </a:cubicBezTo>
                  <a:cubicBezTo>
                    <a:pt x="2513495" y="704684"/>
                    <a:pt x="2470207" y="1013073"/>
                    <a:pt x="2477641" y="1248607"/>
                  </a:cubicBezTo>
                  <a:cubicBezTo>
                    <a:pt x="2484764" y="4596683"/>
                    <a:pt x="2491920" y="4792286"/>
                    <a:pt x="2491920" y="4792286"/>
                  </a:cubicBezTo>
                  <a:cubicBezTo>
                    <a:pt x="2475239" y="5008018"/>
                    <a:pt x="2360595" y="5218630"/>
                    <a:pt x="2163726" y="5330254"/>
                  </a:cubicBezTo>
                  <a:cubicBezTo>
                    <a:pt x="2013374" y="5415503"/>
                    <a:pt x="1815343" y="5430601"/>
                    <a:pt x="1433689" y="5419859"/>
                  </a:cubicBezTo>
                  <a:lnTo>
                    <a:pt x="1433679" y="5419859"/>
                  </a:lnTo>
                  <a:cubicBezTo>
                    <a:pt x="645952" y="5414582"/>
                    <a:pt x="384604" y="5448435"/>
                    <a:pt x="254278" y="5339278"/>
                  </a:cubicBezTo>
                  <a:cubicBezTo>
                    <a:pt x="145767" y="5248393"/>
                    <a:pt x="81795" y="5055081"/>
                    <a:pt x="63030" y="4854882"/>
                  </a:cubicBezTo>
                  <a:close/>
                </a:path>
              </a:pathLst>
            </a:custGeom>
            <a:solidFill>
              <a:srgbClr val="FFD53D"/>
            </a:solidFill>
          </p:spPr>
        </p:sp>
      </p:grpSp>
      <p:grpSp>
        <p:nvGrpSpPr>
          <p:cNvPr id="6" name="Group 6"/>
          <p:cNvGrpSpPr/>
          <p:nvPr/>
        </p:nvGrpSpPr>
        <p:grpSpPr>
          <a:xfrm rot="-5400000">
            <a:off x="3997914" y="-1873637"/>
            <a:ext cx="1650430" cy="5397705"/>
            <a:chOff x="0" y="0"/>
            <a:chExt cx="1712938" cy="5602136"/>
          </a:xfrm>
        </p:grpSpPr>
        <p:sp>
          <p:nvSpPr>
            <p:cNvPr id="7" name="Freeform 7"/>
            <p:cNvSpPr/>
            <p:nvPr/>
          </p:nvSpPr>
          <p:spPr>
            <a:xfrm>
              <a:off x="-9098" y="-6509"/>
              <a:ext cx="1727269" cy="5634190"/>
            </a:xfrm>
            <a:custGeom>
              <a:avLst/>
              <a:gdLst/>
              <a:ahLst/>
              <a:cxnLst/>
              <a:rect l="l" t="t" r="r" b="b"/>
              <a:pathLst>
                <a:path w="1727269" h="5634190">
                  <a:moveTo>
                    <a:pt x="63030" y="5040637"/>
                  </a:moveTo>
                  <a:cubicBezTo>
                    <a:pt x="63030" y="5040637"/>
                    <a:pt x="0" y="4794072"/>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782438"/>
                    <a:pt x="1700206" y="4978041"/>
                    <a:pt x="1700206" y="4978041"/>
                  </a:cubicBezTo>
                  <a:cubicBezTo>
                    <a:pt x="1683524" y="5193773"/>
                    <a:pt x="1568880" y="5404385"/>
                    <a:pt x="1372011" y="5516009"/>
                  </a:cubicBezTo>
                  <a:cubicBezTo>
                    <a:pt x="1221660" y="5601258"/>
                    <a:pt x="1023629" y="5616355"/>
                    <a:pt x="803168" y="5605614"/>
                  </a:cubicBezTo>
                  <a:lnTo>
                    <a:pt x="803168" y="5605614"/>
                  </a:lnTo>
                  <a:cubicBezTo>
                    <a:pt x="645952" y="5600337"/>
                    <a:pt x="384604" y="5634190"/>
                    <a:pt x="254278" y="5525032"/>
                  </a:cubicBezTo>
                  <a:cubicBezTo>
                    <a:pt x="145767" y="5434147"/>
                    <a:pt x="81795" y="5240836"/>
                    <a:pt x="63030" y="5040637"/>
                  </a:cubicBezTo>
                  <a:close/>
                </a:path>
              </a:pathLst>
            </a:custGeom>
            <a:solidFill>
              <a:srgbClr val="F8CDA2"/>
            </a:solidFill>
          </p:spPr>
        </p:sp>
      </p:grpSp>
      <p:grpSp>
        <p:nvGrpSpPr>
          <p:cNvPr id="8" name="Group 8"/>
          <p:cNvGrpSpPr/>
          <p:nvPr/>
        </p:nvGrpSpPr>
        <p:grpSpPr>
          <a:xfrm rot="-5400000">
            <a:off x="134895" y="1699381"/>
            <a:ext cx="3195336" cy="3264016"/>
            <a:chOff x="0" y="0"/>
            <a:chExt cx="4154969" cy="4244275"/>
          </a:xfrm>
        </p:grpSpPr>
        <p:sp>
          <p:nvSpPr>
            <p:cNvPr id="9" name="Freeform 9"/>
            <p:cNvSpPr/>
            <p:nvPr/>
          </p:nvSpPr>
          <p:spPr>
            <a:xfrm>
              <a:off x="-9098" y="-6509"/>
              <a:ext cx="4169300" cy="4276329"/>
            </a:xfrm>
            <a:custGeom>
              <a:avLst/>
              <a:gdLst/>
              <a:ahLst/>
              <a:cxnLst/>
              <a:rect l="l" t="t" r="r" b="b"/>
              <a:pathLst>
                <a:path w="4169300" h="4276329">
                  <a:moveTo>
                    <a:pt x="63030" y="3682775"/>
                  </a:moveTo>
                  <a:cubicBezTo>
                    <a:pt x="63030" y="3682775"/>
                    <a:pt x="0" y="3436211"/>
                    <a:pt x="10218" y="1214762"/>
                  </a:cubicBezTo>
                  <a:cubicBezTo>
                    <a:pt x="18651" y="990971"/>
                    <a:pt x="65033" y="645332"/>
                    <a:pt x="65033" y="645332"/>
                  </a:cubicBezTo>
                  <a:cubicBezTo>
                    <a:pt x="82233" y="502466"/>
                    <a:pt x="56685" y="337866"/>
                    <a:pt x="181385" y="223925"/>
                  </a:cubicBezTo>
                  <a:cubicBezTo>
                    <a:pt x="346794" y="72788"/>
                    <a:pt x="621643" y="0"/>
                    <a:pt x="3276227" y="6965"/>
                  </a:cubicBezTo>
                  <a:lnTo>
                    <a:pt x="3276228" y="6965"/>
                  </a:lnTo>
                  <a:cubicBezTo>
                    <a:pt x="3492975" y="16819"/>
                    <a:pt x="3697290" y="36481"/>
                    <a:pt x="3831478" y="101690"/>
                  </a:cubicBezTo>
                  <a:cubicBezTo>
                    <a:pt x="4087524" y="226120"/>
                    <a:pt x="4169299" y="459160"/>
                    <a:pt x="4163812" y="704684"/>
                  </a:cubicBezTo>
                  <a:cubicBezTo>
                    <a:pt x="4163812" y="704684"/>
                    <a:pt x="4120524" y="1013073"/>
                    <a:pt x="4127957" y="1248607"/>
                  </a:cubicBezTo>
                  <a:cubicBezTo>
                    <a:pt x="4135081" y="3424577"/>
                    <a:pt x="4142237" y="3620180"/>
                    <a:pt x="4142237" y="3620180"/>
                  </a:cubicBezTo>
                  <a:cubicBezTo>
                    <a:pt x="4125556" y="3835912"/>
                    <a:pt x="4010911" y="4046524"/>
                    <a:pt x="3814042" y="4158148"/>
                  </a:cubicBezTo>
                  <a:cubicBezTo>
                    <a:pt x="3663691" y="4243397"/>
                    <a:pt x="3465660" y="4258494"/>
                    <a:pt x="2748002" y="4247753"/>
                  </a:cubicBezTo>
                  <a:lnTo>
                    <a:pt x="2747970" y="4247753"/>
                  </a:lnTo>
                  <a:cubicBezTo>
                    <a:pt x="645952" y="4242476"/>
                    <a:pt x="384604" y="4276329"/>
                    <a:pt x="254278" y="4167171"/>
                  </a:cubicBezTo>
                  <a:cubicBezTo>
                    <a:pt x="145767" y="4076286"/>
                    <a:pt x="81795" y="3882974"/>
                    <a:pt x="63030" y="3682775"/>
                  </a:cubicBezTo>
                  <a:close/>
                </a:path>
              </a:pathLst>
            </a:custGeom>
            <a:solidFill>
              <a:srgbClr val="F8CDA2"/>
            </a:solidFill>
          </p:spPr>
        </p:sp>
      </p:grpSp>
      <p:grpSp>
        <p:nvGrpSpPr>
          <p:cNvPr id="10" name="Group 10"/>
          <p:cNvGrpSpPr/>
          <p:nvPr/>
        </p:nvGrpSpPr>
        <p:grpSpPr>
          <a:xfrm rot="-5400000">
            <a:off x="4262016" y="4494615"/>
            <a:ext cx="1146619" cy="2941508"/>
            <a:chOff x="0" y="0"/>
            <a:chExt cx="1962276" cy="5033973"/>
          </a:xfrm>
        </p:grpSpPr>
        <p:sp>
          <p:nvSpPr>
            <p:cNvPr id="11" name="Freeform 11"/>
            <p:cNvSpPr/>
            <p:nvPr/>
          </p:nvSpPr>
          <p:spPr>
            <a:xfrm>
              <a:off x="-9098" y="-6509"/>
              <a:ext cx="1976606" cy="5066026"/>
            </a:xfrm>
            <a:custGeom>
              <a:avLst/>
              <a:gdLst/>
              <a:ahLst/>
              <a:cxnLst/>
              <a:rect l="l" t="t" r="r" b="b"/>
              <a:pathLst>
                <a:path w="1976606" h="5066026">
                  <a:moveTo>
                    <a:pt x="63030" y="4472473"/>
                  </a:moveTo>
                  <a:cubicBezTo>
                    <a:pt x="63030" y="4472473"/>
                    <a:pt x="0" y="4225909"/>
                    <a:pt x="10218" y="1214762"/>
                  </a:cubicBezTo>
                  <a:cubicBezTo>
                    <a:pt x="18651" y="990971"/>
                    <a:pt x="65033" y="645332"/>
                    <a:pt x="65033" y="645332"/>
                  </a:cubicBezTo>
                  <a:cubicBezTo>
                    <a:pt x="82233" y="502466"/>
                    <a:pt x="56685" y="337866"/>
                    <a:pt x="181385" y="223925"/>
                  </a:cubicBezTo>
                  <a:cubicBezTo>
                    <a:pt x="346794" y="72788"/>
                    <a:pt x="621643" y="0"/>
                    <a:pt x="1083533" y="6965"/>
                  </a:cubicBezTo>
                  <a:lnTo>
                    <a:pt x="1083534" y="6965"/>
                  </a:lnTo>
                  <a:cubicBezTo>
                    <a:pt x="1300281" y="16819"/>
                    <a:pt x="1504597" y="36481"/>
                    <a:pt x="1638785" y="101690"/>
                  </a:cubicBezTo>
                  <a:cubicBezTo>
                    <a:pt x="1894831" y="226120"/>
                    <a:pt x="1976606" y="459160"/>
                    <a:pt x="1971118" y="704684"/>
                  </a:cubicBezTo>
                  <a:cubicBezTo>
                    <a:pt x="1971118" y="704684"/>
                    <a:pt x="1927830" y="1013073"/>
                    <a:pt x="1935264" y="1248607"/>
                  </a:cubicBezTo>
                  <a:cubicBezTo>
                    <a:pt x="1942387" y="4214274"/>
                    <a:pt x="1949544" y="4409877"/>
                    <a:pt x="1949544" y="4409877"/>
                  </a:cubicBezTo>
                  <a:cubicBezTo>
                    <a:pt x="1932862" y="4625610"/>
                    <a:pt x="1818218" y="4836221"/>
                    <a:pt x="1621349" y="4947845"/>
                  </a:cubicBezTo>
                  <a:cubicBezTo>
                    <a:pt x="1470997" y="5033094"/>
                    <a:pt x="1272966" y="5048192"/>
                    <a:pt x="1001741" y="5037450"/>
                  </a:cubicBezTo>
                  <a:lnTo>
                    <a:pt x="1001737" y="5037450"/>
                  </a:lnTo>
                  <a:cubicBezTo>
                    <a:pt x="645952" y="5032173"/>
                    <a:pt x="384604" y="5066027"/>
                    <a:pt x="254278" y="4956869"/>
                  </a:cubicBezTo>
                  <a:cubicBezTo>
                    <a:pt x="145767" y="4865984"/>
                    <a:pt x="81795" y="4672672"/>
                    <a:pt x="63030" y="4472473"/>
                  </a:cubicBezTo>
                  <a:close/>
                </a:path>
              </a:pathLst>
            </a:custGeom>
            <a:solidFill>
              <a:srgbClr val="FFD53D"/>
            </a:solidFill>
          </p:spPr>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436790" y="1771730"/>
            <a:ext cx="197966" cy="248588"/>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157399" y="1429942"/>
            <a:ext cx="359369" cy="451262"/>
          </a:xfrm>
          <a:prstGeom prst="rect">
            <a:avLst/>
          </a:prstGeom>
        </p:spPr>
      </p:pic>
      <p:grpSp>
        <p:nvGrpSpPr>
          <p:cNvPr id="14" name="Group 14"/>
          <p:cNvGrpSpPr/>
          <p:nvPr/>
        </p:nvGrpSpPr>
        <p:grpSpPr>
          <a:xfrm rot="5400000">
            <a:off x="7571274" y="1568512"/>
            <a:ext cx="1204995" cy="2605837"/>
            <a:chOff x="0" y="0"/>
            <a:chExt cx="2504652" cy="5416382"/>
          </a:xfrm>
        </p:grpSpPr>
        <p:sp>
          <p:nvSpPr>
            <p:cNvPr id="15" name="Freeform 15"/>
            <p:cNvSpPr/>
            <p:nvPr/>
          </p:nvSpPr>
          <p:spPr>
            <a:xfrm>
              <a:off x="-9098" y="-6509"/>
              <a:ext cx="2518983" cy="5448435"/>
            </a:xfrm>
            <a:custGeom>
              <a:avLst/>
              <a:gdLst/>
              <a:ahLst/>
              <a:cxnLst/>
              <a:rect l="l" t="t" r="r" b="b"/>
              <a:pathLst>
                <a:path w="2518983" h="5448435">
                  <a:moveTo>
                    <a:pt x="63030" y="4854882"/>
                  </a:moveTo>
                  <a:cubicBezTo>
                    <a:pt x="63030" y="4854882"/>
                    <a:pt x="0" y="4608318"/>
                    <a:pt x="10218" y="1214762"/>
                  </a:cubicBezTo>
                  <a:cubicBezTo>
                    <a:pt x="18651" y="990971"/>
                    <a:pt x="65033" y="645332"/>
                    <a:pt x="65033" y="645332"/>
                  </a:cubicBezTo>
                  <a:cubicBezTo>
                    <a:pt x="82233" y="502466"/>
                    <a:pt x="56685" y="337866"/>
                    <a:pt x="181385" y="223925"/>
                  </a:cubicBezTo>
                  <a:cubicBezTo>
                    <a:pt x="346794" y="72788"/>
                    <a:pt x="621643" y="0"/>
                    <a:pt x="1625910" y="6965"/>
                  </a:cubicBezTo>
                  <a:lnTo>
                    <a:pt x="1625911" y="6965"/>
                  </a:lnTo>
                  <a:cubicBezTo>
                    <a:pt x="1842658" y="16819"/>
                    <a:pt x="2046973" y="36481"/>
                    <a:pt x="2181162" y="101690"/>
                  </a:cubicBezTo>
                  <a:cubicBezTo>
                    <a:pt x="2437208" y="226120"/>
                    <a:pt x="2518983" y="459160"/>
                    <a:pt x="2513495" y="704684"/>
                  </a:cubicBezTo>
                  <a:cubicBezTo>
                    <a:pt x="2513495" y="704684"/>
                    <a:pt x="2470207" y="1013073"/>
                    <a:pt x="2477641" y="1248607"/>
                  </a:cubicBezTo>
                  <a:cubicBezTo>
                    <a:pt x="2484764" y="4596683"/>
                    <a:pt x="2491920" y="4792286"/>
                    <a:pt x="2491920" y="4792286"/>
                  </a:cubicBezTo>
                  <a:cubicBezTo>
                    <a:pt x="2475239" y="5008018"/>
                    <a:pt x="2360595" y="5218630"/>
                    <a:pt x="2163726" y="5330254"/>
                  </a:cubicBezTo>
                  <a:cubicBezTo>
                    <a:pt x="2013374" y="5415503"/>
                    <a:pt x="1815343" y="5430601"/>
                    <a:pt x="1433689" y="5419859"/>
                  </a:cubicBezTo>
                  <a:lnTo>
                    <a:pt x="1433679" y="5419859"/>
                  </a:lnTo>
                  <a:cubicBezTo>
                    <a:pt x="645952" y="5414582"/>
                    <a:pt x="384604" y="5448435"/>
                    <a:pt x="254278" y="5339278"/>
                  </a:cubicBezTo>
                  <a:cubicBezTo>
                    <a:pt x="145767" y="5248393"/>
                    <a:pt x="81795" y="5055081"/>
                    <a:pt x="63030" y="4854882"/>
                  </a:cubicBezTo>
                  <a:close/>
                </a:path>
              </a:pathLst>
            </a:custGeom>
            <a:solidFill>
              <a:srgbClr val="FFD53D"/>
            </a:solidFill>
          </p:spPr>
        </p:sp>
      </p:grpSp>
      <p:grpSp>
        <p:nvGrpSpPr>
          <p:cNvPr id="16" name="Group 16"/>
          <p:cNvGrpSpPr/>
          <p:nvPr/>
        </p:nvGrpSpPr>
        <p:grpSpPr>
          <a:xfrm rot="5400000">
            <a:off x="4406286" y="3207570"/>
            <a:ext cx="999770" cy="2883648"/>
            <a:chOff x="0" y="0"/>
            <a:chExt cx="1717947" cy="4955096"/>
          </a:xfrm>
        </p:grpSpPr>
        <p:sp>
          <p:nvSpPr>
            <p:cNvPr id="17" name="Freeform 17"/>
            <p:cNvSpPr/>
            <p:nvPr/>
          </p:nvSpPr>
          <p:spPr>
            <a:xfrm>
              <a:off x="-9098" y="-6509"/>
              <a:ext cx="1732278" cy="4987150"/>
            </a:xfrm>
            <a:custGeom>
              <a:avLst/>
              <a:gdLst/>
              <a:ahLst/>
              <a:cxnLst/>
              <a:rect l="l" t="t" r="r" b="b"/>
              <a:pathLst>
                <a:path w="1732278" h="4987150">
                  <a:moveTo>
                    <a:pt x="63030" y="4393597"/>
                  </a:moveTo>
                  <a:cubicBezTo>
                    <a:pt x="63030" y="4393597"/>
                    <a:pt x="0" y="4147033"/>
                    <a:pt x="10218" y="1214762"/>
                  </a:cubicBezTo>
                  <a:cubicBezTo>
                    <a:pt x="18651" y="990971"/>
                    <a:pt x="65033" y="645332"/>
                    <a:pt x="65033" y="645332"/>
                  </a:cubicBezTo>
                  <a:cubicBezTo>
                    <a:pt x="82233" y="502466"/>
                    <a:pt x="56685" y="337866"/>
                    <a:pt x="181385" y="223925"/>
                  </a:cubicBezTo>
                  <a:cubicBezTo>
                    <a:pt x="346794" y="72788"/>
                    <a:pt x="621643" y="0"/>
                    <a:pt x="839205" y="6965"/>
                  </a:cubicBezTo>
                  <a:lnTo>
                    <a:pt x="839206" y="6965"/>
                  </a:lnTo>
                  <a:cubicBezTo>
                    <a:pt x="1055953" y="16819"/>
                    <a:pt x="1260268" y="36481"/>
                    <a:pt x="1394456" y="101690"/>
                  </a:cubicBezTo>
                  <a:cubicBezTo>
                    <a:pt x="1650502" y="226120"/>
                    <a:pt x="1732277" y="459160"/>
                    <a:pt x="1726790" y="704684"/>
                  </a:cubicBezTo>
                  <a:cubicBezTo>
                    <a:pt x="1726790" y="704684"/>
                    <a:pt x="1683502" y="1013073"/>
                    <a:pt x="1690935" y="1248607"/>
                  </a:cubicBezTo>
                  <a:cubicBezTo>
                    <a:pt x="1698058" y="4135398"/>
                    <a:pt x="1705215" y="4331001"/>
                    <a:pt x="1705215" y="4331001"/>
                  </a:cubicBezTo>
                  <a:cubicBezTo>
                    <a:pt x="1688533" y="4546733"/>
                    <a:pt x="1573889" y="4757345"/>
                    <a:pt x="1377020" y="4868969"/>
                  </a:cubicBezTo>
                  <a:cubicBezTo>
                    <a:pt x="1226669" y="4954218"/>
                    <a:pt x="1028638" y="4969316"/>
                    <a:pt x="807157" y="4958574"/>
                  </a:cubicBezTo>
                  <a:lnTo>
                    <a:pt x="807157" y="4958574"/>
                  </a:lnTo>
                  <a:cubicBezTo>
                    <a:pt x="645952" y="4953297"/>
                    <a:pt x="384604" y="4987150"/>
                    <a:pt x="254278" y="4877992"/>
                  </a:cubicBezTo>
                  <a:cubicBezTo>
                    <a:pt x="145767" y="4787108"/>
                    <a:pt x="81795" y="4593796"/>
                    <a:pt x="63030" y="4393597"/>
                  </a:cubicBezTo>
                  <a:close/>
                </a:path>
              </a:pathLst>
            </a:custGeom>
            <a:solidFill>
              <a:srgbClr val="FFD53D"/>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35325" y="1958212"/>
            <a:ext cx="1544693" cy="1544693"/>
          </a:xfrm>
          <a:prstGeom prst="rect">
            <a:avLst/>
          </a:prstGeom>
        </p:spPr>
      </p:pic>
      <p:grpSp>
        <p:nvGrpSpPr>
          <p:cNvPr id="19" name="Group 19"/>
          <p:cNvGrpSpPr/>
          <p:nvPr/>
        </p:nvGrpSpPr>
        <p:grpSpPr>
          <a:xfrm rot="5400000">
            <a:off x="4305340" y="1772887"/>
            <a:ext cx="1201660" cy="2598623"/>
            <a:chOff x="0" y="0"/>
            <a:chExt cx="2504652" cy="5416382"/>
          </a:xfrm>
        </p:grpSpPr>
        <p:sp>
          <p:nvSpPr>
            <p:cNvPr id="20" name="Freeform 20"/>
            <p:cNvSpPr/>
            <p:nvPr/>
          </p:nvSpPr>
          <p:spPr>
            <a:xfrm>
              <a:off x="-9098" y="-6509"/>
              <a:ext cx="2518983" cy="5448435"/>
            </a:xfrm>
            <a:custGeom>
              <a:avLst/>
              <a:gdLst/>
              <a:ahLst/>
              <a:cxnLst/>
              <a:rect l="l" t="t" r="r" b="b"/>
              <a:pathLst>
                <a:path w="2518983" h="5448435">
                  <a:moveTo>
                    <a:pt x="63030" y="4854882"/>
                  </a:moveTo>
                  <a:cubicBezTo>
                    <a:pt x="63030" y="4854882"/>
                    <a:pt x="0" y="4608318"/>
                    <a:pt x="10218" y="1214762"/>
                  </a:cubicBezTo>
                  <a:cubicBezTo>
                    <a:pt x="18651" y="990971"/>
                    <a:pt x="65033" y="645332"/>
                    <a:pt x="65033" y="645332"/>
                  </a:cubicBezTo>
                  <a:cubicBezTo>
                    <a:pt x="82233" y="502466"/>
                    <a:pt x="56685" y="337866"/>
                    <a:pt x="181385" y="223925"/>
                  </a:cubicBezTo>
                  <a:cubicBezTo>
                    <a:pt x="346794" y="72788"/>
                    <a:pt x="621643" y="0"/>
                    <a:pt x="1625910" y="6965"/>
                  </a:cubicBezTo>
                  <a:lnTo>
                    <a:pt x="1625911" y="6965"/>
                  </a:lnTo>
                  <a:cubicBezTo>
                    <a:pt x="1842658" y="16819"/>
                    <a:pt x="2046973" y="36481"/>
                    <a:pt x="2181162" y="101690"/>
                  </a:cubicBezTo>
                  <a:cubicBezTo>
                    <a:pt x="2437208" y="226120"/>
                    <a:pt x="2518983" y="459160"/>
                    <a:pt x="2513495" y="704684"/>
                  </a:cubicBezTo>
                  <a:cubicBezTo>
                    <a:pt x="2513495" y="704684"/>
                    <a:pt x="2470207" y="1013073"/>
                    <a:pt x="2477641" y="1248607"/>
                  </a:cubicBezTo>
                  <a:cubicBezTo>
                    <a:pt x="2484764" y="4596683"/>
                    <a:pt x="2491920" y="4792286"/>
                    <a:pt x="2491920" y="4792286"/>
                  </a:cubicBezTo>
                  <a:cubicBezTo>
                    <a:pt x="2475239" y="5008018"/>
                    <a:pt x="2360595" y="5218630"/>
                    <a:pt x="2163726" y="5330254"/>
                  </a:cubicBezTo>
                  <a:cubicBezTo>
                    <a:pt x="2013374" y="5415503"/>
                    <a:pt x="1815343" y="5430601"/>
                    <a:pt x="1433689" y="5419859"/>
                  </a:cubicBezTo>
                  <a:lnTo>
                    <a:pt x="1433679" y="5419859"/>
                  </a:lnTo>
                  <a:cubicBezTo>
                    <a:pt x="645952" y="5414582"/>
                    <a:pt x="384604" y="5448435"/>
                    <a:pt x="254278" y="5339278"/>
                  </a:cubicBezTo>
                  <a:cubicBezTo>
                    <a:pt x="145767" y="5248393"/>
                    <a:pt x="81795" y="5055081"/>
                    <a:pt x="63030" y="4854882"/>
                  </a:cubicBezTo>
                  <a:close/>
                </a:path>
              </a:pathLst>
            </a:custGeom>
            <a:solidFill>
              <a:srgbClr val="FFD53D"/>
            </a:solidFill>
          </p:spPr>
        </p:sp>
      </p:grpSp>
      <p:grpSp>
        <p:nvGrpSpPr>
          <p:cNvPr id="21" name="Group 21"/>
          <p:cNvGrpSpPr/>
          <p:nvPr/>
        </p:nvGrpSpPr>
        <p:grpSpPr>
          <a:xfrm rot="5400000">
            <a:off x="7404642" y="2871918"/>
            <a:ext cx="1440215" cy="3114506"/>
            <a:chOff x="0" y="0"/>
            <a:chExt cx="2504652" cy="5416382"/>
          </a:xfrm>
        </p:grpSpPr>
        <p:sp>
          <p:nvSpPr>
            <p:cNvPr id="22" name="Freeform 22"/>
            <p:cNvSpPr/>
            <p:nvPr/>
          </p:nvSpPr>
          <p:spPr>
            <a:xfrm>
              <a:off x="-9098" y="-6509"/>
              <a:ext cx="2518983" cy="5448435"/>
            </a:xfrm>
            <a:custGeom>
              <a:avLst/>
              <a:gdLst/>
              <a:ahLst/>
              <a:cxnLst/>
              <a:rect l="l" t="t" r="r" b="b"/>
              <a:pathLst>
                <a:path w="2518983" h="5448435">
                  <a:moveTo>
                    <a:pt x="63030" y="4854882"/>
                  </a:moveTo>
                  <a:cubicBezTo>
                    <a:pt x="63030" y="4854882"/>
                    <a:pt x="0" y="4608318"/>
                    <a:pt x="10218" y="1214762"/>
                  </a:cubicBezTo>
                  <a:cubicBezTo>
                    <a:pt x="18651" y="990971"/>
                    <a:pt x="65033" y="645332"/>
                    <a:pt x="65033" y="645332"/>
                  </a:cubicBezTo>
                  <a:cubicBezTo>
                    <a:pt x="82233" y="502466"/>
                    <a:pt x="56685" y="337866"/>
                    <a:pt x="181385" y="223925"/>
                  </a:cubicBezTo>
                  <a:cubicBezTo>
                    <a:pt x="346794" y="72788"/>
                    <a:pt x="621643" y="0"/>
                    <a:pt x="1625910" y="6965"/>
                  </a:cubicBezTo>
                  <a:lnTo>
                    <a:pt x="1625911" y="6965"/>
                  </a:lnTo>
                  <a:cubicBezTo>
                    <a:pt x="1842658" y="16819"/>
                    <a:pt x="2046973" y="36481"/>
                    <a:pt x="2181162" y="101690"/>
                  </a:cubicBezTo>
                  <a:cubicBezTo>
                    <a:pt x="2437208" y="226120"/>
                    <a:pt x="2518983" y="459160"/>
                    <a:pt x="2513495" y="704684"/>
                  </a:cubicBezTo>
                  <a:cubicBezTo>
                    <a:pt x="2513495" y="704684"/>
                    <a:pt x="2470207" y="1013073"/>
                    <a:pt x="2477641" y="1248607"/>
                  </a:cubicBezTo>
                  <a:cubicBezTo>
                    <a:pt x="2484764" y="4596683"/>
                    <a:pt x="2491920" y="4792286"/>
                    <a:pt x="2491920" y="4792286"/>
                  </a:cubicBezTo>
                  <a:cubicBezTo>
                    <a:pt x="2475239" y="5008018"/>
                    <a:pt x="2360595" y="5218630"/>
                    <a:pt x="2163726" y="5330254"/>
                  </a:cubicBezTo>
                  <a:cubicBezTo>
                    <a:pt x="2013374" y="5415503"/>
                    <a:pt x="1815343" y="5430601"/>
                    <a:pt x="1433689" y="5419859"/>
                  </a:cubicBezTo>
                  <a:lnTo>
                    <a:pt x="1433679" y="5419859"/>
                  </a:lnTo>
                  <a:cubicBezTo>
                    <a:pt x="645952" y="5414582"/>
                    <a:pt x="384604" y="5448435"/>
                    <a:pt x="254278" y="5339278"/>
                  </a:cubicBezTo>
                  <a:cubicBezTo>
                    <a:pt x="145767" y="5248393"/>
                    <a:pt x="81795" y="5055081"/>
                    <a:pt x="63030" y="4854882"/>
                  </a:cubicBezTo>
                  <a:close/>
                </a:path>
              </a:pathLst>
            </a:custGeom>
            <a:solidFill>
              <a:srgbClr val="FFD53D"/>
            </a:solidFill>
          </p:spPr>
        </p:sp>
      </p:grpSp>
      <p:sp>
        <p:nvSpPr>
          <p:cNvPr id="24" name="TextBox 24"/>
          <p:cNvSpPr txBox="1"/>
          <p:nvPr/>
        </p:nvSpPr>
        <p:spPr>
          <a:xfrm>
            <a:off x="2162851" y="502634"/>
            <a:ext cx="5427899" cy="788036"/>
          </a:xfrm>
          <a:prstGeom prst="rect">
            <a:avLst/>
          </a:prstGeom>
        </p:spPr>
        <p:txBody>
          <a:bodyPr lIns="0" tIns="0" rIns="0" bIns="0" rtlCol="0" anchor="t">
            <a:spAutoFit/>
          </a:bodyPr>
          <a:lstStyle/>
          <a:p>
            <a:pPr algn="ctr">
              <a:lnSpc>
                <a:spcPts val="2960"/>
              </a:lnSpc>
            </a:pPr>
            <a:r>
              <a:rPr lang="en-US" sz="3700">
                <a:solidFill>
                  <a:srgbClr val="1D1D1B"/>
                </a:solidFill>
                <a:latin typeface="More Sugar Thin"/>
              </a:rPr>
              <a:t>Supporting children during social situations</a:t>
            </a:r>
          </a:p>
        </p:txBody>
      </p:sp>
      <p:sp>
        <p:nvSpPr>
          <p:cNvPr id="25" name="TextBox 25"/>
          <p:cNvSpPr txBox="1"/>
          <p:nvPr/>
        </p:nvSpPr>
        <p:spPr>
          <a:xfrm>
            <a:off x="3521485" y="5544737"/>
            <a:ext cx="2627680" cy="838200"/>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Find tools to minimize triggers in social situations.</a:t>
            </a:r>
          </a:p>
        </p:txBody>
      </p:sp>
      <p:sp>
        <p:nvSpPr>
          <p:cNvPr id="26" name="TextBox 26"/>
          <p:cNvSpPr txBox="1"/>
          <p:nvPr/>
        </p:nvSpPr>
        <p:spPr>
          <a:xfrm>
            <a:off x="6585003" y="5820962"/>
            <a:ext cx="3031851" cy="1114425"/>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If your child suffers from anxiety, consider making speech cards to help them speak to other people. </a:t>
            </a:r>
          </a:p>
        </p:txBody>
      </p:sp>
      <p:sp>
        <p:nvSpPr>
          <p:cNvPr id="27" name="TextBox 27"/>
          <p:cNvSpPr txBox="1"/>
          <p:nvPr/>
        </p:nvSpPr>
        <p:spPr>
          <a:xfrm>
            <a:off x="138395" y="2268932"/>
            <a:ext cx="3188337" cy="2066925"/>
          </a:xfrm>
          <a:prstGeom prst="rect">
            <a:avLst/>
          </a:prstGeom>
        </p:spPr>
        <p:txBody>
          <a:bodyPr lIns="0" tIns="0" rIns="0" bIns="0" rtlCol="0" anchor="t">
            <a:spAutoFit/>
          </a:bodyPr>
          <a:lstStyle/>
          <a:p>
            <a:pPr algn="ctr">
              <a:lnSpc>
                <a:spcPts val="2340"/>
              </a:lnSpc>
            </a:pPr>
            <a:r>
              <a:rPr lang="en-US" sz="1950">
                <a:solidFill>
                  <a:srgbClr val="1D1D1B"/>
                </a:solidFill>
                <a:latin typeface="More Sugar Thin"/>
              </a:rPr>
              <a:t>Understanding the various triggers that your child experiences in social situations is important to provide outlets and resources to comfortably integrate themselves into society.</a:t>
            </a:r>
          </a:p>
        </p:txBody>
      </p:sp>
      <p:sp>
        <p:nvSpPr>
          <p:cNvPr id="28" name="TextBox 28"/>
          <p:cNvSpPr txBox="1"/>
          <p:nvPr/>
        </p:nvSpPr>
        <p:spPr>
          <a:xfrm>
            <a:off x="3588221" y="4363644"/>
            <a:ext cx="2537827" cy="561975"/>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Model and practice desired behaviors</a:t>
            </a:r>
          </a:p>
        </p:txBody>
      </p:sp>
      <p:sp>
        <p:nvSpPr>
          <p:cNvPr id="29" name="TextBox 29"/>
          <p:cNvSpPr txBox="1"/>
          <p:nvPr/>
        </p:nvSpPr>
        <p:spPr>
          <a:xfrm>
            <a:off x="3653708" y="2648336"/>
            <a:ext cx="2504925" cy="838200"/>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Reinforce positive behaviors and celebrate strengths.</a:t>
            </a:r>
          </a:p>
        </p:txBody>
      </p:sp>
      <p:sp>
        <p:nvSpPr>
          <p:cNvPr id="30" name="TextBox 30"/>
          <p:cNvSpPr txBox="1"/>
          <p:nvPr/>
        </p:nvSpPr>
        <p:spPr>
          <a:xfrm>
            <a:off x="6595467" y="3867197"/>
            <a:ext cx="3058565" cy="1114425"/>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Provide them with sensory items they can use throughout the day. (ex. fidget spinner or stress ball)</a:t>
            </a:r>
          </a:p>
        </p:txBody>
      </p:sp>
      <p:sp>
        <p:nvSpPr>
          <p:cNvPr id="31" name="TextBox 31"/>
          <p:cNvSpPr txBox="1"/>
          <p:nvPr/>
        </p:nvSpPr>
        <p:spPr>
          <a:xfrm>
            <a:off x="6772810" y="2410255"/>
            <a:ext cx="2703826" cy="838200"/>
          </a:xfrm>
          <a:prstGeom prst="rect">
            <a:avLst/>
          </a:prstGeom>
        </p:spPr>
        <p:txBody>
          <a:bodyPr lIns="0" tIns="0" rIns="0" bIns="0" rtlCol="0" anchor="t">
            <a:spAutoFit/>
          </a:bodyPr>
          <a:lstStyle/>
          <a:p>
            <a:pPr algn="ctr">
              <a:lnSpc>
                <a:spcPts val="2220"/>
              </a:lnSpc>
            </a:pPr>
            <a:r>
              <a:rPr lang="en-US" sz="1850">
                <a:solidFill>
                  <a:srgbClr val="1D1D1B"/>
                </a:solidFill>
                <a:latin typeface="More Sugar Thin"/>
              </a:rPr>
              <a:t>Talk through possible social scenarios and use visual aids if necessary.</a:t>
            </a:r>
          </a:p>
        </p:txBody>
      </p:sp>
      <p:pic>
        <p:nvPicPr>
          <p:cNvPr id="32" name="Picture 3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611528" y="5445880"/>
            <a:ext cx="242070" cy="303970"/>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8308466" y="1341621"/>
            <a:ext cx="242070" cy="303970"/>
          </a:xfrm>
          <a:prstGeom prst="rect">
            <a:avLst/>
          </a:prstGeom>
        </p:spPr>
      </p:pic>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793556" y="5642542"/>
            <a:ext cx="391491" cy="4915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2103">
            <a:off x="6313178" y="-3405834"/>
            <a:ext cx="6238455" cy="51382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62657" flipH="1">
            <a:off x="-2295523" y="4312987"/>
            <a:ext cx="6238455" cy="5138218"/>
          </a:xfrm>
          <a:prstGeom prst="rect">
            <a:avLst/>
          </a:prstGeom>
        </p:spPr>
      </p:pic>
      <p:grpSp>
        <p:nvGrpSpPr>
          <p:cNvPr id="4" name="Group 4"/>
          <p:cNvGrpSpPr/>
          <p:nvPr/>
        </p:nvGrpSpPr>
        <p:grpSpPr>
          <a:xfrm>
            <a:off x="509976" y="191320"/>
            <a:ext cx="3990750" cy="2882728"/>
            <a:chOff x="0" y="0"/>
            <a:chExt cx="5321000" cy="3843638"/>
          </a:xfrm>
        </p:grpSpPr>
        <p:grpSp>
          <p:nvGrpSpPr>
            <p:cNvPr id="5" name="Group 5"/>
            <p:cNvGrpSpPr/>
            <p:nvPr/>
          </p:nvGrpSpPr>
          <p:grpSpPr>
            <a:xfrm rot="5400000">
              <a:off x="738681" y="-738681"/>
              <a:ext cx="3843638" cy="5321000"/>
              <a:chOff x="0" y="0"/>
              <a:chExt cx="3015570" cy="4174652"/>
            </a:xfrm>
          </p:grpSpPr>
          <p:sp>
            <p:nvSpPr>
              <p:cNvPr id="6" name="Freeform 6"/>
              <p:cNvSpPr/>
              <p:nvPr/>
            </p:nvSpPr>
            <p:spPr>
              <a:xfrm>
                <a:off x="-9098" y="-6509"/>
                <a:ext cx="3029901" cy="4206706"/>
              </a:xfrm>
              <a:custGeom>
                <a:avLst/>
                <a:gdLst/>
                <a:ahLst/>
                <a:cxnLst/>
                <a:rect l="l" t="t" r="r" b="b"/>
                <a:pathLst>
                  <a:path w="3029901" h="4206706">
                    <a:moveTo>
                      <a:pt x="63030" y="3613152"/>
                    </a:moveTo>
                    <a:cubicBezTo>
                      <a:pt x="63030" y="3613152"/>
                      <a:pt x="0" y="3366588"/>
                      <a:pt x="10218" y="1214762"/>
                    </a:cubicBezTo>
                    <a:cubicBezTo>
                      <a:pt x="18651" y="990971"/>
                      <a:pt x="65033" y="645332"/>
                      <a:pt x="65033" y="645332"/>
                    </a:cubicBezTo>
                    <a:cubicBezTo>
                      <a:pt x="82233" y="502466"/>
                      <a:pt x="56685" y="337866"/>
                      <a:pt x="181385" y="223925"/>
                    </a:cubicBezTo>
                    <a:cubicBezTo>
                      <a:pt x="346794" y="72788"/>
                      <a:pt x="621643" y="0"/>
                      <a:pt x="2136828" y="6965"/>
                    </a:cubicBezTo>
                    <a:lnTo>
                      <a:pt x="2136829" y="6965"/>
                    </a:lnTo>
                    <a:cubicBezTo>
                      <a:pt x="2353576" y="16819"/>
                      <a:pt x="2557891" y="36481"/>
                      <a:pt x="2692080" y="101690"/>
                    </a:cubicBezTo>
                    <a:cubicBezTo>
                      <a:pt x="2948126" y="226120"/>
                      <a:pt x="3029901" y="459160"/>
                      <a:pt x="3024413" y="704684"/>
                    </a:cubicBezTo>
                    <a:cubicBezTo>
                      <a:pt x="3024413" y="704684"/>
                      <a:pt x="2981125" y="1013073"/>
                      <a:pt x="2988559" y="1248607"/>
                    </a:cubicBezTo>
                    <a:cubicBezTo>
                      <a:pt x="2995682" y="3354954"/>
                      <a:pt x="3002838" y="3550557"/>
                      <a:pt x="3002838" y="3550557"/>
                    </a:cubicBezTo>
                    <a:cubicBezTo>
                      <a:pt x="2986157" y="3766289"/>
                      <a:pt x="2871513" y="3976901"/>
                      <a:pt x="2674644" y="4088525"/>
                    </a:cubicBezTo>
                    <a:cubicBezTo>
                      <a:pt x="2524292" y="4173774"/>
                      <a:pt x="2326261" y="4188872"/>
                      <a:pt x="1840584" y="4178130"/>
                    </a:cubicBezTo>
                    <a:lnTo>
                      <a:pt x="1840568" y="4178130"/>
                    </a:lnTo>
                    <a:cubicBezTo>
                      <a:pt x="645952" y="4172853"/>
                      <a:pt x="384604" y="4206706"/>
                      <a:pt x="254278" y="4097548"/>
                    </a:cubicBezTo>
                    <a:cubicBezTo>
                      <a:pt x="145767" y="4006663"/>
                      <a:pt x="81795" y="3813351"/>
                      <a:pt x="63030" y="3613152"/>
                    </a:cubicBezTo>
                    <a:close/>
                  </a:path>
                </a:pathLst>
              </a:custGeom>
              <a:solidFill>
                <a:srgbClr val="FFD53D"/>
              </a:solidFill>
            </p:spPr>
          </p:sp>
        </p:grpSp>
        <p:sp>
          <p:nvSpPr>
            <p:cNvPr id="7" name="TextBox 7"/>
            <p:cNvSpPr txBox="1"/>
            <p:nvPr/>
          </p:nvSpPr>
          <p:spPr>
            <a:xfrm>
              <a:off x="308120" y="415602"/>
              <a:ext cx="4704760" cy="3234083"/>
            </a:xfrm>
            <a:prstGeom prst="rect">
              <a:avLst/>
            </a:prstGeom>
          </p:spPr>
          <p:txBody>
            <a:bodyPr lIns="0" tIns="0" rIns="0" bIns="0" rtlCol="0" anchor="t">
              <a:spAutoFit/>
            </a:bodyPr>
            <a:lstStyle/>
            <a:p>
              <a:pPr algn="ctr">
                <a:lnSpc>
                  <a:spcPts val="4674"/>
                </a:lnSpc>
              </a:pPr>
              <a:r>
                <a:rPr lang="en-US" sz="5193">
                  <a:solidFill>
                    <a:srgbClr val="1D1D1B"/>
                  </a:solidFill>
                  <a:latin typeface="One Little Font"/>
                </a:rPr>
                <a:t>The Conventional Medical Paradigm</a:t>
              </a:r>
            </a:p>
          </p:txBody>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4441282">
            <a:off x="4265960" y="123081"/>
            <a:ext cx="552789" cy="537486"/>
          </a:xfrm>
          <a:prstGeom prst="rect">
            <a:avLst/>
          </a:prstGeom>
        </p:spPr>
      </p:pic>
      <p:grpSp>
        <p:nvGrpSpPr>
          <p:cNvPr id="9" name="Group 9"/>
          <p:cNvGrpSpPr/>
          <p:nvPr/>
        </p:nvGrpSpPr>
        <p:grpSpPr>
          <a:xfrm>
            <a:off x="1061981" y="3406384"/>
            <a:ext cx="8208470" cy="1810195"/>
            <a:chOff x="0" y="0"/>
            <a:chExt cx="10944627" cy="2413593"/>
          </a:xfrm>
        </p:grpSpPr>
        <p:grpSp>
          <p:nvGrpSpPr>
            <p:cNvPr id="10" name="Group 10"/>
            <p:cNvGrpSpPr/>
            <p:nvPr/>
          </p:nvGrpSpPr>
          <p:grpSpPr>
            <a:xfrm rot="5400000">
              <a:off x="4345241" y="-4345241"/>
              <a:ext cx="2254144" cy="10944627"/>
              <a:chOff x="0" y="0"/>
              <a:chExt cx="1712938" cy="8316890"/>
            </a:xfrm>
          </p:grpSpPr>
          <p:sp>
            <p:nvSpPr>
              <p:cNvPr id="11" name="Freeform 11"/>
              <p:cNvSpPr/>
              <p:nvPr/>
            </p:nvSpPr>
            <p:spPr>
              <a:xfrm>
                <a:off x="-9098" y="-6509"/>
                <a:ext cx="1727269" cy="8348943"/>
              </a:xfrm>
              <a:custGeom>
                <a:avLst/>
                <a:gdLst/>
                <a:ahLst/>
                <a:cxnLst/>
                <a:rect l="l" t="t" r="r" b="b"/>
                <a:pathLst>
                  <a:path w="1727269" h="8348943">
                    <a:moveTo>
                      <a:pt x="63030" y="7755390"/>
                    </a:moveTo>
                    <a:cubicBezTo>
                      <a:pt x="63030" y="7755390"/>
                      <a:pt x="0" y="7508825"/>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497191"/>
                      <a:pt x="1700206" y="7692794"/>
                      <a:pt x="1700206" y="7692794"/>
                    </a:cubicBezTo>
                    <a:cubicBezTo>
                      <a:pt x="1683524" y="7908527"/>
                      <a:pt x="1568880" y="8119138"/>
                      <a:pt x="1372011" y="8230762"/>
                    </a:cubicBezTo>
                    <a:cubicBezTo>
                      <a:pt x="1221660" y="8316011"/>
                      <a:pt x="1023629" y="8331109"/>
                      <a:pt x="803168" y="8320367"/>
                    </a:cubicBezTo>
                    <a:lnTo>
                      <a:pt x="803168" y="8320367"/>
                    </a:lnTo>
                    <a:cubicBezTo>
                      <a:pt x="645952" y="8315090"/>
                      <a:pt x="384604" y="8348943"/>
                      <a:pt x="254278" y="8239786"/>
                    </a:cubicBezTo>
                    <a:cubicBezTo>
                      <a:pt x="145767" y="8148900"/>
                      <a:pt x="81795" y="7955589"/>
                      <a:pt x="63030" y="7755390"/>
                    </a:cubicBezTo>
                    <a:close/>
                  </a:path>
                </a:pathLst>
              </a:custGeom>
              <a:solidFill>
                <a:srgbClr val="EDD8C2"/>
              </a:solidFill>
            </p:spPr>
          </p:sp>
        </p:grpSp>
        <p:sp>
          <p:nvSpPr>
            <p:cNvPr id="12" name="TextBox 12"/>
            <p:cNvSpPr txBox="1"/>
            <p:nvPr/>
          </p:nvSpPr>
          <p:spPr>
            <a:xfrm>
              <a:off x="267127" y="148599"/>
              <a:ext cx="10373631" cy="1967326"/>
            </a:xfrm>
            <a:prstGeom prst="rect">
              <a:avLst/>
            </a:prstGeom>
          </p:spPr>
          <p:txBody>
            <a:bodyPr lIns="0" tIns="0" rIns="0" bIns="0" rtlCol="0" anchor="t">
              <a:spAutoFit/>
            </a:bodyPr>
            <a:lstStyle/>
            <a:p>
              <a:pPr algn="ctr">
                <a:lnSpc>
                  <a:spcPts val="2994"/>
                </a:lnSpc>
              </a:pPr>
              <a:r>
                <a:rPr lang="en-US" sz="2139">
                  <a:solidFill>
                    <a:srgbClr val="1D1D1B"/>
                  </a:solidFill>
                  <a:latin typeface="More Sugar Thin"/>
                </a:rPr>
                <a:t>The conventional medical paradigm, also referred to as the medical model of disability which approaches autism as a disability that is primarily rooted </a:t>
              </a:r>
              <a:r>
                <a:rPr lang="en-US" sz="2139" u="sng">
                  <a:solidFill>
                    <a:srgbClr val="1D1D1B"/>
                  </a:solidFill>
                  <a:latin typeface="More Sugar Thin"/>
                </a:rPr>
                <a:t>within individuals</a:t>
              </a:r>
              <a:r>
                <a:rPr lang="en-US" sz="2139">
                  <a:solidFill>
                    <a:srgbClr val="1D1D1B"/>
                  </a:solidFill>
                  <a:latin typeface="More Sugar Thin"/>
                </a:rPr>
                <a:t>.</a:t>
              </a:r>
            </a:p>
            <a:p>
              <a:pPr algn="ctr">
                <a:lnSpc>
                  <a:spcPts val="2994"/>
                </a:lnSpc>
              </a:pPr>
              <a:r>
                <a:rPr lang="en-US" sz="2139">
                  <a:solidFill>
                    <a:srgbClr val="1D1D1B"/>
                  </a:solidFill>
                  <a:latin typeface="More Sugar Thin"/>
                </a:rPr>
                <a:t>(Pellicano &amp; Houting, 2021)</a:t>
              </a:r>
            </a:p>
          </p:txBody>
        </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10196261" y="1836605"/>
              <a:ext cx="444882" cy="558642"/>
            </a:xfrm>
            <a:prstGeom prst="rect">
              <a:avLst/>
            </a:prstGeom>
          </p:spPr>
        </p:pic>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858024" y="3401490"/>
            <a:ext cx="407914" cy="512220"/>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4421319" y="6731508"/>
            <a:ext cx="242070" cy="303970"/>
          </a:xfrm>
          <a:prstGeom prst="rect">
            <a:avLst/>
          </a:prstGeom>
        </p:spPr>
      </p:pic>
      <p:pic>
        <p:nvPicPr>
          <p:cNvPr id="16" name="Picture 16"/>
          <p:cNvPicPr>
            <a:picLocks noChangeAspect="1"/>
          </p:cNvPicPr>
          <p:nvPr/>
        </p:nvPicPr>
        <p:blipFill>
          <a:blip r:embed="rId12"/>
          <a:srcRect/>
          <a:stretch>
            <a:fillRect/>
          </a:stretch>
        </p:blipFill>
        <p:spPr>
          <a:xfrm rot="-7477796">
            <a:off x="5786710" y="6154062"/>
            <a:ext cx="1687623" cy="113492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4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92592">
            <a:off x="5311203" y="4118109"/>
            <a:ext cx="4951776" cy="407846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1426161" y="-750492"/>
            <a:ext cx="4951776" cy="4078463"/>
          </a:xfrm>
          <a:prstGeom prst="rect">
            <a:avLst/>
          </a:prstGeom>
        </p:spPr>
      </p:pic>
      <p:grpSp>
        <p:nvGrpSpPr>
          <p:cNvPr id="4" name="Group 4"/>
          <p:cNvGrpSpPr/>
          <p:nvPr/>
        </p:nvGrpSpPr>
        <p:grpSpPr>
          <a:xfrm>
            <a:off x="934145" y="731520"/>
            <a:ext cx="7602418" cy="2067902"/>
            <a:chOff x="0" y="0"/>
            <a:chExt cx="10136558" cy="2757203"/>
          </a:xfrm>
        </p:grpSpPr>
        <p:grpSp>
          <p:nvGrpSpPr>
            <p:cNvPr id="5" name="Group 5"/>
            <p:cNvGrpSpPr/>
            <p:nvPr/>
          </p:nvGrpSpPr>
          <p:grpSpPr>
            <a:xfrm rot="5400000">
              <a:off x="3948735" y="-3948735"/>
              <a:ext cx="2239087" cy="10136558"/>
              <a:chOff x="0" y="0"/>
              <a:chExt cx="1730300" cy="7833229"/>
            </a:xfrm>
          </p:grpSpPr>
          <p:sp>
            <p:nvSpPr>
              <p:cNvPr id="6" name="Freeform 6"/>
              <p:cNvSpPr/>
              <p:nvPr/>
            </p:nvSpPr>
            <p:spPr>
              <a:xfrm>
                <a:off x="-9098" y="-6509"/>
                <a:ext cx="1744630" cy="7865283"/>
              </a:xfrm>
              <a:custGeom>
                <a:avLst/>
                <a:gdLst/>
                <a:ahLst/>
                <a:cxnLst/>
                <a:rect l="l" t="t" r="r" b="b"/>
                <a:pathLst>
                  <a:path w="1744630" h="7865283">
                    <a:moveTo>
                      <a:pt x="63030" y="7271730"/>
                    </a:moveTo>
                    <a:cubicBezTo>
                      <a:pt x="63030" y="7271730"/>
                      <a:pt x="0" y="7025165"/>
                      <a:pt x="10218" y="1214762"/>
                    </a:cubicBezTo>
                    <a:cubicBezTo>
                      <a:pt x="18651" y="990971"/>
                      <a:pt x="65033" y="645332"/>
                      <a:pt x="65033" y="645332"/>
                    </a:cubicBezTo>
                    <a:cubicBezTo>
                      <a:pt x="82233" y="502466"/>
                      <a:pt x="56685" y="337866"/>
                      <a:pt x="181385" y="223925"/>
                    </a:cubicBezTo>
                    <a:cubicBezTo>
                      <a:pt x="346794" y="72788"/>
                      <a:pt x="621643" y="0"/>
                      <a:pt x="851557" y="6965"/>
                    </a:cubicBezTo>
                    <a:lnTo>
                      <a:pt x="851558" y="6965"/>
                    </a:lnTo>
                    <a:cubicBezTo>
                      <a:pt x="1068305" y="16819"/>
                      <a:pt x="1272620" y="36481"/>
                      <a:pt x="1406809" y="101690"/>
                    </a:cubicBezTo>
                    <a:cubicBezTo>
                      <a:pt x="1662855" y="226120"/>
                      <a:pt x="1744630" y="459160"/>
                      <a:pt x="1739142" y="704684"/>
                    </a:cubicBezTo>
                    <a:cubicBezTo>
                      <a:pt x="1739142" y="704684"/>
                      <a:pt x="1695854" y="1013073"/>
                      <a:pt x="1703288" y="1248607"/>
                    </a:cubicBezTo>
                    <a:cubicBezTo>
                      <a:pt x="1710411" y="7013531"/>
                      <a:pt x="1717568" y="7209134"/>
                      <a:pt x="1717568" y="7209134"/>
                    </a:cubicBezTo>
                    <a:cubicBezTo>
                      <a:pt x="1700886" y="7424866"/>
                      <a:pt x="1586242" y="7635478"/>
                      <a:pt x="1389373" y="7747102"/>
                    </a:cubicBezTo>
                    <a:cubicBezTo>
                      <a:pt x="1239021" y="7832351"/>
                      <a:pt x="1040990" y="7847448"/>
                      <a:pt x="816995" y="7836707"/>
                    </a:cubicBezTo>
                    <a:lnTo>
                      <a:pt x="816995" y="7836707"/>
                    </a:lnTo>
                    <a:cubicBezTo>
                      <a:pt x="645952" y="7831430"/>
                      <a:pt x="384604" y="7865283"/>
                      <a:pt x="254278" y="7756125"/>
                    </a:cubicBezTo>
                    <a:cubicBezTo>
                      <a:pt x="145767" y="7665241"/>
                      <a:pt x="81795" y="7471929"/>
                      <a:pt x="63030" y="7271730"/>
                    </a:cubicBezTo>
                    <a:close/>
                  </a:path>
                </a:pathLst>
              </a:custGeom>
              <a:solidFill>
                <a:srgbClr val="ECC429"/>
              </a:solidFill>
            </p:spPr>
          </p:sp>
        </p:grpSp>
        <p:sp>
          <p:nvSpPr>
            <p:cNvPr id="7" name="TextBox 7"/>
            <p:cNvSpPr txBox="1"/>
            <p:nvPr/>
          </p:nvSpPr>
          <p:spPr>
            <a:xfrm>
              <a:off x="197959" y="323817"/>
              <a:ext cx="9720120" cy="2433386"/>
            </a:xfrm>
            <a:prstGeom prst="rect">
              <a:avLst/>
            </a:prstGeom>
          </p:spPr>
          <p:txBody>
            <a:bodyPr lIns="0" tIns="0" rIns="0" bIns="0" rtlCol="0" anchor="t">
              <a:spAutoFit/>
            </a:bodyPr>
            <a:lstStyle/>
            <a:p>
              <a:pPr>
                <a:lnSpc>
                  <a:spcPts val="2896"/>
                </a:lnSpc>
              </a:pPr>
              <a:r>
                <a:rPr lang="en-US" sz="2632">
                  <a:solidFill>
                    <a:srgbClr val="1D1D1B"/>
                  </a:solidFill>
                  <a:latin typeface="More Sugar Thin"/>
                </a:rPr>
                <a:t>The medical paradigm focuses on the notion that disability is correlated and a direct consequence of a person's biological functioning and make-up. </a:t>
              </a:r>
            </a:p>
            <a:p>
              <a:pPr>
                <a:lnSpc>
                  <a:spcPts val="2896"/>
                </a:lnSpc>
              </a:pPr>
              <a:endParaRPr lang="en-US" sz="2632">
                <a:solidFill>
                  <a:srgbClr val="1D1D1B"/>
                </a:solidFill>
                <a:latin typeface="More Sugar Thin"/>
              </a:endParaRPr>
            </a:p>
            <a:p>
              <a:pPr algn="ctr">
                <a:lnSpc>
                  <a:spcPts val="2896"/>
                </a:lnSpc>
              </a:pPr>
              <a:endParaRPr lang="en-US" sz="2632">
                <a:solidFill>
                  <a:srgbClr val="1D1D1B"/>
                </a:solidFill>
                <a:latin typeface="More Sugar Thin"/>
              </a:endParaRPr>
            </a:p>
          </p:txBody>
        </p:sp>
      </p:grpSp>
      <p:grpSp>
        <p:nvGrpSpPr>
          <p:cNvPr id="8" name="Group 8"/>
          <p:cNvGrpSpPr/>
          <p:nvPr/>
        </p:nvGrpSpPr>
        <p:grpSpPr>
          <a:xfrm rot="5400000">
            <a:off x="3385815" y="1218332"/>
            <a:ext cx="2981970" cy="7248135"/>
            <a:chOff x="0" y="0"/>
            <a:chExt cx="3552280" cy="8634363"/>
          </a:xfrm>
        </p:grpSpPr>
        <p:sp>
          <p:nvSpPr>
            <p:cNvPr id="9" name="Freeform 9"/>
            <p:cNvSpPr/>
            <p:nvPr/>
          </p:nvSpPr>
          <p:spPr>
            <a:xfrm>
              <a:off x="-9098" y="-6509"/>
              <a:ext cx="3566611" cy="8666417"/>
            </a:xfrm>
            <a:custGeom>
              <a:avLst/>
              <a:gdLst/>
              <a:ahLst/>
              <a:cxnLst/>
              <a:rect l="l" t="t" r="r" b="b"/>
              <a:pathLst>
                <a:path w="3566611" h="8666417">
                  <a:moveTo>
                    <a:pt x="63030" y="8072863"/>
                  </a:moveTo>
                  <a:cubicBezTo>
                    <a:pt x="63030" y="8072863"/>
                    <a:pt x="0" y="7826299"/>
                    <a:pt x="10218" y="1214762"/>
                  </a:cubicBezTo>
                  <a:cubicBezTo>
                    <a:pt x="18651" y="990971"/>
                    <a:pt x="65033" y="645332"/>
                    <a:pt x="65033" y="645332"/>
                  </a:cubicBezTo>
                  <a:cubicBezTo>
                    <a:pt x="82233" y="502466"/>
                    <a:pt x="56685" y="337866"/>
                    <a:pt x="181385" y="223925"/>
                  </a:cubicBezTo>
                  <a:cubicBezTo>
                    <a:pt x="346794" y="72788"/>
                    <a:pt x="621643" y="0"/>
                    <a:pt x="2673538" y="6965"/>
                  </a:cubicBezTo>
                  <a:lnTo>
                    <a:pt x="2673539" y="6965"/>
                  </a:lnTo>
                  <a:cubicBezTo>
                    <a:pt x="2890286" y="16819"/>
                    <a:pt x="3094601" y="36481"/>
                    <a:pt x="3228789" y="101690"/>
                  </a:cubicBezTo>
                  <a:cubicBezTo>
                    <a:pt x="3484835" y="226120"/>
                    <a:pt x="3566611" y="459160"/>
                    <a:pt x="3561123" y="704684"/>
                  </a:cubicBezTo>
                  <a:cubicBezTo>
                    <a:pt x="3561123" y="704684"/>
                    <a:pt x="3517835" y="1013073"/>
                    <a:pt x="3525269" y="1248607"/>
                  </a:cubicBezTo>
                  <a:cubicBezTo>
                    <a:pt x="3532392" y="7814665"/>
                    <a:pt x="3539548" y="8010268"/>
                    <a:pt x="3539548" y="8010268"/>
                  </a:cubicBezTo>
                  <a:cubicBezTo>
                    <a:pt x="3522867" y="8226000"/>
                    <a:pt x="3408223" y="8436611"/>
                    <a:pt x="3211354" y="8548236"/>
                  </a:cubicBezTo>
                  <a:cubicBezTo>
                    <a:pt x="3061002" y="8633485"/>
                    <a:pt x="2862971" y="8648582"/>
                    <a:pt x="2268020" y="8637841"/>
                  </a:cubicBezTo>
                  <a:lnTo>
                    <a:pt x="2267997" y="8637841"/>
                  </a:lnTo>
                  <a:cubicBezTo>
                    <a:pt x="645952" y="8632564"/>
                    <a:pt x="384604" y="8666417"/>
                    <a:pt x="254278" y="8557259"/>
                  </a:cubicBezTo>
                  <a:cubicBezTo>
                    <a:pt x="145767" y="8466374"/>
                    <a:pt x="81795" y="8273063"/>
                    <a:pt x="63030" y="8072863"/>
                  </a:cubicBezTo>
                  <a:close/>
                </a:path>
              </a:pathLst>
            </a:custGeom>
            <a:solidFill>
              <a:srgbClr val="FFFAEB"/>
            </a:solidFill>
          </p:spPr>
        </p:sp>
      </p:grpSp>
      <p:sp>
        <p:nvSpPr>
          <p:cNvPr id="10" name="TextBox 10"/>
          <p:cNvSpPr txBox="1"/>
          <p:nvPr/>
        </p:nvSpPr>
        <p:spPr>
          <a:xfrm>
            <a:off x="1465812" y="3568046"/>
            <a:ext cx="6821976" cy="2501082"/>
          </a:xfrm>
          <a:prstGeom prst="rect">
            <a:avLst/>
          </a:prstGeom>
        </p:spPr>
        <p:txBody>
          <a:bodyPr lIns="0" tIns="0" rIns="0" bIns="0" rtlCol="0" anchor="t">
            <a:spAutoFit/>
          </a:bodyPr>
          <a:lstStyle/>
          <a:p>
            <a:pPr>
              <a:lnSpc>
                <a:spcPts val="3320"/>
              </a:lnSpc>
              <a:spcBef>
                <a:spcPct val="0"/>
              </a:spcBef>
            </a:pPr>
            <a:r>
              <a:rPr lang="en-US" sz="2372">
                <a:solidFill>
                  <a:srgbClr val="1D1D1B"/>
                </a:solidFill>
                <a:latin typeface="Macho"/>
              </a:rPr>
              <a:t>As social service providers, it is important to understand how neurodivergence is understood across multidisciplinary settings to equip clients with skills to understand that their perceived “deficits” do not define them and can be used as strengths to navigate the world. </a:t>
            </a:r>
          </a:p>
        </p:txBody>
      </p:sp>
      <p:pic>
        <p:nvPicPr>
          <p:cNvPr id="11" name="Picture 11"/>
          <p:cNvPicPr>
            <a:picLocks noChangeAspect="1"/>
          </p:cNvPicPr>
          <p:nvPr/>
        </p:nvPicPr>
        <p:blipFill>
          <a:blip r:embed="rId4"/>
          <a:srcRect/>
          <a:stretch>
            <a:fillRect/>
          </a:stretch>
        </p:blipFill>
        <p:spPr>
          <a:xfrm rot="-7477796">
            <a:off x="205915" y="5844218"/>
            <a:ext cx="1687623" cy="1134927"/>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272" t="32416"/>
          <a:stretch>
            <a:fillRect/>
          </a:stretch>
        </p:blipFill>
        <p:spPr>
          <a:xfrm rot="295054">
            <a:off x="8129826" y="2123614"/>
            <a:ext cx="552789" cy="537486"/>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558074" y="3384664"/>
            <a:ext cx="346893" cy="43559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545856" y="2987046"/>
            <a:ext cx="188280" cy="2364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5A1B7"/>
        </a:solidFill>
        <a:effectLst/>
      </p:bgPr>
    </p:bg>
    <p:spTree>
      <p:nvGrpSpPr>
        <p:cNvPr id="1" name=""/>
        <p:cNvGrpSpPr/>
        <p:nvPr/>
      </p:nvGrpSpPr>
      <p:grpSpPr>
        <a:xfrm>
          <a:off x="0" y="0"/>
          <a:ext cx="0" cy="0"/>
          <a:chOff x="0" y="0"/>
          <a:chExt cx="0" cy="0"/>
        </a:xfrm>
      </p:grpSpPr>
      <p:grpSp>
        <p:nvGrpSpPr>
          <p:cNvPr id="2" name="Group 2"/>
          <p:cNvGrpSpPr/>
          <p:nvPr/>
        </p:nvGrpSpPr>
        <p:grpSpPr>
          <a:xfrm>
            <a:off x="-1176202" y="-1765968"/>
            <a:ext cx="12733267" cy="11072865"/>
            <a:chOff x="899817" y="1329447"/>
            <a:chExt cx="16977690" cy="1476381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11756434" y="11051727"/>
              <a:ext cx="6121073" cy="5041539"/>
            </a:xfrm>
            <a:prstGeom prst="rect">
              <a:avLst/>
            </a:prstGeom>
          </p:spPr>
        </p:pic>
        <p:grpSp>
          <p:nvGrpSpPr>
            <p:cNvPr id="4" name="Group 4"/>
            <p:cNvGrpSpPr/>
            <p:nvPr/>
          </p:nvGrpSpPr>
          <p:grpSpPr>
            <a:xfrm rot="-5400000">
              <a:off x="5803887" y="3497559"/>
              <a:ext cx="6333201" cy="12062805"/>
              <a:chOff x="0" y="0"/>
              <a:chExt cx="3303051" cy="6291298"/>
            </a:xfrm>
          </p:grpSpPr>
          <p:sp>
            <p:nvSpPr>
              <p:cNvPr id="5" name="Freeform 5"/>
              <p:cNvSpPr/>
              <p:nvPr/>
            </p:nvSpPr>
            <p:spPr>
              <a:xfrm>
                <a:off x="-9098" y="-6509"/>
                <a:ext cx="3317381" cy="6323352"/>
              </a:xfrm>
              <a:custGeom>
                <a:avLst/>
                <a:gdLst/>
                <a:ahLst/>
                <a:cxnLst/>
                <a:rect l="l" t="t" r="r" b="b"/>
                <a:pathLst>
                  <a:path w="3317381" h="6323352">
                    <a:moveTo>
                      <a:pt x="63030" y="5729798"/>
                    </a:moveTo>
                    <a:cubicBezTo>
                      <a:pt x="63030" y="5729798"/>
                      <a:pt x="0" y="5483234"/>
                      <a:pt x="10218" y="1214762"/>
                    </a:cubicBezTo>
                    <a:cubicBezTo>
                      <a:pt x="18651" y="990971"/>
                      <a:pt x="65033" y="645332"/>
                      <a:pt x="65033" y="645332"/>
                    </a:cubicBezTo>
                    <a:cubicBezTo>
                      <a:pt x="82233" y="502466"/>
                      <a:pt x="56685" y="337866"/>
                      <a:pt x="181385" y="223925"/>
                    </a:cubicBezTo>
                    <a:cubicBezTo>
                      <a:pt x="346794" y="72788"/>
                      <a:pt x="621643" y="0"/>
                      <a:pt x="2424308" y="6965"/>
                    </a:cubicBezTo>
                    <a:lnTo>
                      <a:pt x="2424309" y="6965"/>
                    </a:lnTo>
                    <a:cubicBezTo>
                      <a:pt x="2641057" y="16819"/>
                      <a:pt x="2845372" y="36481"/>
                      <a:pt x="2979560" y="101690"/>
                    </a:cubicBezTo>
                    <a:cubicBezTo>
                      <a:pt x="3235606" y="226120"/>
                      <a:pt x="3317381" y="459160"/>
                      <a:pt x="3311893" y="704684"/>
                    </a:cubicBezTo>
                    <a:cubicBezTo>
                      <a:pt x="3311893" y="704684"/>
                      <a:pt x="3268606" y="1013073"/>
                      <a:pt x="3276039" y="1248607"/>
                    </a:cubicBezTo>
                    <a:cubicBezTo>
                      <a:pt x="3283162" y="5471600"/>
                      <a:pt x="3290319" y="5667203"/>
                      <a:pt x="3290319" y="5667203"/>
                    </a:cubicBezTo>
                    <a:cubicBezTo>
                      <a:pt x="3273637" y="5882935"/>
                      <a:pt x="3158993" y="6093547"/>
                      <a:pt x="2962124" y="6205171"/>
                    </a:cubicBezTo>
                    <a:cubicBezTo>
                      <a:pt x="2811772" y="6290420"/>
                      <a:pt x="2613741" y="6305518"/>
                      <a:pt x="2069534" y="6294776"/>
                    </a:cubicBezTo>
                    <a:lnTo>
                      <a:pt x="2069513" y="6294776"/>
                    </a:lnTo>
                    <a:cubicBezTo>
                      <a:pt x="645952" y="6289499"/>
                      <a:pt x="384604" y="6323352"/>
                      <a:pt x="254278" y="6214194"/>
                    </a:cubicBezTo>
                    <a:cubicBezTo>
                      <a:pt x="145767" y="6123309"/>
                      <a:pt x="81795" y="5929997"/>
                      <a:pt x="63030" y="5729798"/>
                    </a:cubicBezTo>
                    <a:close/>
                  </a:path>
                </a:pathLst>
              </a:custGeom>
              <a:solidFill>
                <a:srgbClr val="F4D34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97740">
              <a:off x="899817" y="1329447"/>
              <a:ext cx="6121073" cy="5041539"/>
            </a:xfrm>
            <a:prstGeom prst="rect">
              <a:avLst/>
            </a:prstGeom>
          </p:spPr>
        </p:pic>
        <p:grpSp>
          <p:nvGrpSpPr>
            <p:cNvPr id="7" name="Group 7"/>
            <p:cNvGrpSpPr/>
            <p:nvPr/>
          </p:nvGrpSpPr>
          <p:grpSpPr>
            <a:xfrm rot="-5400000">
              <a:off x="7925016" y="162664"/>
              <a:ext cx="2090943" cy="9835597"/>
              <a:chOff x="0" y="0"/>
              <a:chExt cx="1712938" cy="8057496"/>
            </a:xfrm>
          </p:grpSpPr>
          <p:sp>
            <p:nvSpPr>
              <p:cNvPr id="8" name="Freeform 8"/>
              <p:cNvSpPr/>
              <p:nvPr/>
            </p:nvSpPr>
            <p:spPr>
              <a:xfrm>
                <a:off x="-9098" y="-6509"/>
                <a:ext cx="1727269" cy="8089549"/>
              </a:xfrm>
              <a:custGeom>
                <a:avLst/>
                <a:gdLst/>
                <a:ahLst/>
                <a:cxnLst/>
                <a:rect l="l" t="t" r="r" b="b"/>
                <a:pathLst>
                  <a:path w="1727269" h="8089549">
                    <a:moveTo>
                      <a:pt x="63030" y="7495996"/>
                    </a:moveTo>
                    <a:cubicBezTo>
                      <a:pt x="63030" y="7495996"/>
                      <a:pt x="0" y="7249432"/>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237798"/>
                      <a:pt x="1700206" y="7433401"/>
                      <a:pt x="1700206" y="7433401"/>
                    </a:cubicBezTo>
                    <a:cubicBezTo>
                      <a:pt x="1683524" y="7649133"/>
                      <a:pt x="1568880" y="7859744"/>
                      <a:pt x="1372011" y="7971369"/>
                    </a:cubicBezTo>
                    <a:cubicBezTo>
                      <a:pt x="1221660" y="8056618"/>
                      <a:pt x="1023629" y="8071715"/>
                      <a:pt x="803168" y="8060974"/>
                    </a:cubicBezTo>
                    <a:lnTo>
                      <a:pt x="803168" y="8060974"/>
                    </a:lnTo>
                    <a:cubicBezTo>
                      <a:pt x="645952" y="8055697"/>
                      <a:pt x="384604" y="8089550"/>
                      <a:pt x="254278" y="7980392"/>
                    </a:cubicBezTo>
                    <a:cubicBezTo>
                      <a:pt x="145767" y="7889507"/>
                      <a:pt x="81795" y="7696195"/>
                      <a:pt x="63030" y="7495996"/>
                    </a:cubicBezTo>
                    <a:close/>
                  </a:path>
                </a:pathLst>
              </a:custGeom>
              <a:solidFill>
                <a:srgbClr val="FFFFFF"/>
              </a:solidFill>
            </p:spPr>
          </p:sp>
        </p:grpSp>
        <p:sp>
          <p:nvSpPr>
            <p:cNvPr id="9" name="TextBox 9"/>
            <p:cNvSpPr txBox="1"/>
            <p:nvPr/>
          </p:nvSpPr>
          <p:spPr>
            <a:xfrm>
              <a:off x="4312522" y="4294253"/>
              <a:ext cx="9315931" cy="1759089"/>
            </a:xfrm>
            <a:prstGeom prst="rect">
              <a:avLst/>
            </a:prstGeom>
          </p:spPr>
          <p:txBody>
            <a:bodyPr lIns="0" tIns="0" rIns="0" bIns="0" rtlCol="0" anchor="t">
              <a:spAutoFit/>
            </a:bodyPr>
            <a:lstStyle/>
            <a:p>
              <a:pPr algn="ctr">
                <a:lnSpc>
                  <a:spcPts val="5170"/>
                </a:lnSpc>
              </a:pPr>
              <a:r>
                <a:rPr lang="en-US" sz="4700">
                  <a:solidFill>
                    <a:srgbClr val="1D1D1B"/>
                  </a:solidFill>
                  <a:latin typeface="One Little Font"/>
                </a:rPr>
                <a:t>The Medical Model of Disability</a:t>
              </a:r>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383">
              <a:off x="7746309" y="12726369"/>
              <a:ext cx="348796" cy="43798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6745" flipH="1">
              <a:off x="13037508" y="4195689"/>
              <a:ext cx="646801" cy="76206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834" flipV="1">
              <a:off x="3348893" y="4691934"/>
              <a:ext cx="2351634" cy="726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2752128" y="12982713"/>
              <a:ext cx="251040" cy="31523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3041842" y="12637651"/>
              <a:ext cx="251040" cy="315233"/>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2752128" y="12465120"/>
              <a:ext cx="251040" cy="31523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6010" flipH="1">
              <a:off x="14546594" y="5880466"/>
              <a:ext cx="251040" cy="315233"/>
            </a:xfrm>
            <a:prstGeom prst="rect">
              <a:avLst/>
            </a:prstGeom>
          </p:spPr>
        </p:pic>
        <p:pic>
          <p:nvPicPr>
            <p:cNvPr id="17" name="Picture 17"/>
            <p:cNvPicPr>
              <a:picLocks noChangeAspect="1"/>
            </p:cNvPicPr>
            <p:nvPr/>
          </p:nvPicPr>
          <p:blipFill>
            <a:blip r:embed="rId10"/>
            <a:srcRect/>
            <a:stretch>
              <a:fillRect/>
            </a:stretch>
          </p:blipFill>
          <p:spPr>
            <a:xfrm rot="4359498">
              <a:off x="13754135" y="4532278"/>
              <a:ext cx="1835958" cy="1234682"/>
            </a:xfrm>
            <a:prstGeom prst="rect">
              <a:avLst/>
            </a:prstGeom>
          </p:spPr>
        </p:pic>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76110" y="6847504"/>
              <a:ext cx="5236819" cy="5236819"/>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a:off x="4242936" y="9032193"/>
              <a:ext cx="563548" cy="174292"/>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1182257">
              <a:off x="4293770" y="10106998"/>
              <a:ext cx="563548" cy="174292"/>
            </a:xfrm>
            <a:prstGeom prst="rect">
              <a:avLst/>
            </a:prstGeom>
          </p:spPr>
        </p:pic>
        <p:pic>
          <p:nvPicPr>
            <p:cNvPr id="21" name="Picture 2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flipH="1">
              <a:off x="6398318" y="8767663"/>
              <a:ext cx="563548" cy="17429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761660" flipH="1">
              <a:off x="6398318" y="9783014"/>
              <a:ext cx="563548" cy="174292"/>
            </a:xfrm>
            <a:prstGeom prst="rect">
              <a:avLst/>
            </a:prstGeom>
          </p:spPr>
        </p:pic>
        <p:pic>
          <p:nvPicPr>
            <p:cNvPr id="23"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938673" y="7794762"/>
              <a:ext cx="1459645" cy="3040927"/>
            </a:xfrm>
            <a:prstGeom prst="rect">
              <a:avLst/>
            </a:prstGeom>
          </p:spPr>
        </p:pic>
        <p:pic>
          <p:nvPicPr>
            <p:cNvPr id="24" name="Picture 2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3586732" flipH="1">
              <a:off x="6104282" y="11012508"/>
              <a:ext cx="563548" cy="174292"/>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374764" flipH="1" flipV="1">
              <a:off x="9548597" y="8320121"/>
              <a:ext cx="1102660" cy="311501"/>
            </a:xfrm>
            <a:prstGeom prst="rect">
              <a:avLst/>
            </a:prstGeom>
          </p:spPr>
        </p:pic>
        <p:sp>
          <p:nvSpPr>
            <p:cNvPr id="26" name="TextBox 26"/>
            <p:cNvSpPr txBox="1"/>
            <p:nvPr/>
          </p:nvSpPr>
          <p:spPr>
            <a:xfrm>
              <a:off x="9307766" y="8087783"/>
              <a:ext cx="5189761" cy="383116"/>
            </a:xfrm>
            <a:prstGeom prst="rect">
              <a:avLst/>
            </a:prstGeom>
          </p:spPr>
          <p:txBody>
            <a:bodyPr lIns="0" tIns="0" rIns="0" bIns="0" rtlCol="0" anchor="t">
              <a:spAutoFit/>
            </a:bodyPr>
            <a:lstStyle/>
            <a:p>
              <a:pPr algn="ctr">
                <a:lnSpc>
                  <a:spcPts val="2199"/>
                </a:lnSpc>
              </a:pPr>
              <a:r>
                <a:rPr lang="en-US" sz="1999">
                  <a:solidFill>
                    <a:srgbClr val="1D1D1B"/>
                  </a:solidFill>
                  <a:latin typeface="One Little Font"/>
                </a:rPr>
                <a:t>TRADITIONAL VIEW</a:t>
              </a:r>
            </a:p>
          </p:txBody>
        </p:sp>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02623" flipH="1">
              <a:off x="13244368" y="8232975"/>
              <a:ext cx="1102660" cy="311501"/>
            </a:xfrm>
            <a:prstGeom prst="rect">
              <a:avLst/>
            </a:prstGeom>
          </p:spPr>
        </p:pic>
        <p:pic>
          <p:nvPicPr>
            <p:cNvPr id="28" name="Picture 2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231146" y="8837875"/>
              <a:ext cx="3421193" cy="3066633"/>
            </a:xfrm>
            <a:prstGeom prst="rect">
              <a:avLst/>
            </a:prstGeom>
          </p:spPr>
        </p:pic>
        <p:sp>
          <p:nvSpPr>
            <p:cNvPr id="29" name="TextBox 29"/>
            <p:cNvSpPr txBox="1"/>
            <p:nvPr/>
          </p:nvSpPr>
          <p:spPr>
            <a:xfrm>
              <a:off x="8949509" y="9200166"/>
              <a:ext cx="2275437" cy="285750"/>
            </a:xfrm>
            <a:prstGeom prst="rect">
              <a:avLst/>
            </a:prstGeom>
          </p:spPr>
          <p:txBody>
            <a:bodyPr lIns="0" tIns="0" rIns="0" bIns="0" rtlCol="0" anchor="t">
              <a:spAutoFit/>
            </a:bodyPr>
            <a:lstStyle/>
            <a:p>
              <a:pPr algn="ctr">
                <a:lnSpc>
                  <a:spcPts val="1650"/>
                </a:lnSpc>
              </a:pPr>
              <a:r>
                <a:rPr lang="en-US" sz="1500">
                  <a:solidFill>
                    <a:srgbClr val="1D1D1B"/>
                  </a:solidFill>
                  <a:latin typeface="One Little Font"/>
                </a:rPr>
                <a:t>disability is caused by </a:t>
              </a:r>
            </a:p>
          </p:txBody>
        </p:sp>
        <p:pic>
          <p:nvPicPr>
            <p:cNvPr id="30" name="Picture 3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4406425" flipH="1">
              <a:off x="8951738" y="9662583"/>
              <a:ext cx="533417" cy="164973"/>
            </a:xfrm>
            <a:prstGeom prst="rect">
              <a:avLst/>
            </a:prstGeom>
          </p:spPr>
        </p:pic>
        <p:pic>
          <p:nvPicPr>
            <p:cNvPr id="31" name="Picture 3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400000" flipH="1">
              <a:off x="9645250" y="9776577"/>
              <a:ext cx="637858" cy="197274"/>
            </a:xfrm>
            <a:prstGeom prst="rect">
              <a:avLst/>
            </a:prstGeom>
          </p:spPr>
        </p:pic>
        <p:pic>
          <p:nvPicPr>
            <p:cNvPr id="32" name="Picture 3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801546" flipH="1">
              <a:off x="10412749" y="9665687"/>
              <a:ext cx="554964" cy="171637"/>
            </a:xfrm>
            <a:prstGeom prst="rect">
              <a:avLst/>
            </a:prstGeom>
          </p:spPr>
        </p:pic>
        <p:sp>
          <p:nvSpPr>
            <p:cNvPr id="33" name="TextBox 33"/>
            <p:cNvSpPr txBox="1"/>
            <p:nvPr/>
          </p:nvSpPr>
          <p:spPr>
            <a:xfrm>
              <a:off x="8505889" y="10026621"/>
              <a:ext cx="1114955" cy="253788"/>
            </a:xfrm>
            <a:prstGeom prst="rect">
              <a:avLst/>
            </a:prstGeom>
          </p:spPr>
          <p:txBody>
            <a:bodyPr lIns="0" tIns="0" rIns="0" bIns="0" rtlCol="0" anchor="t">
              <a:spAutoFit/>
            </a:bodyPr>
            <a:lstStyle/>
            <a:p>
              <a:pPr algn="ctr">
                <a:lnSpc>
                  <a:spcPts val="1430"/>
                </a:lnSpc>
              </a:pPr>
              <a:r>
                <a:rPr lang="en-US" sz="1300">
                  <a:solidFill>
                    <a:srgbClr val="1D1D1B"/>
                  </a:solidFill>
                  <a:latin typeface="One Little Font"/>
                </a:rPr>
                <a:t>physical</a:t>
              </a:r>
            </a:p>
          </p:txBody>
        </p:sp>
        <p:sp>
          <p:nvSpPr>
            <p:cNvPr id="34" name="TextBox 34"/>
            <p:cNvSpPr txBox="1"/>
            <p:nvPr/>
          </p:nvSpPr>
          <p:spPr>
            <a:xfrm>
              <a:off x="9406702" y="10227924"/>
              <a:ext cx="1114955" cy="253788"/>
            </a:xfrm>
            <a:prstGeom prst="rect">
              <a:avLst/>
            </a:prstGeom>
          </p:spPr>
          <p:txBody>
            <a:bodyPr lIns="0" tIns="0" rIns="0" bIns="0" rtlCol="0" anchor="t">
              <a:spAutoFit/>
            </a:bodyPr>
            <a:lstStyle/>
            <a:p>
              <a:pPr algn="ctr">
                <a:lnSpc>
                  <a:spcPts val="1430"/>
                </a:lnSpc>
              </a:pPr>
              <a:r>
                <a:rPr lang="en-US" sz="1300">
                  <a:solidFill>
                    <a:srgbClr val="1D1D1B"/>
                  </a:solidFill>
                  <a:latin typeface="One Little Font"/>
                </a:rPr>
                <a:t>mental </a:t>
              </a:r>
            </a:p>
          </p:txBody>
        </p:sp>
        <p:sp>
          <p:nvSpPr>
            <p:cNvPr id="35" name="TextBox 35"/>
            <p:cNvSpPr txBox="1"/>
            <p:nvPr/>
          </p:nvSpPr>
          <p:spPr>
            <a:xfrm>
              <a:off x="10132753" y="10026621"/>
              <a:ext cx="1114955" cy="253788"/>
            </a:xfrm>
            <a:prstGeom prst="rect">
              <a:avLst/>
            </a:prstGeom>
          </p:spPr>
          <p:txBody>
            <a:bodyPr lIns="0" tIns="0" rIns="0" bIns="0" rtlCol="0" anchor="t">
              <a:spAutoFit/>
            </a:bodyPr>
            <a:lstStyle/>
            <a:p>
              <a:pPr algn="ctr">
                <a:lnSpc>
                  <a:spcPts val="1430"/>
                </a:lnSpc>
              </a:pPr>
              <a:r>
                <a:rPr lang="en-US" sz="1300">
                  <a:solidFill>
                    <a:srgbClr val="1D1D1B"/>
                  </a:solidFill>
                  <a:latin typeface="One Little Font"/>
                </a:rPr>
                <a:t>sensory</a:t>
              </a:r>
            </a:p>
          </p:txBody>
        </p:sp>
        <p:pic>
          <p:nvPicPr>
            <p:cNvPr id="36" name="Picture 3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6679345" flipH="1">
              <a:off x="8963668" y="10565696"/>
              <a:ext cx="819720" cy="253520"/>
            </a:xfrm>
            <a:prstGeom prst="rect">
              <a:avLst/>
            </a:prstGeom>
          </p:spPr>
        </p:pic>
        <p:pic>
          <p:nvPicPr>
            <p:cNvPr id="37" name="Picture 3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400000" flipH="1">
              <a:off x="9645250" y="10682088"/>
              <a:ext cx="637858" cy="197274"/>
            </a:xfrm>
            <a:prstGeom prst="rect">
              <a:avLst/>
            </a:prstGeom>
          </p:spPr>
        </p:pic>
        <p:pic>
          <p:nvPicPr>
            <p:cNvPr id="38" name="Picture 3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4796112" flipH="1">
              <a:off x="10292638" y="10563725"/>
              <a:ext cx="795185" cy="245932"/>
            </a:xfrm>
            <a:prstGeom prst="rect">
              <a:avLst/>
            </a:prstGeom>
          </p:spPr>
        </p:pic>
        <p:pic>
          <p:nvPicPr>
            <p:cNvPr id="39" name="Picture 3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2238329">
              <a:off x="10671448" y="9808688"/>
              <a:ext cx="2697855" cy="2623328"/>
            </a:xfrm>
            <a:prstGeom prst="rect">
              <a:avLst/>
            </a:prstGeom>
          </p:spPr>
        </p:pic>
        <p:sp>
          <p:nvSpPr>
            <p:cNvPr id="40" name="TextBox 40"/>
            <p:cNvSpPr txBox="1"/>
            <p:nvPr/>
          </p:nvSpPr>
          <p:spPr>
            <a:xfrm>
              <a:off x="10992482" y="10167803"/>
              <a:ext cx="2275437" cy="285750"/>
            </a:xfrm>
            <a:prstGeom prst="rect">
              <a:avLst/>
            </a:prstGeom>
          </p:spPr>
          <p:txBody>
            <a:bodyPr lIns="0" tIns="0" rIns="0" bIns="0" rtlCol="0" anchor="t">
              <a:spAutoFit/>
            </a:bodyPr>
            <a:lstStyle/>
            <a:p>
              <a:pPr algn="ctr">
                <a:lnSpc>
                  <a:spcPts val="1650"/>
                </a:lnSpc>
              </a:pPr>
              <a:r>
                <a:rPr lang="en-US" sz="1500">
                  <a:solidFill>
                    <a:srgbClr val="1D1D1B"/>
                  </a:solidFill>
                  <a:latin typeface="One Little Font"/>
                </a:rPr>
                <a:t>the individual</a:t>
              </a:r>
            </a:p>
          </p:txBody>
        </p:sp>
        <p:pic>
          <p:nvPicPr>
            <p:cNvPr id="41" name="Picture 4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040800" flipH="1">
              <a:off x="11321249" y="10790023"/>
              <a:ext cx="816007" cy="252372"/>
            </a:xfrm>
            <a:prstGeom prst="rect">
              <a:avLst/>
            </a:prstGeom>
          </p:spPr>
        </p:pic>
        <p:pic>
          <p:nvPicPr>
            <p:cNvPr id="42" name="Picture 4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947318" flipH="1">
              <a:off x="12167130" y="10841871"/>
              <a:ext cx="816007" cy="252372"/>
            </a:xfrm>
            <a:prstGeom prst="rect">
              <a:avLst/>
            </a:prstGeom>
          </p:spPr>
        </p:pic>
        <p:pic>
          <p:nvPicPr>
            <p:cNvPr id="43" name="Picture 4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1956360" y="11355598"/>
              <a:ext cx="262845" cy="303429"/>
            </a:xfrm>
            <a:prstGeom prst="rect">
              <a:avLst/>
            </a:prstGeom>
          </p:spPr>
        </p:pic>
        <p:pic>
          <p:nvPicPr>
            <p:cNvPr id="44" name="Picture 4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5933252" flipH="1" flipV="1">
              <a:off x="12336422" y="8309003"/>
              <a:ext cx="2768018" cy="2872132"/>
            </a:xfrm>
            <a:prstGeom prst="rect">
              <a:avLst/>
            </a:prstGeom>
          </p:spPr>
        </p:pic>
        <p:sp>
          <p:nvSpPr>
            <p:cNvPr id="45" name="TextBox 45"/>
            <p:cNvSpPr txBox="1"/>
            <p:nvPr/>
          </p:nvSpPr>
          <p:spPr>
            <a:xfrm>
              <a:off x="4373221" y="6996143"/>
              <a:ext cx="2557996" cy="598455"/>
            </a:xfrm>
            <a:prstGeom prst="rect">
              <a:avLst/>
            </a:prstGeom>
          </p:spPr>
          <p:txBody>
            <a:bodyPr lIns="0" tIns="0" rIns="0" bIns="0" rtlCol="0" anchor="t">
              <a:spAutoFit/>
            </a:bodyPr>
            <a:lstStyle/>
            <a:p>
              <a:pPr algn="ctr">
                <a:lnSpc>
                  <a:spcPts val="3489"/>
                </a:lnSpc>
              </a:pPr>
              <a:r>
                <a:rPr lang="en-US" sz="2400" dirty="0">
                  <a:solidFill>
                    <a:srgbClr val="1D1D1B"/>
                  </a:solidFill>
                  <a:latin typeface="One Little Font"/>
                </a:rPr>
                <a:t>the individual</a:t>
              </a:r>
            </a:p>
          </p:txBody>
        </p:sp>
        <p:sp>
          <p:nvSpPr>
            <p:cNvPr id="46" name="TextBox 46"/>
            <p:cNvSpPr txBox="1"/>
            <p:nvPr/>
          </p:nvSpPr>
          <p:spPr>
            <a:xfrm>
              <a:off x="3404554" y="9971042"/>
              <a:ext cx="968667" cy="285124"/>
            </a:xfrm>
            <a:prstGeom prst="rect">
              <a:avLst/>
            </a:prstGeom>
          </p:spPr>
          <p:txBody>
            <a:bodyPr lIns="0" tIns="0" rIns="0" bIns="0" rtlCol="0" anchor="t">
              <a:spAutoFit/>
            </a:bodyPr>
            <a:lstStyle/>
            <a:p>
              <a:pPr algn="ctr">
                <a:lnSpc>
                  <a:spcPts val="1646"/>
                </a:lnSpc>
              </a:pPr>
              <a:r>
                <a:rPr lang="en-US" sz="1496">
                  <a:solidFill>
                    <a:srgbClr val="1D1D1B"/>
                  </a:solidFill>
                  <a:latin typeface="One Little Font"/>
                </a:rPr>
                <a:t>problem</a:t>
              </a:r>
            </a:p>
          </p:txBody>
        </p:sp>
        <p:sp>
          <p:nvSpPr>
            <p:cNvPr id="47" name="TextBox 47"/>
            <p:cNvSpPr txBox="1"/>
            <p:nvPr/>
          </p:nvSpPr>
          <p:spPr>
            <a:xfrm>
              <a:off x="3530804" y="8777188"/>
              <a:ext cx="842417" cy="255005"/>
            </a:xfrm>
            <a:prstGeom prst="rect">
              <a:avLst/>
            </a:prstGeom>
          </p:spPr>
          <p:txBody>
            <a:bodyPr lIns="0" tIns="0" rIns="0" bIns="0" rtlCol="0" anchor="t">
              <a:spAutoFit/>
            </a:bodyPr>
            <a:lstStyle/>
            <a:p>
              <a:pPr algn="ctr">
                <a:lnSpc>
                  <a:spcPts val="1432"/>
                </a:lnSpc>
              </a:pPr>
              <a:r>
                <a:rPr lang="en-US" sz="1301">
                  <a:solidFill>
                    <a:srgbClr val="1D1D1B"/>
                  </a:solidFill>
                  <a:latin typeface="One Little Font"/>
                </a:rPr>
                <a:t>problem</a:t>
              </a:r>
            </a:p>
          </p:txBody>
        </p:sp>
        <p:sp>
          <p:nvSpPr>
            <p:cNvPr id="48" name="TextBox 48"/>
            <p:cNvSpPr txBox="1"/>
            <p:nvPr/>
          </p:nvSpPr>
          <p:spPr>
            <a:xfrm>
              <a:off x="6961867" y="8619987"/>
              <a:ext cx="765996" cy="235480"/>
            </a:xfrm>
            <a:prstGeom prst="rect">
              <a:avLst/>
            </a:prstGeom>
          </p:spPr>
          <p:txBody>
            <a:bodyPr lIns="0" tIns="0" rIns="0" bIns="0" rtlCol="0" anchor="t">
              <a:spAutoFit/>
            </a:bodyPr>
            <a:lstStyle/>
            <a:p>
              <a:pPr algn="ctr">
                <a:lnSpc>
                  <a:spcPts val="1442"/>
                </a:lnSpc>
              </a:pPr>
              <a:r>
                <a:rPr lang="en-US" sz="1311">
                  <a:solidFill>
                    <a:srgbClr val="1D1D1B"/>
                  </a:solidFill>
                  <a:latin typeface="One Little Font"/>
                </a:rPr>
                <a:t>problem</a:t>
              </a:r>
            </a:p>
          </p:txBody>
        </p:sp>
        <p:sp>
          <p:nvSpPr>
            <p:cNvPr id="49" name="TextBox 49"/>
            <p:cNvSpPr txBox="1"/>
            <p:nvPr/>
          </p:nvSpPr>
          <p:spPr>
            <a:xfrm>
              <a:off x="6974129" y="9763881"/>
              <a:ext cx="896684" cy="281570"/>
            </a:xfrm>
            <a:prstGeom prst="rect">
              <a:avLst/>
            </a:prstGeom>
          </p:spPr>
          <p:txBody>
            <a:bodyPr lIns="0" tIns="0" rIns="0" bIns="0" rtlCol="0" anchor="t">
              <a:spAutoFit/>
            </a:bodyPr>
            <a:lstStyle/>
            <a:p>
              <a:pPr algn="ctr">
                <a:lnSpc>
                  <a:spcPts val="1524"/>
                </a:lnSpc>
              </a:pPr>
              <a:r>
                <a:rPr lang="en-US" sz="1385">
                  <a:solidFill>
                    <a:srgbClr val="1D1D1B"/>
                  </a:solidFill>
                  <a:latin typeface="One Little Font"/>
                </a:rPr>
                <a:t>problem</a:t>
              </a:r>
            </a:p>
          </p:txBody>
        </p:sp>
        <p:sp>
          <p:nvSpPr>
            <p:cNvPr id="50" name="TextBox 50"/>
            <p:cNvSpPr txBox="1"/>
            <p:nvPr/>
          </p:nvSpPr>
          <p:spPr>
            <a:xfrm>
              <a:off x="6235097" y="11339904"/>
              <a:ext cx="851700" cy="248395"/>
            </a:xfrm>
            <a:prstGeom prst="rect">
              <a:avLst/>
            </a:prstGeom>
          </p:spPr>
          <p:txBody>
            <a:bodyPr lIns="0" tIns="0" rIns="0" bIns="0" rtlCol="0" anchor="t">
              <a:spAutoFit/>
            </a:bodyPr>
            <a:lstStyle/>
            <a:p>
              <a:pPr algn="ctr">
                <a:lnSpc>
                  <a:spcPts val="1447"/>
                </a:lnSpc>
              </a:pPr>
              <a:r>
                <a:rPr lang="en-US" sz="1316">
                  <a:solidFill>
                    <a:srgbClr val="1D1D1B"/>
                  </a:solidFill>
                  <a:latin typeface="One Little Font"/>
                </a:rPr>
                <a:t>problem</a:t>
              </a:r>
            </a:p>
          </p:txBody>
        </p:sp>
        <p:sp>
          <p:nvSpPr>
            <p:cNvPr id="51" name="TextBox 51"/>
            <p:cNvSpPr txBox="1"/>
            <p:nvPr/>
          </p:nvSpPr>
          <p:spPr>
            <a:xfrm>
              <a:off x="8698525" y="6552039"/>
              <a:ext cx="5189761" cy="1119716"/>
            </a:xfrm>
            <a:prstGeom prst="rect">
              <a:avLst/>
            </a:prstGeom>
          </p:spPr>
          <p:txBody>
            <a:bodyPr lIns="0" tIns="0" rIns="0" bIns="0" rtlCol="0" anchor="t">
              <a:spAutoFit/>
            </a:bodyPr>
            <a:lstStyle/>
            <a:p>
              <a:pPr algn="ctr">
                <a:lnSpc>
                  <a:spcPts val="2199"/>
                </a:lnSpc>
              </a:pPr>
              <a:r>
                <a:rPr lang="en-US" sz="1999">
                  <a:solidFill>
                    <a:srgbClr val="1D1D1B"/>
                  </a:solidFill>
                  <a:latin typeface="One Little Font"/>
                </a:rPr>
                <a:t>IMPAIRMENT AND CHRONIC ILLNESS OFTEN POSE REAL DIFFICULTIES BUT THEY ARE </a:t>
              </a:r>
              <a:r>
                <a:rPr lang="en-US" sz="1999" u="sng">
                  <a:solidFill>
                    <a:srgbClr val="1D1D1B"/>
                  </a:solidFill>
                  <a:latin typeface="One Little Font"/>
                </a:rPr>
                <a:t>NOT </a:t>
              </a:r>
              <a:r>
                <a:rPr lang="en-US" sz="1999">
                  <a:solidFill>
                    <a:srgbClr val="1D1D1B"/>
                  </a:solidFill>
                  <a:latin typeface="One Little Font"/>
                </a:rPr>
                <a:t>THE </a:t>
              </a:r>
              <a:r>
                <a:rPr lang="en-US" sz="1999" u="sng">
                  <a:solidFill>
                    <a:srgbClr val="1D1D1B"/>
                  </a:solidFill>
                  <a:latin typeface="One Little Font"/>
                </a:rPr>
                <a:t>MAIN </a:t>
              </a:r>
              <a:r>
                <a:rPr lang="en-US" sz="1999">
                  <a:solidFill>
                    <a:srgbClr val="1D1D1B"/>
                  </a:solidFill>
                  <a:latin typeface="One Little Font"/>
                </a:rPr>
                <a:t>PROBLEM</a:t>
              </a:r>
            </a:p>
          </p:txBody>
        </p:sp>
        <p:sp>
          <p:nvSpPr>
            <p:cNvPr id="52" name="TextBox 52"/>
            <p:cNvSpPr txBox="1"/>
            <p:nvPr/>
          </p:nvSpPr>
          <p:spPr>
            <a:xfrm>
              <a:off x="9428861" y="11173110"/>
              <a:ext cx="1316732" cy="314537"/>
            </a:xfrm>
            <a:prstGeom prst="rect">
              <a:avLst/>
            </a:prstGeom>
          </p:spPr>
          <p:txBody>
            <a:bodyPr lIns="0" tIns="0" rIns="0" bIns="0" rtlCol="0" anchor="t">
              <a:spAutoFit/>
            </a:bodyPr>
            <a:lstStyle/>
            <a:p>
              <a:pPr algn="ctr">
                <a:lnSpc>
                  <a:spcPts val="1869"/>
                </a:lnSpc>
              </a:pPr>
              <a:r>
                <a:rPr lang="en-US" sz="1699">
                  <a:solidFill>
                    <a:srgbClr val="1D1D1B"/>
                  </a:solidFill>
                  <a:latin typeface="One Little Font"/>
                </a:rPr>
                <a:t>impairment</a:t>
              </a:r>
            </a:p>
          </p:txBody>
        </p:sp>
        <p:sp>
          <p:nvSpPr>
            <p:cNvPr id="53" name="TextBox 53"/>
            <p:cNvSpPr txBox="1"/>
            <p:nvPr/>
          </p:nvSpPr>
          <p:spPr>
            <a:xfrm>
              <a:off x="11127943" y="11406046"/>
              <a:ext cx="841118" cy="461411"/>
            </a:xfrm>
            <a:prstGeom prst="rect">
              <a:avLst/>
            </a:prstGeom>
          </p:spPr>
          <p:txBody>
            <a:bodyPr lIns="0" tIns="0" rIns="0" bIns="0" rtlCol="0" anchor="t">
              <a:spAutoFit/>
            </a:bodyPr>
            <a:lstStyle/>
            <a:p>
              <a:pPr algn="ctr">
                <a:lnSpc>
                  <a:spcPts val="1392"/>
                </a:lnSpc>
              </a:pPr>
              <a:r>
                <a:rPr lang="en-US" sz="1266">
                  <a:solidFill>
                    <a:srgbClr val="1D1D1B"/>
                  </a:solidFill>
                  <a:latin typeface="One Little Font"/>
                </a:rPr>
                <a:t>is </a:t>
              </a:r>
            </a:p>
            <a:p>
              <a:pPr algn="ctr">
                <a:lnSpc>
                  <a:spcPts val="1392"/>
                </a:lnSpc>
              </a:pPr>
              <a:r>
                <a:rPr lang="en-US" sz="1266">
                  <a:solidFill>
                    <a:srgbClr val="1D1D1B"/>
                  </a:solidFill>
                  <a:latin typeface="One Little Font"/>
                </a:rPr>
                <a:t>impaired</a:t>
              </a:r>
            </a:p>
          </p:txBody>
        </p:sp>
        <p:sp>
          <p:nvSpPr>
            <p:cNvPr id="54" name="TextBox 54"/>
            <p:cNvSpPr txBox="1"/>
            <p:nvPr/>
          </p:nvSpPr>
          <p:spPr>
            <a:xfrm>
              <a:off x="12163895" y="11460121"/>
              <a:ext cx="924078" cy="407336"/>
            </a:xfrm>
            <a:prstGeom prst="rect">
              <a:avLst/>
            </a:prstGeom>
          </p:spPr>
          <p:txBody>
            <a:bodyPr lIns="0" tIns="0" rIns="0" bIns="0" rtlCol="0" anchor="t">
              <a:spAutoFit/>
            </a:bodyPr>
            <a:lstStyle/>
            <a:p>
              <a:pPr algn="ctr">
                <a:lnSpc>
                  <a:spcPts val="1208"/>
                </a:lnSpc>
              </a:pPr>
              <a:r>
                <a:rPr lang="en-US" sz="1098">
                  <a:solidFill>
                    <a:srgbClr val="1D1D1B"/>
                  </a:solidFill>
                  <a:latin typeface="One Little Font"/>
                </a:rPr>
                <a:t>is </a:t>
              </a:r>
            </a:p>
            <a:p>
              <a:pPr algn="ctr">
                <a:lnSpc>
                  <a:spcPts val="1208"/>
                </a:lnSpc>
              </a:pPr>
              <a:r>
                <a:rPr lang="en-US" sz="1098">
                  <a:solidFill>
                    <a:srgbClr val="1D1D1B"/>
                  </a:solidFill>
                  <a:latin typeface="One Little Font"/>
                </a:rPr>
                <a:t>the problem</a:t>
              </a:r>
            </a:p>
          </p:txBody>
        </p:sp>
        <p:sp>
          <p:nvSpPr>
            <p:cNvPr id="55" name="TextBox 55"/>
            <p:cNvSpPr txBox="1"/>
            <p:nvPr/>
          </p:nvSpPr>
          <p:spPr>
            <a:xfrm>
              <a:off x="12232640" y="8807377"/>
              <a:ext cx="2275437" cy="452120"/>
            </a:xfrm>
            <a:prstGeom prst="rect">
              <a:avLst/>
            </a:prstGeom>
          </p:spPr>
          <p:txBody>
            <a:bodyPr lIns="0" tIns="0" rIns="0" bIns="0" rtlCol="0" anchor="t">
              <a:spAutoFit/>
            </a:bodyPr>
            <a:lstStyle/>
            <a:p>
              <a:pPr algn="ctr">
                <a:lnSpc>
                  <a:spcPts val="1320"/>
                </a:lnSpc>
              </a:pPr>
              <a:r>
                <a:rPr lang="en-US" sz="1200">
                  <a:solidFill>
                    <a:srgbClr val="1D1D1B"/>
                  </a:solidFill>
                  <a:latin typeface="One Little Font"/>
                </a:rPr>
                <a:t>focus of the medical profession</a:t>
              </a:r>
            </a:p>
          </p:txBody>
        </p:sp>
        <p:sp>
          <p:nvSpPr>
            <p:cNvPr id="56" name="TextBox 56"/>
            <p:cNvSpPr txBox="1"/>
            <p:nvPr/>
          </p:nvSpPr>
          <p:spPr>
            <a:xfrm>
              <a:off x="12715699" y="9685062"/>
              <a:ext cx="795347" cy="285750"/>
            </a:xfrm>
            <a:prstGeom prst="rect">
              <a:avLst/>
            </a:prstGeom>
          </p:spPr>
          <p:txBody>
            <a:bodyPr lIns="0" tIns="0" rIns="0" bIns="0" rtlCol="0" anchor="t">
              <a:spAutoFit/>
            </a:bodyPr>
            <a:lstStyle/>
            <a:p>
              <a:pPr algn="ctr">
                <a:lnSpc>
                  <a:spcPts val="1650"/>
                </a:lnSpc>
              </a:pPr>
              <a:r>
                <a:rPr lang="en-US" sz="1500">
                  <a:solidFill>
                    <a:srgbClr val="1D1D1B"/>
                  </a:solidFill>
                  <a:latin typeface="One Little Font"/>
                </a:rPr>
                <a:t>"cure"</a:t>
              </a:r>
            </a:p>
          </p:txBody>
        </p:sp>
        <p:sp>
          <p:nvSpPr>
            <p:cNvPr id="57" name="TextBox 57"/>
            <p:cNvSpPr txBox="1"/>
            <p:nvPr/>
          </p:nvSpPr>
          <p:spPr>
            <a:xfrm>
              <a:off x="13511046" y="10522068"/>
              <a:ext cx="1198900" cy="258657"/>
            </a:xfrm>
            <a:prstGeom prst="rect">
              <a:avLst/>
            </a:prstGeom>
          </p:spPr>
          <p:txBody>
            <a:bodyPr lIns="0" tIns="0" rIns="0" bIns="0" rtlCol="0" anchor="t">
              <a:spAutoFit/>
            </a:bodyPr>
            <a:lstStyle/>
            <a:p>
              <a:pPr algn="ctr">
                <a:lnSpc>
                  <a:spcPts val="1540"/>
                </a:lnSpc>
              </a:pPr>
              <a:r>
                <a:rPr lang="en-US" sz="1400">
                  <a:solidFill>
                    <a:srgbClr val="1D1D1B"/>
                  </a:solidFill>
                  <a:latin typeface="One Little Font"/>
                </a:rPr>
                <a:t>impairment</a:t>
              </a:r>
            </a:p>
          </p:txBody>
        </p:sp>
        <p:sp>
          <p:nvSpPr>
            <p:cNvPr id="58" name="TextBox 58"/>
            <p:cNvSpPr txBox="1"/>
            <p:nvPr/>
          </p:nvSpPr>
          <p:spPr>
            <a:xfrm>
              <a:off x="13737350" y="9560893"/>
              <a:ext cx="1198900" cy="415502"/>
            </a:xfrm>
            <a:prstGeom prst="rect">
              <a:avLst/>
            </a:prstGeom>
          </p:spPr>
          <p:txBody>
            <a:bodyPr lIns="0" tIns="0" rIns="0" bIns="0" rtlCol="0" anchor="t">
              <a:spAutoFit/>
            </a:bodyPr>
            <a:lstStyle/>
            <a:p>
              <a:pPr algn="ctr">
                <a:lnSpc>
                  <a:spcPts val="1210"/>
                </a:lnSpc>
              </a:pPr>
              <a:r>
                <a:rPr lang="en-US" sz="1100">
                  <a:solidFill>
                    <a:srgbClr val="1D1D1B"/>
                  </a:solidFill>
                  <a:latin typeface="One Little Font"/>
                </a:rPr>
                <a:t>alleviate the effect</a:t>
              </a:r>
            </a:p>
          </p:txBody>
        </p:sp>
        <p:pic>
          <p:nvPicPr>
            <p:cNvPr id="59" name="Picture 5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876040" flipH="1">
              <a:off x="12645895" y="9312394"/>
              <a:ext cx="533417" cy="164973"/>
            </a:xfrm>
            <a:prstGeom prst="rect">
              <a:avLst/>
            </a:prstGeom>
          </p:spPr>
        </p:pic>
        <p:pic>
          <p:nvPicPr>
            <p:cNvPr id="60" name="Picture 6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5927059" flipH="1">
              <a:off x="14069155" y="9232387"/>
              <a:ext cx="474399" cy="146720"/>
            </a:xfrm>
            <a:prstGeom prst="rect">
              <a:avLst/>
            </a:prstGeom>
          </p:spPr>
        </p:pic>
        <p:pic>
          <p:nvPicPr>
            <p:cNvPr id="61" name="Picture 6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7731420" flipH="1">
              <a:off x="13335210" y="10068269"/>
              <a:ext cx="533417" cy="164973"/>
            </a:xfrm>
            <a:prstGeom prst="rect">
              <a:avLst/>
            </a:prstGeom>
          </p:spPr>
        </p:pic>
        <p:pic>
          <p:nvPicPr>
            <p:cNvPr id="62" name="Picture 6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4926118" flipH="1">
              <a:off x="14112466" y="10145018"/>
              <a:ext cx="533417" cy="164973"/>
            </a:xfrm>
            <a:prstGeom prst="rect">
              <a:avLst/>
            </a:prstGeom>
          </p:spPr>
        </p:pic>
        <p:pic>
          <p:nvPicPr>
            <p:cNvPr id="63" name="Picture 6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3452" b="43834"/>
            <a:stretch>
              <a:fillRect/>
            </a:stretch>
          </p:blipFill>
          <p:spPr>
            <a:xfrm rot="6093569" flipH="1">
              <a:off x="4981453" y="11126645"/>
              <a:ext cx="563548" cy="174292"/>
            </a:xfrm>
            <a:prstGeom prst="rect">
              <a:avLst/>
            </a:prstGeom>
          </p:spPr>
        </p:pic>
        <p:sp>
          <p:nvSpPr>
            <p:cNvPr id="64" name="TextBox 64"/>
            <p:cNvSpPr txBox="1"/>
            <p:nvPr/>
          </p:nvSpPr>
          <p:spPr>
            <a:xfrm>
              <a:off x="4748547" y="11526362"/>
              <a:ext cx="916300" cy="268680"/>
            </a:xfrm>
            <a:prstGeom prst="rect">
              <a:avLst/>
            </a:prstGeom>
          </p:spPr>
          <p:txBody>
            <a:bodyPr lIns="0" tIns="0" rIns="0" bIns="0" rtlCol="0" anchor="t">
              <a:spAutoFit/>
            </a:bodyPr>
            <a:lstStyle/>
            <a:p>
              <a:pPr algn="ctr">
                <a:lnSpc>
                  <a:spcPts val="1557"/>
                </a:lnSpc>
              </a:pPr>
              <a:r>
                <a:rPr lang="en-US" sz="1415">
                  <a:solidFill>
                    <a:srgbClr val="1D1D1B"/>
                  </a:solidFill>
                  <a:latin typeface="One Little Font"/>
                </a:rPr>
                <a:t>problem</a:t>
              </a:r>
            </a:p>
          </p:txBody>
        </p:sp>
        <p:sp>
          <p:nvSpPr>
            <p:cNvPr id="65" name="TextBox 65"/>
            <p:cNvSpPr txBox="1"/>
            <p:nvPr/>
          </p:nvSpPr>
          <p:spPr>
            <a:xfrm>
              <a:off x="5162658" y="7536034"/>
              <a:ext cx="794368" cy="468462"/>
            </a:xfrm>
            <a:prstGeom prst="rect">
              <a:avLst/>
            </a:prstGeom>
          </p:spPr>
          <p:txBody>
            <a:bodyPr lIns="0" tIns="0" rIns="0" bIns="0" rtlCol="0" anchor="t">
              <a:spAutoFit/>
            </a:bodyPr>
            <a:lstStyle/>
            <a:p>
              <a:pPr algn="ctr">
                <a:lnSpc>
                  <a:spcPts val="1350"/>
                </a:lnSpc>
              </a:pPr>
              <a:r>
                <a:rPr lang="en-US" sz="1227" dirty="0">
                  <a:solidFill>
                    <a:srgbClr val="1D1D1B"/>
                  </a:solidFill>
                  <a:latin typeface="One Little Font Bold"/>
                </a:rPr>
                <a:t>the</a:t>
              </a:r>
            </a:p>
            <a:p>
              <a:pPr algn="ctr">
                <a:lnSpc>
                  <a:spcPts val="1350"/>
                </a:lnSpc>
              </a:pPr>
              <a:r>
                <a:rPr lang="en-US" sz="1227" dirty="0">
                  <a:solidFill>
                    <a:srgbClr val="1D1D1B"/>
                  </a:solidFill>
                  <a:latin typeface="One Little Font Bold"/>
                </a:rPr>
                <a:t>problem</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E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0273">
            <a:off x="7306098" y="5190105"/>
            <a:ext cx="5160275" cy="42501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00700">
            <a:off x="-2430674" y="-1234471"/>
            <a:ext cx="5243549" cy="4318778"/>
          </a:xfrm>
          <a:prstGeom prst="rect">
            <a:avLst/>
          </a:prstGeom>
        </p:spPr>
      </p:pic>
      <p:grpSp>
        <p:nvGrpSpPr>
          <p:cNvPr id="4" name="Group 4"/>
          <p:cNvGrpSpPr/>
          <p:nvPr/>
        </p:nvGrpSpPr>
        <p:grpSpPr>
          <a:xfrm rot="-5400000">
            <a:off x="4465162" y="-3143730"/>
            <a:ext cx="1612143" cy="8571180"/>
            <a:chOff x="0" y="0"/>
            <a:chExt cx="1712938" cy="9107071"/>
          </a:xfrm>
        </p:grpSpPr>
        <p:sp>
          <p:nvSpPr>
            <p:cNvPr id="5" name="Freeform 5"/>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6868885">
            <a:off x="1199653" y="1228123"/>
            <a:ext cx="506381" cy="492363"/>
          </a:xfrm>
          <a:prstGeom prst="rect">
            <a:avLst/>
          </a:prstGeom>
        </p:spPr>
      </p:pic>
      <p:sp>
        <p:nvSpPr>
          <p:cNvPr id="7" name="TextBox 7"/>
          <p:cNvSpPr txBox="1"/>
          <p:nvPr/>
        </p:nvSpPr>
        <p:spPr>
          <a:xfrm>
            <a:off x="1123873" y="820585"/>
            <a:ext cx="8154411" cy="690175"/>
          </a:xfrm>
          <a:prstGeom prst="rect">
            <a:avLst/>
          </a:prstGeom>
        </p:spPr>
        <p:txBody>
          <a:bodyPr lIns="0" tIns="0" rIns="0" bIns="0" rtlCol="0" anchor="t">
            <a:spAutoFit/>
          </a:bodyPr>
          <a:lstStyle/>
          <a:p>
            <a:pPr algn="ctr">
              <a:lnSpc>
                <a:spcPts val="5333"/>
              </a:lnSpc>
            </a:pPr>
            <a:r>
              <a:rPr lang="en-US" sz="4848">
                <a:solidFill>
                  <a:srgbClr val="1D1D1B"/>
                </a:solidFill>
                <a:latin typeface="One Little Font Bold"/>
              </a:rPr>
              <a:t>Social Model of Disability </a:t>
            </a:r>
          </a:p>
        </p:txBody>
      </p:sp>
      <p:grpSp>
        <p:nvGrpSpPr>
          <p:cNvPr id="8" name="Group 8"/>
          <p:cNvGrpSpPr/>
          <p:nvPr/>
        </p:nvGrpSpPr>
        <p:grpSpPr>
          <a:xfrm>
            <a:off x="333398" y="2120142"/>
            <a:ext cx="7739906" cy="1364855"/>
            <a:chOff x="0" y="0"/>
            <a:chExt cx="10319875" cy="1819807"/>
          </a:xfrm>
        </p:grpSpPr>
        <p:grpSp>
          <p:nvGrpSpPr>
            <p:cNvPr id="9" name="Group 9"/>
            <p:cNvGrpSpPr/>
            <p:nvPr/>
          </p:nvGrpSpPr>
          <p:grpSpPr>
            <a:xfrm rot="5400000">
              <a:off x="4250034" y="-4250034"/>
              <a:ext cx="1819807" cy="10319875"/>
              <a:chOff x="0" y="0"/>
              <a:chExt cx="1715839" cy="9730289"/>
            </a:xfrm>
          </p:grpSpPr>
          <p:sp>
            <p:nvSpPr>
              <p:cNvPr id="10" name="Freeform 10"/>
              <p:cNvSpPr/>
              <p:nvPr/>
            </p:nvSpPr>
            <p:spPr>
              <a:xfrm>
                <a:off x="-9098" y="-6509"/>
                <a:ext cx="1730170" cy="9762343"/>
              </a:xfrm>
              <a:custGeom>
                <a:avLst/>
                <a:gdLst/>
                <a:ahLst/>
                <a:cxnLst/>
                <a:rect l="l" t="t" r="r" b="b"/>
                <a:pathLst>
                  <a:path w="1730170" h="9762343">
                    <a:moveTo>
                      <a:pt x="63030" y="9168789"/>
                    </a:moveTo>
                    <a:cubicBezTo>
                      <a:pt x="63030" y="9168789"/>
                      <a:pt x="0" y="8922225"/>
                      <a:pt x="10218" y="1214762"/>
                    </a:cubicBezTo>
                    <a:cubicBezTo>
                      <a:pt x="18651" y="990971"/>
                      <a:pt x="65033" y="645332"/>
                      <a:pt x="65033" y="645332"/>
                    </a:cubicBezTo>
                    <a:cubicBezTo>
                      <a:pt x="82233" y="502466"/>
                      <a:pt x="56685" y="337866"/>
                      <a:pt x="181385" y="223925"/>
                    </a:cubicBezTo>
                    <a:cubicBezTo>
                      <a:pt x="346794" y="72788"/>
                      <a:pt x="621643" y="0"/>
                      <a:pt x="837097" y="6965"/>
                    </a:cubicBezTo>
                    <a:lnTo>
                      <a:pt x="837098" y="6965"/>
                    </a:lnTo>
                    <a:cubicBezTo>
                      <a:pt x="1053845" y="16819"/>
                      <a:pt x="1258160" y="36481"/>
                      <a:pt x="1392348" y="101690"/>
                    </a:cubicBezTo>
                    <a:cubicBezTo>
                      <a:pt x="1648394" y="226120"/>
                      <a:pt x="1730170" y="459160"/>
                      <a:pt x="1724682" y="704684"/>
                    </a:cubicBezTo>
                    <a:cubicBezTo>
                      <a:pt x="1724682" y="704684"/>
                      <a:pt x="1681394" y="1013073"/>
                      <a:pt x="1688827" y="1248607"/>
                    </a:cubicBezTo>
                    <a:cubicBezTo>
                      <a:pt x="1695951" y="8910591"/>
                      <a:pt x="1703107" y="9106194"/>
                      <a:pt x="1703107" y="9106194"/>
                    </a:cubicBezTo>
                    <a:cubicBezTo>
                      <a:pt x="1686426" y="9321926"/>
                      <a:pt x="1571782" y="9532538"/>
                      <a:pt x="1374913" y="9644162"/>
                    </a:cubicBezTo>
                    <a:cubicBezTo>
                      <a:pt x="1224561" y="9729411"/>
                      <a:pt x="1026530" y="9744508"/>
                      <a:pt x="805479" y="9733766"/>
                    </a:cubicBezTo>
                    <a:lnTo>
                      <a:pt x="805479" y="9733766"/>
                    </a:lnTo>
                    <a:cubicBezTo>
                      <a:pt x="645952" y="9728490"/>
                      <a:pt x="384604" y="9762343"/>
                      <a:pt x="254278" y="9653185"/>
                    </a:cubicBezTo>
                    <a:cubicBezTo>
                      <a:pt x="145767" y="9562300"/>
                      <a:pt x="81795" y="9368989"/>
                      <a:pt x="63030" y="9168789"/>
                    </a:cubicBezTo>
                    <a:close/>
                  </a:path>
                </a:pathLst>
              </a:custGeom>
              <a:solidFill>
                <a:srgbClr val="E4C7A9"/>
              </a:solidFill>
            </p:spPr>
          </p:sp>
        </p:grpSp>
        <p:sp>
          <p:nvSpPr>
            <p:cNvPr id="11" name="TextBox 11"/>
            <p:cNvSpPr txBox="1"/>
            <p:nvPr/>
          </p:nvSpPr>
          <p:spPr>
            <a:xfrm>
              <a:off x="393336" y="271783"/>
              <a:ext cx="9589746" cy="1282403"/>
            </a:xfrm>
            <a:prstGeom prst="rect">
              <a:avLst/>
            </a:prstGeom>
          </p:spPr>
          <p:txBody>
            <a:bodyPr lIns="0" tIns="0" rIns="0" bIns="0" rtlCol="0" anchor="t">
              <a:spAutoFit/>
            </a:bodyPr>
            <a:lstStyle/>
            <a:p>
              <a:pPr algn="ctr">
                <a:lnSpc>
                  <a:spcPts val="2520"/>
                </a:lnSpc>
              </a:pPr>
              <a:r>
                <a:rPr lang="en-US" sz="2100">
                  <a:solidFill>
                    <a:srgbClr val="1D1D1B"/>
                  </a:solidFill>
                  <a:latin typeface="Macho"/>
                </a:rPr>
                <a:t>The social model of disability is a model to help view the world. The model describes how individuals are disabled by barriers in society and not their impairment or difference. </a:t>
              </a:r>
            </a:p>
          </p:txBody>
        </p:sp>
      </p:grpSp>
      <p:grpSp>
        <p:nvGrpSpPr>
          <p:cNvPr id="12" name="Group 12"/>
          <p:cNvGrpSpPr/>
          <p:nvPr/>
        </p:nvGrpSpPr>
        <p:grpSpPr>
          <a:xfrm>
            <a:off x="1675119" y="3645568"/>
            <a:ext cx="7701052" cy="1390962"/>
            <a:chOff x="-274866" y="-16043"/>
            <a:chExt cx="10268070" cy="1854617"/>
          </a:xfrm>
        </p:grpSpPr>
        <p:grpSp>
          <p:nvGrpSpPr>
            <p:cNvPr id="13" name="Group 13"/>
            <p:cNvGrpSpPr/>
            <p:nvPr/>
          </p:nvGrpSpPr>
          <p:grpSpPr>
            <a:xfrm rot="5400000">
              <a:off x="3931860" y="-4222769"/>
              <a:ext cx="1854617" cy="10268070"/>
              <a:chOff x="-15126" y="227109"/>
              <a:chExt cx="1748661" cy="9681444"/>
            </a:xfrm>
          </p:grpSpPr>
          <p:sp>
            <p:nvSpPr>
              <p:cNvPr id="14" name="Freeform 14"/>
              <p:cNvSpPr/>
              <p:nvPr/>
            </p:nvSpPr>
            <p:spPr>
              <a:xfrm>
                <a:off x="-15126" y="227109"/>
                <a:ext cx="1748661" cy="9681444"/>
              </a:xfrm>
              <a:custGeom>
                <a:avLst/>
                <a:gdLst/>
                <a:ahLst/>
                <a:cxnLst/>
                <a:rect l="l" t="t" r="r" b="b"/>
                <a:pathLst>
                  <a:path w="1748661" h="9681444">
                    <a:moveTo>
                      <a:pt x="63030" y="9087890"/>
                    </a:moveTo>
                    <a:cubicBezTo>
                      <a:pt x="63030" y="9087890"/>
                      <a:pt x="0" y="8841326"/>
                      <a:pt x="10218" y="1214762"/>
                    </a:cubicBezTo>
                    <a:cubicBezTo>
                      <a:pt x="18651" y="990971"/>
                      <a:pt x="65033" y="645332"/>
                      <a:pt x="65033" y="645332"/>
                    </a:cubicBezTo>
                    <a:cubicBezTo>
                      <a:pt x="82233" y="502466"/>
                      <a:pt x="56685" y="337866"/>
                      <a:pt x="181385" y="223925"/>
                    </a:cubicBezTo>
                    <a:cubicBezTo>
                      <a:pt x="346794" y="72788"/>
                      <a:pt x="621643" y="0"/>
                      <a:pt x="855588" y="6965"/>
                    </a:cubicBezTo>
                    <a:lnTo>
                      <a:pt x="855590" y="6965"/>
                    </a:lnTo>
                    <a:cubicBezTo>
                      <a:pt x="1072337" y="16819"/>
                      <a:pt x="1276652" y="36481"/>
                      <a:pt x="1410840" y="101690"/>
                    </a:cubicBezTo>
                    <a:cubicBezTo>
                      <a:pt x="1666886" y="226120"/>
                      <a:pt x="1748661" y="459160"/>
                      <a:pt x="1743174" y="704684"/>
                    </a:cubicBezTo>
                    <a:cubicBezTo>
                      <a:pt x="1743174" y="704684"/>
                      <a:pt x="1699885" y="1013073"/>
                      <a:pt x="1707319" y="1248607"/>
                    </a:cubicBezTo>
                    <a:cubicBezTo>
                      <a:pt x="1714442" y="8829691"/>
                      <a:pt x="1721599" y="9025295"/>
                      <a:pt x="1721599" y="9025295"/>
                    </a:cubicBezTo>
                    <a:cubicBezTo>
                      <a:pt x="1704917" y="9241027"/>
                      <a:pt x="1590273" y="9451639"/>
                      <a:pt x="1393404" y="9563263"/>
                    </a:cubicBezTo>
                    <a:cubicBezTo>
                      <a:pt x="1243053" y="9648512"/>
                      <a:pt x="1045021" y="9663609"/>
                      <a:pt x="820205" y="9652867"/>
                    </a:cubicBezTo>
                    <a:lnTo>
                      <a:pt x="820205" y="9652867"/>
                    </a:lnTo>
                    <a:cubicBezTo>
                      <a:pt x="645952" y="9647591"/>
                      <a:pt x="384604" y="9681444"/>
                      <a:pt x="254278" y="9572286"/>
                    </a:cubicBezTo>
                    <a:cubicBezTo>
                      <a:pt x="145767" y="9481401"/>
                      <a:pt x="81795" y="9288089"/>
                      <a:pt x="63030" y="9087890"/>
                    </a:cubicBezTo>
                    <a:close/>
                  </a:path>
                </a:pathLst>
              </a:custGeom>
              <a:solidFill>
                <a:srgbClr val="96B1B7"/>
              </a:solidFill>
            </p:spPr>
          </p:sp>
        </p:grpSp>
        <p:sp>
          <p:nvSpPr>
            <p:cNvPr id="15" name="TextBox 15"/>
            <p:cNvSpPr txBox="1"/>
            <p:nvPr/>
          </p:nvSpPr>
          <p:spPr>
            <a:xfrm>
              <a:off x="71629" y="164857"/>
              <a:ext cx="9469948" cy="1462080"/>
            </a:xfrm>
            <a:prstGeom prst="rect">
              <a:avLst/>
            </a:prstGeom>
          </p:spPr>
          <p:txBody>
            <a:bodyPr lIns="0" tIns="0" rIns="0" bIns="0" rtlCol="0" anchor="t">
              <a:spAutoFit/>
            </a:bodyPr>
            <a:lstStyle/>
            <a:p>
              <a:pPr algn="ctr">
                <a:lnSpc>
                  <a:spcPts val="2939"/>
                </a:lnSpc>
              </a:pPr>
              <a:r>
                <a:rPr lang="en-US" sz="2099">
                  <a:solidFill>
                    <a:srgbClr val="FFFAEB"/>
                  </a:solidFill>
                  <a:latin typeface="Macho"/>
                </a:rPr>
                <a:t>Barriers include physical barriers like lack of accessibility in buildings or individuals' biases and attitudes toward neurodivergent individuals. </a:t>
              </a:r>
            </a:p>
          </p:txBody>
        </p:sp>
      </p:grpSp>
      <p:grpSp>
        <p:nvGrpSpPr>
          <p:cNvPr id="16" name="Group 16"/>
          <p:cNvGrpSpPr/>
          <p:nvPr/>
        </p:nvGrpSpPr>
        <p:grpSpPr>
          <a:xfrm>
            <a:off x="518681" y="5204845"/>
            <a:ext cx="7554622" cy="1520206"/>
            <a:chOff x="0" y="0"/>
            <a:chExt cx="10072830" cy="2026942"/>
          </a:xfrm>
        </p:grpSpPr>
        <p:grpSp>
          <p:nvGrpSpPr>
            <p:cNvPr id="17" name="Group 17"/>
            <p:cNvGrpSpPr/>
            <p:nvPr/>
          </p:nvGrpSpPr>
          <p:grpSpPr>
            <a:xfrm rot="5400000">
              <a:off x="4022944" y="-4022944"/>
              <a:ext cx="2026942" cy="10072830"/>
              <a:chOff x="0" y="0"/>
              <a:chExt cx="1911140" cy="9497358"/>
            </a:xfrm>
          </p:grpSpPr>
          <p:sp>
            <p:nvSpPr>
              <p:cNvPr id="18" name="Freeform 18"/>
              <p:cNvSpPr/>
              <p:nvPr/>
            </p:nvSpPr>
            <p:spPr>
              <a:xfrm>
                <a:off x="-9098" y="-6509"/>
                <a:ext cx="1925471" cy="9529412"/>
              </a:xfrm>
              <a:custGeom>
                <a:avLst/>
                <a:gdLst/>
                <a:ahLst/>
                <a:cxnLst/>
                <a:rect l="l" t="t" r="r" b="b"/>
                <a:pathLst>
                  <a:path w="1925471" h="9529412">
                    <a:moveTo>
                      <a:pt x="63030" y="8935859"/>
                    </a:moveTo>
                    <a:cubicBezTo>
                      <a:pt x="63030" y="8935859"/>
                      <a:pt x="0" y="8689295"/>
                      <a:pt x="10218" y="1214762"/>
                    </a:cubicBezTo>
                    <a:cubicBezTo>
                      <a:pt x="18651" y="990971"/>
                      <a:pt x="65033" y="645332"/>
                      <a:pt x="65033" y="645332"/>
                    </a:cubicBezTo>
                    <a:cubicBezTo>
                      <a:pt x="82233" y="502466"/>
                      <a:pt x="56685" y="337866"/>
                      <a:pt x="181385" y="223925"/>
                    </a:cubicBezTo>
                    <a:cubicBezTo>
                      <a:pt x="346794" y="72788"/>
                      <a:pt x="621643" y="0"/>
                      <a:pt x="1032398" y="6965"/>
                    </a:cubicBezTo>
                    <a:lnTo>
                      <a:pt x="1032399" y="6965"/>
                    </a:lnTo>
                    <a:cubicBezTo>
                      <a:pt x="1249146" y="16819"/>
                      <a:pt x="1453461" y="36481"/>
                      <a:pt x="1587650" y="101690"/>
                    </a:cubicBezTo>
                    <a:cubicBezTo>
                      <a:pt x="1843696" y="226120"/>
                      <a:pt x="1925471" y="459160"/>
                      <a:pt x="1919983" y="704684"/>
                    </a:cubicBezTo>
                    <a:cubicBezTo>
                      <a:pt x="1919983" y="704684"/>
                      <a:pt x="1876695" y="1013073"/>
                      <a:pt x="1884129" y="1248607"/>
                    </a:cubicBezTo>
                    <a:cubicBezTo>
                      <a:pt x="1891252" y="8677660"/>
                      <a:pt x="1898408" y="8873263"/>
                      <a:pt x="1898408" y="8873263"/>
                    </a:cubicBezTo>
                    <a:cubicBezTo>
                      <a:pt x="1881727" y="9088995"/>
                      <a:pt x="1767083" y="9299607"/>
                      <a:pt x="1570214" y="9411231"/>
                    </a:cubicBezTo>
                    <a:cubicBezTo>
                      <a:pt x="1419862" y="9496480"/>
                      <a:pt x="1221831" y="9511578"/>
                      <a:pt x="961016" y="9500836"/>
                    </a:cubicBezTo>
                    <a:lnTo>
                      <a:pt x="961014" y="9500836"/>
                    </a:lnTo>
                    <a:cubicBezTo>
                      <a:pt x="645952" y="9495559"/>
                      <a:pt x="384604" y="9529412"/>
                      <a:pt x="254278" y="9420255"/>
                    </a:cubicBezTo>
                    <a:cubicBezTo>
                      <a:pt x="145767" y="9329369"/>
                      <a:pt x="81795" y="9136057"/>
                      <a:pt x="63030" y="8935859"/>
                    </a:cubicBezTo>
                    <a:close/>
                  </a:path>
                </a:pathLst>
              </a:custGeom>
              <a:solidFill>
                <a:srgbClr val="E4C7A9"/>
              </a:solidFill>
            </p:spPr>
          </p:sp>
        </p:grpSp>
        <p:sp>
          <p:nvSpPr>
            <p:cNvPr id="19" name="TextBox 19"/>
            <p:cNvSpPr txBox="1"/>
            <p:nvPr/>
          </p:nvSpPr>
          <p:spPr>
            <a:xfrm>
              <a:off x="241542" y="341161"/>
              <a:ext cx="9589746" cy="1685781"/>
            </a:xfrm>
            <a:prstGeom prst="rect">
              <a:avLst/>
            </a:prstGeom>
          </p:spPr>
          <p:txBody>
            <a:bodyPr lIns="0" tIns="0" rIns="0" bIns="0" rtlCol="0" anchor="t">
              <a:spAutoFit/>
            </a:bodyPr>
            <a:lstStyle/>
            <a:p>
              <a:pPr algn="ctr">
                <a:lnSpc>
                  <a:spcPts val="2520"/>
                </a:lnSpc>
              </a:pPr>
              <a:r>
                <a:rPr lang="en-US" sz="2100">
                  <a:solidFill>
                    <a:srgbClr val="1D1D1B"/>
                  </a:solidFill>
                  <a:latin typeface="Macho"/>
                </a:rPr>
                <a:t>This model helps us recognize barriers in society toward neurodivergent individuals and the need to remove these barriers to create a more equitable society.</a:t>
              </a:r>
            </a:p>
            <a:p>
              <a:pPr algn="ctr">
                <a:lnSpc>
                  <a:spcPts val="2520"/>
                </a:lnSpc>
              </a:pPr>
              <a:endParaRPr lang="en-US" sz="2100">
                <a:solidFill>
                  <a:srgbClr val="1D1D1B"/>
                </a:solidFill>
                <a:latin typeface="Macho"/>
              </a:endParaRPr>
            </a:p>
          </p:txBody>
        </p:sp>
      </p:gr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7443863">
            <a:off x="9114646" y="3238815"/>
            <a:ext cx="506381" cy="492363"/>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9461733">
            <a:off x="150650" y="5071757"/>
            <a:ext cx="506381" cy="4923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29" t="20926" r="2288" b="24345"/>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69922">
            <a:off x="1148980" y="-1613170"/>
            <a:ext cx="6884868" cy="56706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24566">
            <a:off x="-5793857" y="3382574"/>
            <a:ext cx="6884868" cy="567062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46752">
            <a:off x="9200751" y="3746782"/>
            <a:ext cx="6884868" cy="567062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196471" y="3624196"/>
            <a:ext cx="649066" cy="825522"/>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46010" flipH="1">
            <a:off x="7333447" y="1597032"/>
            <a:ext cx="207789" cy="26092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696036">
            <a:off x="8381768" y="6484228"/>
            <a:ext cx="558851" cy="543380"/>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383">
            <a:off x="2557793" y="5692643"/>
            <a:ext cx="288703" cy="362527"/>
          </a:xfrm>
          <a:prstGeom prst="rect">
            <a:avLst/>
          </a:prstGeom>
        </p:spPr>
      </p:pic>
      <p:grpSp>
        <p:nvGrpSpPr>
          <p:cNvPr id="10" name="Group 10"/>
          <p:cNvGrpSpPr/>
          <p:nvPr/>
        </p:nvGrpSpPr>
        <p:grpSpPr>
          <a:xfrm rot="5400000">
            <a:off x="1820136" y="-790596"/>
            <a:ext cx="6113328" cy="8054400"/>
            <a:chOff x="0" y="0"/>
            <a:chExt cx="5061949" cy="6669193"/>
          </a:xfrm>
        </p:grpSpPr>
        <p:sp>
          <p:nvSpPr>
            <p:cNvPr id="11" name="Freeform 11"/>
            <p:cNvSpPr/>
            <p:nvPr/>
          </p:nvSpPr>
          <p:spPr>
            <a:xfrm>
              <a:off x="-9098" y="-6509"/>
              <a:ext cx="5076279" cy="6701246"/>
            </a:xfrm>
            <a:custGeom>
              <a:avLst/>
              <a:gdLst/>
              <a:ahLst/>
              <a:cxnLst/>
              <a:rect l="l" t="t" r="r" b="b"/>
              <a:pathLst>
                <a:path w="5076279" h="6701246">
                  <a:moveTo>
                    <a:pt x="63030" y="6107693"/>
                  </a:moveTo>
                  <a:cubicBezTo>
                    <a:pt x="63030" y="6107693"/>
                    <a:pt x="0" y="5861128"/>
                    <a:pt x="10218" y="1214762"/>
                  </a:cubicBezTo>
                  <a:cubicBezTo>
                    <a:pt x="18651" y="990971"/>
                    <a:pt x="65033" y="645332"/>
                    <a:pt x="65033" y="645332"/>
                  </a:cubicBezTo>
                  <a:cubicBezTo>
                    <a:pt x="82233" y="502466"/>
                    <a:pt x="56685" y="337866"/>
                    <a:pt x="181385" y="223925"/>
                  </a:cubicBezTo>
                  <a:cubicBezTo>
                    <a:pt x="346794" y="72788"/>
                    <a:pt x="621643" y="0"/>
                    <a:pt x="4183206" y="6965"/>
                  </a:cubicBezTo>
                  <a:lnTo>
                    <a:pt x="4183208" y="6965"/>
                  </a:lnTo>
                  <a:cubicBezTo>
                    <a:pt x="4399954" y="16819"/>
                    <a:pt x="4604269" y="36481"/>
                    <a:pt x="4738458" y="101690"/>
                  </a:cubicBezTo>
                  <a:cubicBezTo>
                    <a:pt x="4994504" y="226120"/>
                    <a:pt x="5076279" y="459160"/>
                    <a:pt x="5070791" y="704684"/>
                  </a:cubicBezTo>
                  <a:cubicBezTo>
                    <a:pt x="5070791" y="704684"/>
                    <a:pt x="5027503" y="1013073"/>
                    <a:pt x="5034937" y="1248607"/>
                  </a:cubicBezTo>
                  <a:cubicBezTo>
                    <a:pt x="5042060" y="5849494"/>
                    <a:pt x="5049217" y="6045097"/>
                    <a:pt x="5049217" y="6045097"/>
                  </a:cubicBezTo>
                  <a:cubicBezTo>
                    <a:pt x="5032535" y="6260829"/>
                    <a:pt x="4917891" y="6471441"/>
                    <a:pt x="4721022" y="6583065"/>
                  </a:cubicBezTo>
                  <a:cubicBezTo>
                    <a:pt x="4570670" y="6668314"/>
                    <a:pt x="4372639" y="6683412"/>
                    <a:pt x="3470320" y="6672670"/>
                  </a:cubicBezTo>
                  <a:lnTo>
                    <a:pt x="3470277" y="6672670"/>
                  </a:lnTo>
                  <a:cubicBezTo>
                    <a:pt x="645952" y="6667393"/>
                    <a:pt x="384604" y="6701246"/>
                    <a:pt x="254278" y="6592088"/>
                  </a:cubicBezTo>
                  <a:cubicBezTo>
                    <a:pt x="145767" y="6501204"/>
                    <a:pt x="81795" y="6307892"/>
                    <a:pt x="63030" y="6107693"/>
                  </a:cubicBezTo>
                  <a:close/>
                </a:path>
              </a:pathLst>
            </a:custGeom>
            <a:solidFill>
              <a:srgbClr val="F3E4D0"/>
            </a:solidFill>
          </p:spPr>
        </p:sp>
      </p:grpSp>
      <p:grpSp>
        <p:nvGrpSpPr>
          <p:cNvPr id="12" name="Group 12"/>
          <p:cNvGrpSpPr/>
          <p:nvPr/>
        </p:nvGrpSpPr>
        <p:grpSpPr>
          <a:xfrm>
            <a:off x="7962008" y="179941"/>
            <a:ext cx="1245992" cy="823269"/>
            <a:chOff x="0" y="0"/>
            <a:chExt cx="1661323" cy="1097693"/>
          </a:xfrm>
        </p:grpSpPr>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60415">
              <a:off x="753986" y="128333"/>
              <a:ext cx="713821" cy="841026"/>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383">
              <a:off x="20357" y="374312"/>
              <a:ext cx="384938" cy="483370"/>
            </a:xfrm>
            <a:prstGeom prst="rect">
              <a:avLst/>
            </a:prstGeom>
          </p:spPr>
        </p:pic>
      </p:grpSp>
      <p:grpSp>
        <p:nvGrpSpPr>
          <p:cNvPr id="15" name="Group 15"/>
          <p:cNvGrpSpPr/>
          <p:nvPr/>
        </p:nvGrpSpPr>
        <p:grpSpPr>
          <a:xfrm>
            <a:off x="902684" y="1425695"/>
            <a:ext cx="3598921" cy="963204"/>
            <a:chOff x="0" y="0"/>
            <a:chExt cx="4798562" cy="1284272"/>
          </a:xfrm>
        </p:grpSpPr>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46010" flipH="1">
              <a:off x="21340" y="16460"/>
              <a:ext cx="277052" cy="347897"/>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70598">
              <a:off x="2917713" y="357190"/>
              <a:ext cx="1845802" cy="569891"/>
            </a:xfrm>
            <a:prstGeom prst="rect">
              <a:avLst/>
            </a:prstGeom>
          </p:spPr>
        </p:pic>
      </p:grpSp>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644513" y="2683408"/>
            <a:ext cx="2464573" cy="2352547"/>
          </a:xfrm>
          <a:prstGeom prst="rect">
            <a:avLst/>
          </a:prstGeom>
        </p:spPr>
      </p:pic>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5400000" flipH="1">
            <a:off x="4647448" y="5392346"/>
            <a:ext cx="664091" cy="205388"/>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7445436" flipH="1">
            <a:off x="5780940" y="4873480"/>
            <a:ext cx="664091" cy="205388"/>
          </a:xfrm>
          <a:prstGeom prst="rect">
            <a:avLst/>
          </a:prstGeom>
        </p:spPr>
      </p:pic>
      <p:sp>
        <p:nvSpPr>
          <p:cNvPr id="21" name="TextBox 21"/>
          <p:cNvSpPr txBox="1"/>
          <p:nvPr/>
        </p:nvSpPr>
        <p:spPr>
          <a:xfrm>
            <a:off x="6514415" y="3935881"/>
            <a:ext cx="2025927" cy="225424"/>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Special Schools</a:t>
            </a:r>
          </a:p>
        </p:txBody>
      </p:sp>
      <p:sp>
        <p:nvSpPr>
          <p:cNvPr id="22" name="TextBox 22"/>
          <p:cNvSpPr txBox="1"/>
          <p:nvPr/>
        </p:nvSpPr>
        <p:spPr>
          <a:xfrm>
            <a:off x="6306915" y="2508783"/>
            <a:ext cx="2025927"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Stairs not ramps</a:t>
            </a:r>
          </a:p>
          <a:p>
            <a:pPr algn="ctr">
              <a:lnSpc>
                <a:spcPts val="1599"/>
              </a:lnSpc>
            </a:pPr>
            <a:r>
              <a:rPr lang="en-US" sz="1999">
                <a:solidFill>
                  <a:srgbClr val="1D1D1B"/>
                </a:solidFill>
                <a:latin typeface="One Little Font"/>
              </a:rPr>
              <a:t>No lifts</a:t>
            </a:r>
          </a:p>
        </p:txBody>
      </p:sp>
      <p:sp>
        <p:nvSpPr>
          <p:cNvPr id="23" name="TextBox 23"/>
          <p:cNvSpPr txBox="1"/>
          <p:nvPr/>
        </p:nvSpPr>
        <p:spPr>
          <a:xfrm>
            <a:off x="3863837" y="1481848"/>
            <a:ext cx="2025927"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Poorly designed buildings</a:t>
            </a:r>
          </a:p>
        </p:txBody>
      </p:sp>
      <p:sp>
        <p:nvSpPr>
          <p:cNvPr id="24" name="TextBox 24"/>
          <p:cNvSpPr txBox="1"/>
          <p:nvPr/>
        </p:nvSpPr>
        <p:spPr>
          <a:xfrm>
            <a:off x="1424280" y="2609489"/>
            <a:ext cx="2025927"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Poor job </a:t>
            </a:r>
          </a:p>
          <a:p>
            <a:pPr algn="ctr">
              <a:lnSpc>
                <a:spcPts val="1599"/>
              </a:lnSpc>
            </a:pPr>
            <a:r>
              <a:rPr lang="en-US" sz="1999">
                <a:solidFill>
                  <a:srgbClr val="1D1D1B"/>
                </a:solidFill>
                <a:latin typeface="One Little Font"/>
              </a:rPr>
              <a:t>prospects</a:t>
            </a:r>
          </a:p>
        </p:txBody>
      </p:sp>
      <p:sp>
        <p:nvSpPr>
          <p:cNvPr id="25" name="TextBox 25"/>
          <p:cNvSpPr txBox="1"/>
          <p:nvPr/>
        </p:nvSpPr>
        <p:spPr>
          <a:xfrm>
            <a:off x="1149887" y="3962345"/>
            <a:ext cx="2025927" cy="225424"/>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Isolated families</a:t>
            </a:r>
          </a:p>
        </p:txBody>
      </p:sp>
      <p:sp>
        <p:nvSpPr>
          <p:cNvPr id="26" name="TextBox 26"/>
          <p:cNvSpPr txBox="1"/>
          <p:nvPr/>
        </p:nvSpPr>
        <p:spPr>
          <a:xfrm>
            <a:off x="1244639" y="5384918"/>
            <a:ext cx="2334275"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Inaccessible transport</a:t>
            </a:r>
          </a:p>
          <a:p>
            <a:pPr algn="ctr">
              <a:lnSpc>
                <a:spcPts val="1599"/>
              </a:lnSpc>
            </a:pPr>
            <a:r>
              <a:rPr lang="en-US" sz="1999">
                <a:solidFill>
                  <a:srgbClr val="1D1D1B"/>
                </a:solidFill>
                <a:latin typeface="One Little Font"/>
              </a:rPr>
              <a:t>No parking places</a:t>
            </a:r>
          </a:p>
        </p:txBody>
      </p:sp>
      <p:pic>
        <p:nvPicPr>
          <p:cNvPr id="27" name="Picture 2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3159531" flipH="1">
            <a:off x="3323815" y="4895161"/>
            <a:ext cx="664091" cy="205388"/>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159458" flipH="1">
            <a:off x="2910418" y="4085075"/>
            <a:ext cx="664091" cy="205388"/>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1679934" flipH="1">
            <a:off x="3118161" y="2932244"/>
            <a:ext cx="664091" cy="205388"/>
          </a:xfrm>
          <a:prstGeom prst="rect">
            <a:avLst/>
          </a:prstGeom>
        </p:spPr>
      </p:pic>
      <p:pic>
        <p:nvPicPr>
          <p:cNvPr id="30" name="Picture 3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5400000" flipH="1">
            <a:off x="4509142" y="2117599"/>
            <a:ext cx="664091" cy="205388"/>
          </a:xfrm>
          <a:prstGeom prst="rect">
            <a:avLst/>
          </a:prstGeom>
        </p:spPr>
      </p:pic>
      <p:pic>
        <p:nvPicPr>
          <p:cNvPr id="31" name="Picture 3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8630881" flipH="1">
            <a:off x="5887797" y="2839492"/>
            <a:ext cx="664091" cy="205388"/>
          </a:xfrm>
          <a:prstGeom prst="rect">
            <a:avLst/>
          </a:prstGeom>
        </p:spPr>
      </p:pic>
      <p:pic>
        <p:nvPicPr>
          <p:cNvPr id="32" name="Picture 3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63452" b="43834"/>
          <a:stretch>
            <a:fillRect/>
          </a:stretch>
        </p:blipFill>
        <p:spPr>
          <a:xfrm rot="-10800000" flipH="1">
            <a:off x="6153794" y="4075550"/>
            <a:ext cx="664091" cy="205388"/>
          </a:xfrm>
          <a:prstGeom prst="rect">
            <a:avLst/>
          </a:prstGeom>
        </p:spPr>
      </p:pic>
      <p:pic>
        <p:nvPicPr>
          <p:cNvPr id="33" name="Picture 3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213674">
            <a:off x="550374" y="6089856"/>
            <a:ext cx="9063626" cy="2077250"/>
          </a:xfrm>
          <a:prstGeom prst="rect">
            <a:avLst/>
          </a:prstGeom>
        </p:spPr>
      </p:pic>
      <p:sp>
        <p:nvSpPr>
          <p:cNvPr id="34" name="TextBox 34"/>
          <p:cNvSpPr txBox="1"/>
          <p:nvPr/>
        </p:nvSpPr>
        <p:spPr>
          <a:xfrm>
            <a:off x="2162851" y="516785"/>
            <a:ext cx="5427899" cy="788036"/>
          </a:xfrm>
          <a:prstGeom prst="rect">
            <a:avLst/>
          </a:prstGeom>
        </p:spPr>
        <p:txBody>
          <a:bodyPr lIns="0" tIns="0" rIns="0" bIns="0" rtlCol="0" anchor="t">
            <a:spAutoFit/>
          </a:bodyPr>
          <a:lstStyle/>
          <a:p>
            <a:pPr algn="ctr">
              <a:lnSpc>
                <a:spcPts val="2960"/>
              </a:lnSpc>
            </a:pPr>
            <a:r>
              <a:rPr lang="en-US" sz="3700">
                <a:solidFill>
                  <a:srgbClr val="1D1D1B"/>
                </a:solidFill>
                <a:latin typeface="One Little Font"/>
              </a:rPr>
              <a:t>THE SOCIAL MODEL OF DISABILITY </a:t>
            </a:r>
          </a:p>
        </p:txBody>
      </p:sp>
      <p:sp>
        <p:nvSpPr>
          <p:cNvPr id="35" name="TextBox 35"/>
          <p:cNvSpPr txBox="1"/>
          <p:nvPr/>
        </p:nvSpPr>
        <p:spPr>
          <a:xfrm>
            <a:off x="4100389" y="5992464"/>
            <a:ext cx="1758209" cy="225424"/>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Discriminations</a:t>
            </a:r>
          </a:p>
        </p:txBody>
      </p:sp>
      <p:sp>
        <p:nvSpPr>
          <p:cNvPr id="36" name="TextBox 36"/>
          <p:cNvSpPr txBox="1"/>
          <p:nvPr/>
        </p:nvSpPr>
        <p:spPr>
          <a:xfrm>
            <a:off x="6424378" y="5406100"/>
            <a:ext cx="2025927"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a:rPr>
              <a:t>Few sign language interpreters</a:t>
            </a:r>
          </a:p>
        </p:txBody>
      </p:sp>
      <p:sp>
        <p:nvSpPr>
          <p:cNvPr id="37" name="TextBox 37"/>
          <p:cNvSpPr txBox="1"/>
          <p:nvPr/>
        </p:nvSpPr>
        <p:spPr>
          <a:xfrm>
            <a:off x="790560" y="6620781"/>
            <a:ext cx="8172480" cy="425449"/>
          </a:xfrm>
          <a:prstGeom prst="rect">
            <a:avLst/>
          </a:prstGeom>
        </p:spPr>
        <p:txBody>
          <a:bodyPr lIns="0" tIns="0" rIns="0" bIns="0" rtlCol="0" anchor="t">
            <a:spAutoFit/>
          </a:bodyPr>
          <a:lstStyle/>
          <a:p>
            <a:pPr algn="ctr">
              <a:lnSpc>
                <a:spcPts val="1599"/>
              </a:lnSpc>
            </a:pPr>
            <a:r>
              <a:rPr lang="en-US" sz="1999">
                <a:solidFill>
                  <a:srgbClr val="1D1D1B"/>
                </a:solidFill>
                <a:latin typeface="One Little Font Bold"/>
              </a:rPr>
              <a:t>The Social Model of Disability</a:t>
            </a:r>
            <a:r>
              <a:rPr lang="en-US" sz="1999">
                <a:solidFill>
                  <a:srgbClr val="1D1D1B"/>
                </a:solidFill>
                <a:latin typeface="One Little Font"/>
              </a:rPr>
              <a:t> states that the oppression and exclusion people with impairments face is caused by the way society is run and organized.</a:t>
            </a:r>
          </a:p>
        </p:txBody>
      </p:sp>
      <p:pic>
        <p:nvPicPr>
          <p:cNvPr id="38" name="Picture 3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9457354">
            <a:off x="2132351" y="373910"/>
            <a:ext cx="558851" cy="543380"/>
          </a:xfrm>
          <a:prstGeom prst="rect">
            <a:avLst/>
          </a:prstGeom>
        </p:spPr>
      </p:pic>
      <p:pic>
        <p:nvPicPr>
          <p:cNvPr id="39" name="Picture 3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7759444" flipH="1">
            <a:off x="7038016" y="459830"/>
            <a:ext cx="558851" cy="54338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96483">
            <a:off x="-1770302" y="-1219268"/>
            <a:ext cx="4590805" cy="378115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6726677" y="5109183"/>
            <a:ext cx="4590805" cy="3781154"/>
          </a:xfrm>
          <a:prstGeom prst="rect">
            <a:avLst/>
          </a:prstGeom>
        </p:spPr>
      </p:pic>
      <p:grpSp>
        <p:nvGrpSpPr>
          <p:cNvPr id="4" name="Group 4"/>
          <p:cNvGrpSpPr/>
          <p:nvPr/>
        </p:nvGrpSpPr>
        <p:grpSpPr>
          <a:xfrm rot="-5400000">
            <a:off x="3796251" y="-1665069"/>
            <a:ext cx="1808907" cy="5690396"/>
            <a:chOff x="0" y="0"/>
            <a:chExt cx="1712938" cy="5388501"/>
          </a:xfrm>
        </p:grpSpPr>
        <p:sp>
          <p:nvSpPr>
            <p:cNvPr id="5" name="Freeform 5"/>
            <p:cNvSpPr/>
            <p:nvPr/>
          </p:nvSpPr>
          <p:spPr>
            <a:xfrm>
              <a:off x="-9098" y="-6509"/>
              <a:ext cx="1727269" cy="5420554"/>
            </a:xfrm>
            <a:custGeom>
              <a:avLst/>
              <a:gdLst/>
              <a:ahLst/>
              <a:cxnLst/>
              <a:rect l="l" t="t" r="r" b="b"/>
              <a:pathLst>
                <a:path w="1727269" h="5420554">
                  <a:moveTo>
                    <a:pt x="63030" y="4827001"/>
                  </a:moveTo>
                  <a:cubicBezTo>
                    <a:pt x="63030" y="4827001"/>
                    <a:pt x="0" y="4580436"/>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4568802"/>
                    <a:pt x="1700206" y="4764405"/>
                    <a:pt x="1700206" y="4764405"/>
                  </a:cubicBezTo>
                  <a:cubicBezTo>
                    <a:pt x="1683524" y="4980137"/>
                    <a:pt x="1568880" y="5190749"/>
                    <a:pt x="1372011" y="5302373"/>
                  </a:cubicBezTo>
                  <a:cubicBezTo>
                    <a:pt x="1221660" y="5387622"/>
                    <a:pt x="1023629" y="5402720"/>
                    <a:pt x="803168" y="5391978"/>
                  </a:cubicBezTo>
                  <a:lnTo>
                    <a:pt x="803168" y="5391978"/>
                  </a:lnTo>
                  <a:cubicBezTo>
                    <a:pt x="645952" y="5386701"/>
                    <a:pt x="384604" y="5420554"/>
                    <a:pt x="254278" y="5311396"/>
                  </a:cubicBezTo>
                  <a:cubicBezTo>
                    <a:pt x="145767" y="5220512"/>
                    <a:pt x="81795" y="5027200"/>
                    <a:pt x="63030" y="4827001"/>
                  </a:cubicBezTo>
                  <a:close/>
                </a:path>
              </a:pathLst>
            </a:custGeom>
            <a:solidFill>
              <a:srgbClr val="F2CAA2"/>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84874" y="-203569"/>
            <a:ext cx="2970800" cy="1263940"/>
          </a:xfrm>
          <a:prstGeom prst="rect">
            <a:avLst/>
          </a:prstGeom>
        </p:spPr>
      </p:pic>
      <p:sp>
        <p:nvSpPr>
          <p:cNvPr id="7" name="TextBox 7"/>
          <p:cNvSpPr txBox="1"/>
          <p:nvPr/>
        </p:nvSpPr>
        <p:spPr>
          <a:xfrm>
            <a:off x="2031602" y="622955"/>
            <a:ext cx="5338205" cy="1307411"/>
          </a:xfrm>
          <a:prstGeom prst="rect">
            <a:avLst/>
          </a:prstGeom>
        </p:spPr>
        <p:txBody>
          <a:bodyPr lIns="0" tIns="0" rIns="0" bIns="0" rtlCol="0" anchor="t">
            <a:spAutoFit/>
          </a:bodyPr>
          <a:lstStyle/>
          <a:p>
            <a:pPr algn="ctr">
              <a:lnSpc>
                <a:spcPts val="5170"/>
              </a:lnSpc>
            </a:pPr>
            <a:r>
              <a:rPr lang="en-US" sz="4700">
                <a:solidFill>
                  <a:srgbClr val="1D1D1B"/>
                </a:solidFill>
                <a:latin typeface="One Little Font Bold"/>
              </a:rPr>
              <a:t>Neurodiversity across Cultures </a:t>
            </a: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10383">
            <a:off x="2164932" y="1310090"/>
            <a:ext cx="559557" cy="659272"/>
          </a:xfrm>
          <a:prstGeom prst="rect">
            <a:avLst/>
          </a:prstGeom>
        </p:spPr>
      </p:pic>
      <p:grpSp>
        <p:nvGrpSpPr>
          <p:cNvPr id="9" name="Group 9"/>
          <p:cNvGrpSpPr/>
          <p:nvPr/>
        </p:nvGrpSpPr>
        <p:grpSpPr>
          <a:xfrm>
            <a:off x="148523" y="2084582"/>
            <a:ext cx="6206135" cy="1573018"/>
            <a:chOff x="0" y="0"/>
            <a:chExt cx="8274846" cy="2097357"/>
          </a:xfrm>
        </p:grpSpPr>
        <p:grpSp>
          <p:nvGrpSpPr>
            <p:cNvPr id="10" name="Group 10"/>
            <p:cNvGrpSpPr/>
            <p:nvPr/>
          </p:nvGrpSpPr>
          <p:grpSpPr>
            <a:xfrm rot="-5400000">
              <a:off x="3082509" y="-2902137"/>
              <a:ext cx="1916985" cy="8082003"/>
              <a:chOff x="0" y="0"/>
              <a:chExt cx="1712938" cy="7221741"/>
            </a:xfrm>
          </p:grpSpPr>
          <p:sp>
            <p:nvSpPr>
              <p:cNvPr id="11" name="Freeform 11"/>
              <p:cNvSpPr/>
              <p:nvPr/>
            </p:nvSpPr>
            <p:spPr>
              <a:xfrm>
                <a:off x="-9098" y="-6509"/>
                <a:ext cx="1727269" cy="7253794"/>
              </a:xfrm>
              <a:custGeom>
                <a:avLst/>
                <a:gdLst/>
                <a:ahLst/>
                <a:cxnLst/>
                <a:rect l="l" t="t" r="r" b="b"/>
                <a:pathLst>
                  <a:path w="1727269"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6402042"/>
                      <a:pt x="1700206" y="6597645"/>
                      <a:pt x="1700206" y="6597645"/>
                    </a:cubicBezTo>
                    <a:cubicBezTo>
                      <a:pt x="1683524" y="6813377"/>
                      <a:pt x="1568880" y="7023989"/>
                      <a:pt x="1372011" y="7135613"/>
                    </a:cubicBezTo>
                    <a:cubicBezTo>
                      <a:pt x="1221660" y="7220862"/>
                      <a:pt x="1023629" y="7235960"/>
                      <a:pt x="803168" y="7225218"/>
                    </a:cubicBezTo>
                    <a:lnTo>
                      <a:pt x="803168" y="7225218"/>
                    </a:lnTo>
                    <a:cubicBezTo>
                      <a:pt x="645952" y="7219942"/>
                      <a:pt x="384604" y="7253795"/>
                      <a:pt x="254278" y="7144637"/>
                    </a:cubicBezTo>
                    <a:cubicBezTo>
                      <a:pt x="145767" y="7053752"/>
                      <a:pt x="81795" y="6860440"/>
                      <a:pt x="63030" y="6660241"/>
                    </a:cubicBezTo>
                    <a:close/>
                  </a:path>
                </a:pathLst>
              </a:custGeom>
              <a:solidFill>
                <a:srgbClr val="FFC2C2"/>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383">
              <a:off x="7907604" y="608924"/>
              <a:ext cx="348796" cy="43798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7551078" y="903678"/>
              <a:ext cx="251040" cy="31523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7568468" y="28328"/>
              <a:ext cx="476807" cy="598731"/>
            </a:xfrm>
            <a:prstGeom prst="rect">
              <a:avLst/>
            </a:prstGeom>
          </p:spPr>
        </p:pic>
        <p:sp>
          <p:nvSpPr>
            <p:cNvPr id="15" name="TextBox 15"/>
            <p:cNvSpPr txBox="1"/>
            <p:nvPr/>
          </p:nvSpPr>
          <p:spPr>
            <a:xfrm>
              <a:off x="314313" y="347519"/>
              <a:ext cx="7362285" cy="1535065"/>
            </a:xfrm>
            <a:prstGeom prst="rect">
              <a:avLst/>
            </a:prstGeom>
          </p:spPr>
          <p:txBody>
            <a:bodyPr lIns="0" tIns="0" rIns="0" bIns="0" rtlCol="0" anchor="t">
              <a:spAutoFit/>
            </a:bodyPr>
            <a:lstStyle/>
            <a:p>
              <a:pPr algn="ctr">
                <a:lnSpc>
                  <a:spcPts val="3077"/>
                </a:lnSpc>
              </a:pPr>
              <a:r>
                <a:rPr lang="en-US" sz="2198">
                  <a:solidFill>
                    <a:srgbClr val="1D1D1B"/>
                  </a:solidFill>
                  <a:latin typeface="More Sugar Thin"/>
                </a:rPr>
                <a:t>Among varying cultures number of diagnoses differs based on the medical and cultural implications of how neurodivergence is viewed. </a:t>
              </a:r>
            </a:p>
          </p:txBody>
        </p:sp>
      </p:grpSp>
      <p:grpSp>
        <p:nvGrpSpPr>
          <p:cNvPr id="16" name="Group 16"/>
          <p:cNvGrpSpPr/>
          <p:nvPr/>
        </p:nvGrpSpPr>
        <p:grpSpPr>
          <a:xfrm>
            <a:off x="388051" y="5249197"/>
            <a:ext cx="6346907" cy="1933970"/>
            <a:chOff x="0" y="0"/>
            <a:chExt cx="8462543" cy="2578627"/>
          </a:xfrm>
        </p:grpSpPr>
        <p:grpSp>
          <p:nvGrpSpPr>
            <p:cNvPr id="17" name="Group 17"/>
            <p:cNvGrpSpPr/>
            <p:nvPr/>
          </p:nvGrpSpPr>
          <p:grpSpPr>
            <a:xfrm rot="-5400000">
              <a:off x="3153793" y="-3153793"/>
              <a:ext cx="2154958" cy="8462543"/>
              <a:chOff x="0" y="0"/>
              <a:chExt cx="2776931" cy="10905039"/>
            </a:xfrm>
          </p:grpSpPr>
          <p:sp>
            <p:nvSpPr>
              <p:cNvPr id="18" name="Freeform 18"/>
              <p:cNvSpPr/>
              <p:nvPr/>
            </p:nvSpPr>
            <p:spPr>
              <a:xfrm>
                <a:off x="-9098" y="-6509"/>
                <a:ext cx="2791262" cy="10937093"/>
              </a:xfrm>
              <a:custGeom>
                <a:avLst/>
                <a:gdLst/>
                <a:ahLst/>
                <a:cxnLst/>
                <a:rect l="l" t="t" r="r" b="b"/>
                <a:pathLst>
                  <a:path w="2791262" h="10937093">
                    <a:moveTo>
                      <a:pt x="63030" y="10343539"/>
                    </a:moveTo>
                    <a:cubicBezTo>
                      <a:pt x="63030" y="10343539"/>
                      <a:pt x="0" y="10096975"/>
                      <a:pt x="10218" y="1214762"/>
                    </a:cubicBezTo>
                    <a:cubicBezTo>
                      <a:pt x="18651" y="990971"/>
                      <a:pt x="65033" y="645332"/>
                      <a:pt x="65033" y="645332"/>
                    </a:cubicBezTo>
                    <a:cubicBezTo>
                      <a:pt x="82233" y="502466"/>
                      <a:pt x="56685" y="337866"/>
                      <a:pt x="181385" y="223925"/>
                    </a:cubicBezTo>
                    <a:cubicBezTo>
                      <a:pt x="346794" y="72788"/>
                      <a:pt x="621643" y="0"/>
                      <a:pt x="1898189" y="6965"/>
                    </a:cubicBezTo>
                    <a:lnTo>
                      <a:pt x="1898190" y="6965"/>
                    </a:lnTo>
                    <a:cubicBezTo>
                      <a:pt x="2114937" y="16819"/>
                      <a:pt x="2319252" y="36481"/>
                      <a:pt x="2453440" y="101690"/>
                    </a:cubicBezTo>
                    <a:cubicBezTo>
                      <a:pt x="2709486" y="226120"/>
                      <a:pt x="2791261" y="459160"/>
                      <a:pt x="2785774" y="704684"/>
                    </a:cubicBezTo>
                    <a:cubicBezTo>
                      <a:pt x="2785774" y="704684"/>
                      <a:pt x="2742486" y="1013073"/>
                      <a:pt x="2749919" y="1248607"/>
                    </a:cubicBezTo>
                    <a:cubicBezTo>
                      <a:pt x="2757042" y="10085341"/>
                      <a:pt x="2764199" y="10280944"/>
                      <a:pt x="2764199" y="10280944"/>
                    </a:cubicBezTo>
                    <a:cubicBezTo>
                      <a:pt x="2747517" y="10496676"/>
                      <a:pt x="2632873" y="10707288"/>
                      <a:pt x="2436004" y="10818912"/>
                    </a:cubicBezTo>
                    <a:cubicBezTo>
                      <a:pt x="2285653" y="10904161"/>
                      <a:pt x="2087622" y="10919258"/>
                      <a:pt x="1650532" y="10908516"/>
                    </a:cubicBezTo>
                    <a:lnTo>
                      <a:pt x="1650518" y="10908516"/>
                    </a:lnTo>
                    <a:cubicBezTo>
                      <a:pt x="645952" y="10903240"/>
                      <a:pt x="384604" y="10937093"/>
                      <a:pt x="254278" y="10827935"/>
                    </a:cubicBezTo>
                    <a:cubicBezTo>
                      <a:pt x="145767" y="10737050"/>
                      <a:pt x="81795" y="10543739"/>
                      <a:pt x="63030" y="10343539"/>
                    </a:cubicBezTo>
                    <a:close/>
                  </a:path>
                </a:pathLst>
              </a:custGeom>
              <a:solidFill>
                <a:srgbClr val="D3C2D6"/>
              </a:solidFill>
            </p:spPr>
          </p:sp>
        </p:grpSp>
        <p:sp>
          <p:nvSpPr>
            <p:cNvPr id="19" name="TextBox 19"/>
            <p:cNvSpPr txBox="1"/>
            <p:nvPr/>
          </p:nvSpPr>
          <p:spPr>
            <a:xfrm>
              <a:off x="110699" y="102096"/>
              <a:ext cx="8241144" cy="2476531"/>
            </a:xfrm>
            <a:prstGeom prst="rect">
              <a:avLst/>
            </a:prstGeom>
          </p:spPr>
          <p:txBody>
            <a:bodyPr lIns="0" tIns="0" rIns="0" bIns="0" rtlCol="0" anchor="t">
              <a:spAutoFit/>
            </a:bodyPr>
            <a:lstStyle/>
            <a:p>
              <a:pPr algn="ctr">
                <a:lnSpc>
                  <a:spcPts val="2967"/>
                </a:lnSpc>
              </a:pPr>
              <a:r>
                <a:rPr lang="en-US" sz="2119">
                  <a:solidFill>
                    <a:srgbClr val="1D1D1B"/>
                  </a:solidFill>
                  <a:latin typeface="More Sugar Thin"/>
                </a:rPr>
                <a:t>Some cultures have yet to accept the paradigm of neurodiversity and associate cognitive diversity with a mental health disorder which leads to high stigmatization underdiagnosis and misdiagnosis. </a:t>
              </a:r>
            </a:p>
            <a:p>
              <a:pPr algn="ctr">
                <a:lnSpc>
                  <a:spcPts val="2967"/>
                </a:lnSpc>
              </a:pPr>
              <a:endParaRPr lang="en-US" sz="2119">
                <a:solidFill>
                  <a:srgbClr val="1D1D1B"/>
                </a:solidFill>
                <a:latin typeface="More Sugar Thin"/>
              </a:endParaRPr>
            </a:p>
          </p:txBody>
        </p:sp>
      </p:grpSp>
      <p:grpSp>
        <p:nvGrpSpPr>
          <p:cNvPr id="20" name="Group 20"/>
          <p:cNvGrpSpPr/>
          <p:nvPr/>
        </p:nvGrpSpPr>
        <p:grpSpPr>
          <a:xfrm>
            <a:off x="2928339" y="3764403"/>
            <a:ext cx="6474042" cy="1591597"/>
            <a:chOff x="0" y="0"/>
            <a:chExt cx="8632056" cy="2122129"/>
          </a:xfrm>
        </p:grpSpPr>
        <p:grpSp>
          <p:nvGrpSpPr>
            <p:cNvPr id="21" name="Group 21"/>
            <p:cNvGrpSpPr/>
            <p:nvPr/>
          </p:nvGrpSpPr>
          <p:grpSpPr>
            <a:xfrm rot="5400000">
              <a:off x="3396318" y="-3396318"/>
              <a:ext cx="1839419" cy="8632056"/>
              <a:chOff x="0" y="0"/>
              <a:chExt cx="1734331" cy="8138897"/>
            </a:xfrm>
          </p:grpSpPr>
          <p:sp>
            <p:nvSpPr>
              <p:cNvPr id="22" name="Freeform 22"/>
              <p:cNvSpPr/>
              <p:nvPr/>
            </p:nvSpPr>
            <p:spPr>
              <a:xfrm>
                <a:off x="-9098" y="-6509"/>
                <a:ext cx="1748661" cy="8170951"/>
              </a:xfrm>
              <a:custGeom>
                <a:avLst/>
                <a:gdLst/>
                <a:ahLst/>
                <a:cxnLst/>
                <a:rect l="l" t="t" r="r" b="b"/>
                <a:pathLst>
                  <a:path w="1748661" h="8170951">
                    <a:moveTo>
                      <a:pt x="63030" y="7577397"/>
                    </a:moveTo>
                    <a:cubicBezTo>
                      <a:pt x="63030" y="7577397"/>
                      <a:pt x="0" y="7330833"/>
                      <a:pt x="10218" y="1214762"/>
                    </a:cubicBezTo>
                    <a:cubicBezTo>
                      <a:pt x="18651" y="990971"/>
                      <a:pt x="65033" y="645332"/>
                      <a:pt x="65033" y="645332"/>
                    </a:cubicBezTo>
                    <a:cubicBezTo>
                      <a:pt x="82233" y="502466"/>
                      <a:pt x="56685" y="337866"/>
                      <a:pt x="181385" y="223925"/>
                    </a:cubicBezTo>
                    <a:cubicBezTo>
                      <a:pt x="346794" y="72788"/>
                      <a:pt x="621643" y="0"/>
                      <a:pt x="855588" y="6965"/>
                    </a:cubicBezTo>
                    <a:lnTo>
                      <a:pt x="855590" y="6965"/>
                    </a:lnTo>
                    <a:cubicBezTo>
                      <a:pt x="1072337" y="16819"/>
                      <a:pt x="1276652" y="36481"/>
                      <a:pt x="1410840" y="101690"/>
                    </a:cubicBezTo>
                    <a:cubicBezTo>
                      <a:pt x="1666886" y="226120"/>
                      <a:pt x="1748661" y="459160"/>
                      <a:pt x="1743174" y="704684"/>
                    </a:cubicBezTo>
                    <a:cubicBezTo>
                      <a:pt x="1743174" y="704684"/>
                      <a:pt x="1699885" y="1013073"/>
                      <a:pt x="1707319" y="1248607"/>
                    </a:cubicBezTo>
                    <a:cubicBezTo>
                      <a:pt x="1714442" y="7319198"/>
                      <a:pt x="1721599" y="7514801"/>
                      <a:pt x="1721599" y="7514801"/>
                    </a:cubicBezTo>
                    <a:cubicBezTo>
                      <a:pt x="1704917" y="7730534"/>
                      <a:pt x="1590273" y="7941146"/>
                      <a:pt x="1393404" y="8052770"/>
                    </a:cubicBezTo>
                    <a:cubicBezTo>
                      <a:pt x="1243053" y="8138018"/>
                      <a:pt x="1045021" y="8153116"/>
                      <a:pt x="820205" y="8142374"/>
                    </a:cubicBezTo>
                    <a:lnTo>
                      <a:pt x="820205" y="8142374"/>
                    </a:lnTo>
                    <a:cubicBezTo>
                      <a:pt x="645952" y="8137098"/>
                      <a:pt x="384604" y="8170951"/>
                      <a:pt x="254278" y="8061793"/>
                    </a:cubicBezTo>
                    <a:cubicBezTo>
                      <a:pt x="145767" y="7970908"/>
                      <a:pt x="81795" y="7777596"/>
                      <a:pt x="63030" y="7577397"/>
                    </a:cubicBezTo>
                    <a:close/>
                  </a:path>
                </a:pathLst>
              </a:custGeom>
              <a:solidFill>
                <a:srgbClr val="5AC6A4"/>
              </a:solidFill>
            </p:spPr>
          </p:sp>
        </p:grpSp>
        <p:sp>
          <p:nvSpPr>
            <p:cNvPr id="23" name="TextBox 23"/>
            <p:cNvSpPr txBox="1"/>
            <p:nvPr/>
          </p:nvSpPr>
          <p:spPr>
            <a:xfrm>
              <a:off x="296758" y="164857"/>
              <a:ext cx="8189200" cy="1957272"/>
            </a:xfrm>
            <a:prstGeom prst="rect">
              <a:avLst/>
            </a:prstGeom>
          </p:spPr>
          <p:txBody>
            <a:bodyPr lIns="0" tIns="0" rIns="0" bIns="0" rtlCol="0" anchor="t">
              <a:spAutoFit/>
            </a:bodyPr>
            <a:lstStyle/>
            <a:p>
              <a:pPr algn="ctr">
                <a:lnSpc>
                  <a:spcPts val="2939"/>
                </a:lnSpc>
              </a:pPr>
              <a:r>
                <a:rPr lang="en-US" sz="2099">
                  <a:solidFill>
                    <a:srgbClr val="2E2E30"/>
                  </a:solidFill>
                  <a:latin typeface="More Sugar Thin"/>
                </a:rPr>
                <a:t>When working with children and families it is important to note that there are different views about how neurodiversity is understood and defined. </a:t>
              </a:r>
            </a:p>
            <a:p>
              <a:pPr algn="ctr">
                <a:lnSpc>
                  <a:spcPts val="2939"/>
                </a:lnSpc>
              </a:pPr>
              <a:endParaRPr lang="en-US" sz="2099">
                <a:solidFill>
                  <a:srgbClr val="2E2E30"/>
                </a:solidFill>
                <a:latin typeface="More Sugar Thin"/>
              </a:endParaRPr>
            </a:p>
          </p:txBody>
        </p:sp>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69608" flipH="1" flipV="1">
              <a:off x="7622410" y="567969"/>
              <a:ext cx="1519482" cy="469140"/>
            </a:xfrm>
            <a:prstGeom prst="rect">
              <a:avLst/>
            </a:prstGeom>
          </p:spPr>
        </p:pic>
      </p:grpSp>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14919" flipH="1" flipV="1">
            <a:off x="101550" y="3720807"/>
            <a:ext cx="847101" cy="1077394"/>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383">
            <a:off x="7911928" y="5715234"/>
            <a:ext cx="261597" cy="32849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9BA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4486">
            <a:off x="6726677" y="5127968"/>
            <a:ext cx="4590805" cy="3781154"/>
          </a:xfrm>
          <a:prstGeom prst="rect">
            <a:avLst/>
          </a:prstGeom>
        </p:spPr>
      </p:pic>
      <p:grpSp>
        <p:nvGrpSpPr>
          <p:cNvPr id="3" name="Group 3"/>
          <p:cNvGrpSpPr/>
          <p:nvPr/>
        </p:nvGrpSpPr>
        <p:grpSpPr>
          <a:xfrm>
            <a:off x="1552721" y="2529983"/>
            <a:ext cx="7709695" cy="1975878"/>
            <a:chOff x="0" y="0"/>
            <a:chExt cx="10279593" cy="2634504"/>
          </a:xfrm>
        </p:grpSpPr>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9882697" y="1354191"/>
              <a:ext cx="263955" cy="33145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9775095" y="232894"/>
              <a:ext cx="479159" cy="601683"/>
            </a:xfrm>
            <a:prstGeom prst="rect">
              <a:avLst/>
            </a:prstGeom>
          </p:spPr>
        </p:pic>
        <p:grpSp>
          <p:nvGrpSpPr>
            <p:cNvPr id="6" name="Group 6"/>
            <p:cNvGrpSpPr/>
            <p:nvPr/>
          </p:nvGrpSpPr>
          <p:grpSpPr>
            <a:xfrm rot="-5400000">
              <a:off x="3435301" y="-3435301"/>
              <a:ext cx="2634504" cy="9505107"/>
              <a:chOff x="0" y="0"/>
              <a:chExt cx="1712938" cy="6180161"/>
            </a:xfrm>
          </p:grpSpPr>
          <p:sp>
            <p:nvSpPr>
              <p:cNvPr id="7" name="Freeform 7"/>
              <p:cNvSpPr/>
              <p:nvPr/>
            </p:nvSpPr>
            <p:spPr>
              <a:xfrm>
                <a:off x="-9098" y="-6509"/>
                <a:ext cx="1727269" cy="6212214"/>
              </a:xfrm>
              <a:custGeom>
                <a:avLst/>
                <a:gdLst/>
                <a:ahLst/>
                <a:cxnLst/>
                <a:rect l="l" t="t" r="r" b="b"/>
                <a:pathLst>
                  <a:path w="1727269" h="6212214">
                    <a:moveTo>
                      <a:pt x="63030" y="5618661"/>
                    </a:moveTo>
                    <a:cubicBezTo>
                      <a:pt x="63030" y="5618661"/>
                      <a:pt x="0" y="537209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5360462"/>
                      <a:pt x="1700206" y="5556065"/>
                      <a:pt x="1700206" y="5556065"/>
                    </a:cubicBezTo>
                    <a:cubicBezTo>
                      <a:pt x="1683524" y="5771797"/>
                      <a:pt x="1568880" y="5982409"/>
                      <a:pt x="1372011" y="6094033"/>
                    </a:cubicBezTo>
                    <a:cubicBezTo>
                      <a:pt x="1221660" y="6179282"/>
                      <a:pt x="1023629" y="6194380"/>
                      <a:pt x="803168" y="6183638"/>
                    </a:cubicBezTo>
                    <a:lnTo>
                      <a:pt x="803168" y="6183638"/>
                    </a:lnTo>
                    <a:cubicBezTo>
                      <a:pt x="645952" y="6178361"/>
                      <a:pt x="384604" y="6212214"/>
                      <a:pt x="254278" y="6103057"/>
                    </a:cubicBezTo>
                    <a:cubicBezTo>
                      <a:pt x="145767" y="6012171"/>
                      <a:pt x="81795" y="5818860"/>
                      <a:pt x="63030" y="5618661"/>
                    </a:cubicBezTo>
                    <a:close/>
                  </a:path>
                </a:pathLst>
              </a:custGeom>
              <a:solidFill>
                <a:srgbClr val="EEC51D"/>
              </a:solidFill>
            </p:spPr>
          </p:sp>
        </p:grpSp>
        <p:sp>
          <p:nvSpPr>
            <p:cNvPr id="8" name="TextBox 8"/>
            <p:cNvSpPr txBox="1"/>
            <p:nvPr/>
          </p:nvSpPr>
          <p:spPr>
            <a:xfrm>
              <a:off x="78480" y="370555"/>
              <a:ext cx="9056524" cy="1895553"/>
            </a:xfrm>
            <a:prstGeom prst="rect">
              <a:avLst/>
            </a:prstGeom>
          </p:spPr>
          <p:txBody>
            <a:bodyPr lIns="0" tIns="0" rIns="0" bIns="0" rtlCol="0" anchor="t">
              <a:spAutoFit/>
            </a:bodyPr>
            <a:lstStyle/>
            <a:p>
              <a:pPr algn="ctr">
                <a:lnSpc>
                  <a:spcPts val="3838"/>
                </a:lnSpc>
              </a:pPr>
              <a:r>
                <a:rPr lang="en-US" sz="3198">
                  <a:solidFill>
                    <a:srgbClr val="1D1D1B"/>
                  </a:solidFill>
                  <a:latin typeface="More Sugar Thin"/>
                </a:rPr>
                <a:t>The presence of one or more children on the spectrum within a family impacts both parents and siblings. </a:t>
              </a:r>
            </a:p>
          </p:txBody>
        </p:sp>
      </p:grpSp>
      <p:grpSp>
        <p:nvGrpSpPr>
          <p:cNvPr id="9" name="Group 9"/>
          <p:cNvGrpSpPr/>
          <p:nvPr/>
        </p:nvGrpSpPr>
        <p:grpSpPr>
          <a:xfrm>
            <a:off x="312757" y="145754"/>
            <a:ext cx="6471783" cy="1925504"/>
            <a:chOff x="0" y="0"/>
            <a:chExt cx="8629044" cy="2567338"/>
          </a:xfrm>
        </p:grpSpPr>
        <p:grpSp>
          <p:nvGrpSpPr>
            <p:cNvPr id="10" name="Group 10"/>
            <p:cNvGrpSpPr/>
            <p:nvPr/>
          </p:nvGrpSpPr>
          <p:grpSpPr>
            <a:xfrm rot="-5400000">
              <a:off x="3026054" y="-2518574"/>
              <a:ext cx="2059858" cy="8111966"/>
              <a:chOff x="0" y="0"/>
              <a:chExt cx="1712938" cy="6745755"/>
            </a:xfrm>
          </p:grpSpPr>
          <p:sp>
            <p:nvSpPr>
              <p:cNvPr id="11" name="Freeform 11"/>
              <p:cNvSpPr/>
              <p:nvPr/>
            </p:nvSpPr>
            <p:spPr>
              <a:xfrm>
                <a:off x="-9098" y="-6509"/>
                <a:ext cx="1727269" cy="6777809"/>
              </a:xfrm>
              <a:custGeom>
                <a:avLst/>
                <a:gdLst/>
                <a:ahLst/>
                <a:cxnLst/>
                <a:rect l="l" t="t" r="r" b="b"/>
                <a:pathLst>
                  <a:path w="1727269" h="6777809">
                    <a:moveTo>
                      <a:pt x="63030" y="6184255"/>
                    </a:moveTo>
                    <a:cubicBezTo>
                      <a:pt x="63030" y="6184255"/>
                      <a:pt x="0" y="5937691"/>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5926057"/>
                      <a:pt x="1700206" y="6121659"/>
                      <a:pt x="1700206" y="6121659"/>
                    </a:cubicBezTo>
                    <a:cubicBezTo>
                      <a:pt x="1683524" y="6337392"/>
                      <a:pt x="1568880" y="6548004"/>
                      <a:pt x="1372011" y="6659628"/>
                    </a:cubicBezTo>
                    <a:cubicBezTo>
                      <a:pt x="1221660" y="6744876"/>
                      <a:pt x="1023629" y="6759974"/>
                      <a:pt x="803168" y="6749232"/>
                    </a:cubicBezTo>
                    <a:lnTo>
                      <a:pt x="803168" y="6749232"/>
                    </a:lnTo>
                    <a:cubicBezTo>
                      <a:pt x="645952" y="6743956"/>
                      <a:pt x="384604" y="6777809"/>
                      <a:pt x="254278" y="6668651"/>
                    </a:cubicBezTo>
                    <a:cubicBezTo>
                      <a:pt x="145767" y="6577766"/>
                      <a:pt x="81795" y="6384454"/>
                      <a:pt x="63030" y="6184255"/>
                    </a:cubicBezTo>
                    <a:close/>
                  </a:path>
                </a:pathLst>
              </a:custGeom>
              <a:solidFill>
                <a:srgbClr val="D3C2D6"/>
              </a:solidFill>
            </p:spPr>
          </p:sp>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07713" flipH="1">
              <a:off x="7193122" y="203458"/>
              <a:ext cx="1162354" cy="1369489"/>
            </a:xfrm>
            <a:prstGeom prst="rect">
              <a:avLst/>
            </a:prstGeom>
          </p:spPr>
        </p:pic>
        <p:sp>
          <p:nvSpPr>
            <p:cNvPr id="13" name="TextBox 13"/>
            <p:cNvSpPr txBox="1"/>
            <p:nvPr/>
          </p:nvSpPr>
          <p:spPr>
            <a:xfrm>
              <a:off x="334004" y="932448"/>
              <a:ext cx="7611043" cy="1381373"/>
            </a:xfrm>
            <a:prstGeom prst="rect">
              <a:avLst/>
            </a:prstGeom>
          </p:spPr>
          <p:txBody>
            <a:bodyPr lIns="0" tIns="0" rIns="0" bIns="0" rtlCol="0" anchor="t">
              <a:spAutoFit/>
            </a:bodyPr>
            <a:lstStyle/>
            <a:p>
              <a:pPr algn="ctr">
                <a:lnSpc>
                  <a:spcPts val="3668"/>
                </a:lnSpc>
              </a:pPr>
              <a:r>
                <a:rPr lang="en-US" sz="4585">
                  <a:solidFill>
                    <a:srgbClr val="1D1D1B"/>
                  </a:solidFill>
                  <a:latin typeface="One Little Font"/>
                </a:rPr>
                <a:t>WHAT IS A NEURODIVERSE FAMILY? </a:t>
              </a: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13673" y="4282308"/>
            <a:ext cx="4590805" cy="3781154"/>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287688" y="4785721"/>
            <a:ext cx="2689189" cy="3113798"/>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411187" y="4785721"/>
            <a:ext cx="834114" cy="1202327"/>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51823" b="77832"/>
          <a:stretch>
            <a:fillRect/>
          </a:stretch>
        </p:blipFill>
        <p:spPr>
          <a:xfrm>
            <a:off x="4771846" y="4652458"/>
            <a:ext cx="401843" cy="26652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0273">
            <a:off x="6657349" y="4158120"/>
            <a:ext cx="5160275" cy="42501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00700">
            <a:off x="-2139855" y="-504108"/>
            <a:ext cx="5243549" cy="4318778"/>
          </a:xfrm>
          <a:prstGeom prst="rect">
            <a:avLst/>
          </a:prstGeom>
        </p:spPr>
      </p:pic>
      <p:grpSp>
        <p:nvGrpSpPr>
          <p:cNvPr id="5" name="Group 5"/>
          <p:cNvGrpSpPr/>
          <p:nvPr/>
        </p:nvGrpSpPr>
        <p:grpSpPr>
          <a:xfrm rot="-5400000">
            <a:off x="4100372" y="-2252545"/>
            <a:ext cx="1612143" cy="8571180"/>
            <a:chOff x="0" y="0"/>
            <a:chExt cx="1712938" cy="9107071"/>
          </a:xfrm>
        </p:grpSpPr>
        <p:sp>
          <p:nvSpPr>
            <p:cNvPr id="6" name="Freeform 6"/>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FFFAEB"/>
            </a:solidFill>
          </p:spPr>
        </p:sp>
      </p:grpSp>
      <p:grpSp>
        <p:nvGrpSpPr>
          <p:cNvPr id="7" name="Group 7"/>
          <p:cNvGrpSpPr/>
          <p:nvPr/>
        </p:nvGrpSpPr>
        <p:grpSpPr>
          <a:xfrm rot="5400000">
            <a:off x="437990" y="3127538"/>
            <a:ext cx="2993092" cy="2836845"/>
            <a:chOff x="0" y="0"/>
            <a:chExt cx="3762791" cy="3566364"/>
          </a:xfrm>
        </p:grpSpPr>
        <p:sp>
          <p:nvSpPr>
            <p:cNvPr id="8" name="Freeform 8"/>
            <p:cNvSpPr/>
            <p:nvPr/>
          </p:nvSpPr>
          <p:spPr>
            <a:xfrm>
              <a:off x="-9098" y="-6509"/>
              <a:ext cx="3777122" cy="3598417"/>
            </a:xfrm>
            <a:custGeom>
              <a:avLst/>
              <a:gdLst/>
              <a:ahLst/>
              <a:cxnLst/>
              <a:rect l="l" t="t" r="r" b="b"/>
              <a:pathLst>
                <a:path w="3777122"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884049" y="6965"/>
                  </a:cubicBezTo>
                  <a:lnTo>
                    <a:pt x="2884050" y="6965"/>
                  </a:lnTo>
                  <a:cubicBezTo>
                    <a:pt x="3100797" y="16819"/>
                    <a:pt x="3305112" y="36481"/>
                    <a:pt x="3439301" y="101690"/>
                  </a:cubicBezTo>
                  <a:cubicBezTo>
                    <a:pt x="3695347" y="226120"/>
                    <a:pt x="3777122" y="459160"/>
                    <a:pt x="3771634" y="704684"/>
                  </a:cubicBezTo>
                  <a:cubicBezTo>
                    <a:pt x="3771634" y="704684"/>
                    <a:pt x="3728346" y="1013073"/>
                    <a:pt x="3735779" y="1248607"/>
                  </a:cubicBezTo>
                  <a:cubicBezTo>
                    <a:pt x="3742903" y="2746665"/>
                    <a:pt x="3750060" y="2942268"/>
                    <a:pt x="3750060" y="2942268"/>
                  </a:cubicBezTo>
                  <a:cubicBezTo>
                    <a:pt x="3733378" y="3158000"/>
                    <a:pt x="3618734" y="3368612"/>
                    <a:pt x="3421865" y="3480236"/>
                  </a:cubicBezTo>
                  <a:cubicBezTo>
                    <a:pt x="3271513" y="3565485"/>
                    <a:pt x="3073482" y="3580583"/>
                    <a:pt x="2435671" y="3569841"/>
                  </a:cubicBezTo>
                  <a:lnTo>
                    <a:pt x="2435645" y="3569841"/>
                  </a:lnTo>
                  <a:cubicBezTo>
                    <a:pt x="645952" y="3564564"/>
                    <a:pt x="384604" y="3598417"/>
                    <a:pt x="254278" y="3489260"/>
                  </a:cubicBezTo>
                  <a:cubicBezTo>
                    <a:pt x="145767" y="3398374"/>
                    <a:pt x="81795" y="3205063"/>
                    <a:pt x="63030" y="3004864"/>
                  </a:cubicBezTo>
                  <a:close/>
                </a:path>
              </a:pathLst>
            </a:custGeom>
            <a:solidFill>
              <a:srgbClr val="DFA78C"/>
            </a:solidFill>
          </p:spPr>
        </p:sp>
      </p:grpSp>
      <p:grpSp>
        <p:nvGrpSpPr>
          <p:cNvPr id="9" name="Group 9"/>
          <p:cNvGrpSpPr/>
          <p:nvPr/>
        </p:nvGrpSpPr>
        <p:grpSpPr>
          <a:xfrm rot="-5400000">
            <a:off x="3977334" y="3256975"/>
            <a:ext cx="1798932" cy="2836845"/>
            <a:chOff x="0" y="0"/>
            <a:chExt cx="2261543" cy="3566364"/>
          </a:xfrm>
        </p:grpSpPr>
        <p:sp>
          <p:nvSpPr>
            <p:cNvPr id="10" name="Freeform 10"/>
            <p:cNvSpPr/>
            <p:nvPr/>
          </p:nvSpPr>
          <p:spPr>
            <a:xfrm>
              <a:off x="-9098" y="-6509"/>
              <a:ext cx="2275874" cy="3598417"/>
            </a:xfrm>
            <a:custGeom>
              <a:avLst/>
              <a:gdLst/>
              <a:ahLst/>
              <a:cxnLst/>
              <a:rect l="l" t="t" r="r" b="b"/>
              <a:pathLst>
                <a:path w="2275874"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1382801" y="6965"/>
                  </a:cubicBezTo>
                  <a:lnTo>
                    <a:pt x="1382802" y="6965"/>
                  </a:lnTo>
                  <a:cubicBezTo>
                    <a:pt x="1599549" y="16819"/>
                    <a:pt x="1803864" y="36481"/>
                    <a:pt x="1938052" y="101690"/>
                  </a:cubicBezTo>
                  <a:cubicBezTo>
                    <a:pt x="2194098" y="226120"/>
                    <a:pt x="2275873" y="459160"/>
                    <a:pt x="2270386" y="704684"/>
                  </a:cubicBezTo>
                  <a:cubicBezTo>
                    <a:pt x="2270386" y="704684"/>
                    <a:pt x="2227098" y="1013073"/>
                    <a:pt x="2234531" y="1248607"/>
                  </a:cubicBezTo>
                  <a:cubicBezTo>
                    <a:pt x="2241655" y="2746665"/>
                    <a:pt x="2248811" y="2942268"/>
                    <a:pt x="2248811" y="2942268"/>
                  </a:cubicBezTo>
                  <a:cubicBezTo>
                    <a:pt x="2232130" y="3158000"/>
                    <a:pt x="2117485" y="3368612"/>
                    <a:pt x="1920616" y="3480236"/>
                  </a:cubicBezTo>
                  <a:cubicBezTo>
                    <a:pt x="1770265" y="3565485"/>
                    <a:pt x="1572234" y="3580583"/>
                    <a:pt x="1240077" y="3569841"/>
                  </a:cubicBezTo>
                  <a:lnTo>
                    <a:pt x="1240070" y="3569841"/>
                  </a:lnTo>
                  <a:cubicBezTo>
                    <a:pt x="645952" y="3564564"/>
                    <a:pt x="384604" y="3598417"/>
                    <a:pt x="254278" y="3489260"/>
                  </a:cubicBezTo>
                  <a:cubicBezTo>
                    <a:pt x="145767" y="3398374"/>
                    <a:pt x="81795" y="3205063"/>
                    <a:pt x="63030" y="3004864"/>
                  </a:cubicBezTo>
                  <a:close/>
                </a:path>
              </a:pathLst>
            </a:custGeom>
            <a:solidFill>
              <a:srgbClr val="EEC51D"/>
            </a:solidFill>
          </p:spPr>
        </p:sp>
      </p:grpSp>
      <p:grpSp>
        <p:nvGrpSpPr>
          <p:cNvPr id="11" name="Group 11"/>
          <p:cNvGrpSpPr/>
          <p:nvPr/>
        </p:nvGrpSpPr>
        <p:grpSpPr>
          <a:xfrm rot="5400000">
            <a:off x="6295728" y="3154329"/>
            <a:ext cx="3233801" cy="3023972"/>
            <a:chOff x="0" y="0"/>
            <a:chExt cx="3813828" cy="3566364"/>
          </a:xfrm>
        </p:grpSpPr>
        <p:sp>
          <p:nvSpPr>
            <p:cNvPr id="12" name="Freeform 12"/>
            <p:cNvSpPr/>
            <p:nvPr/>
          </p:nvSpPr>
          <p:spPr>
            <a:xfrm>
              <a:off x="-9098" y="-6509"/>
              <a:ext cx="3828159" cy="3598417"/>
            </a:xfrm>
            <a:custGeom>
              <a:avLst/>
              <a:gdLst/>
              <a:ahLst/>
              <a:cxnLst/>
              <a:rect l="l" t="t" r="r" b="b"/>
              <a:pathLst>
                <a:path w="382815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935086" y="6965"/>
                  </a:cubicBezTo>
                  <a:lnTo>
                    <a:pt x="2935087" y="6965"/>
                  </a:lnTo>
                  <a:cubicBezTo>
                    <a:pt x="3151834" y="16819"/>
                    <a:pt x="3356149" y="36481"/>
                    <a:pt x="3490337" y="101690"/>
                  </a:cubicBezTo>
                  <a:cubicBezTo>
                    <a:pt x="3746383" y="226120"/>
                    <a:pt x="3828158" y="459160"/>
                    <a:pt x="3822671" y="704684"/>
                  </a:cubicBezTo>
                  <a:cubicBezTo>
                    <a:pt x="3822671" y="704684"/>
                    <a:pt x="3779383" y="1013073"/>
                    <a:pt x="3786816" y="1248607"/>
                  </a:cubicBezTo>
                  <a:cubicBezTo>
                    <a:pt x="3793939" y="2746665"/>
                    <a:pt x="3801096" y="2942268"/>
                    <a:pt x="3801096" y="2942268"/>
                  </a:cubicBezTo>
                  <a:cubicBezTo>
                    <a:pt x="3784414" y="3158000"/>
                    <a:pt x="3669770" y="3368612"/>
                    <a:pt x="3472901" y="3480236"/>
                  </a:cubicBezTo>
                  <a:cubicBezTo>
                    <a:pt x="3322550" y="3565485"/>
                    <a:pt x="3124519" y="3580583"/>
                    <a:pt x="2476317" y="3569841"/>
                  </a:cubicBezTo>
                  <a:lnTo>
                    <a:pt x="2476290" y="3569841"/>
                  </a:lnTo>
                  <a:cubicBezTo>
                    <a:pt x="645952" y="3564564"/>
                    <a:pt x="384604" y="3598417"/>
                    <a:pt x="254278" y="3489260"/>
                  </a:cubicBezTo>
                  <a:cubicBezTo>
                    <a:pt x="145767" y="3398374"/>
                    <a:pt x="81795" y="3205063"/>
                    <a:pt x="63030" y="3004864"/>
                  </a:cubicBezTo>
                  <a:close/>
                </a:path>
              </a:pathLst>
            </a:custGeom>
            <a:solidFill>
              <a:srgbClr val="EDAE66"/>
            </a:solidFill>
          </p:spPr>
        </p:sp>
      </p:gr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272" t="32416"/>
          <a:stretch>
            <a:fillRect/>
          </a:stretch>
        </p:blipFill>
        <p:spPr>
          <a:xfrm rot="8800367">
            <a:off x="367663" y="3954975"/>
            <a:ext cx="506381" cy="492363"/>
          </a:xfrm>
          <a:prstGeom prst="rect">
            <a:avLst/>
          </a:prstGeom>
        </p:spPr>
      </p:pic>
      <p:sp>
        <p:nvSpPr>
          <p:cNvPr id="14" name="TextBox 14"/>
          <p:cNvSpPr txBox="1"/>
          <p:nvPr/>
        </p:nvSpPr>
        <p:spPr>
          <a:xfrm>
            <a:off x="799594" y="1695052"/>
            <a:ext cx="8154411" cy="689818"/>
          </a:xfrm>
          <a:prstGeom prst="rect">
            <a:avLst/>
          </a:prstGeom>
        </p:spPr>
        <p:txBody>
          <a:bodyPr lIns="0" tIns="0" rIns="0" bIns="0" rtlCol="0" anchor="t">
            <a:spAutoFit/>
          </a:bodyPr>
          <a:lstStyle/>
          <a:p>
            <a:pPr algn="ctr">
              <a:lnSpc>
                <a:spcPts val="5333"/>
              </a:lnSpc>
            </a:pPr>
            <a:r>
              <a:rPr lang="en-US" sz="4848">
                <a:solidFill>
                  <a:srgbClr val="1D1D1B"/>
                </a:solidFill>
                <a:latin typeface="One Little Font"/>
              </a:rPr>
              <a:t>Impacts on Parents &amp; Caregivers</a:t>
            </a: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14919">
            <a:off x="2454889" y="5865933"/>
            <a:ext cx="588126" cy="74801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11301" flipH="1">
            <a:off x="8361594" y="858922"/>
            <a:ext cx="698089" cy="822491"/>
          </a:xfrm>
          <a:prstGeom prst="rect">
            <a:avLst/>
          </a:prstGeom>
        </p:spPr>
      </p:pic>
      <p:sp>
        <p:nvSpPr>
          <p:cNvPr id="17" name="TextBox 17"/>
          <p:cNvSpPr txBox="1"/>
          <p:nvPr/>
        </p:nvSpPr>
        <p:spPr>
          <a:xfrm>
            <a:off x="731520" y="3132635"/>
            <a:ext cx="2332643" cy="3143250"/>
          </a:xfrm>
          <a:prstGeom prst="rect">
            <a:avLst/>
          </a:prstGeom>
        </p:spPr>
        <p:txBody>
          <a:bodyPr lIns="0" tIns="0" rIns="0" bIns="0" rtlCol="0" anchor="t">
            <a:spAutoFit/>
          </a:bodyPr>
          <a:lstStyle/>
          <a:p>
            <a:pPr algn="ctr">
              <a:lnSpc>
                <a:spcPts val="2280"/>
              </a:lnSpc>
            </a:pPr>
            <a:r>
              <a:rPr lang="en-US" sz="1900">
                <a:solidFill>
                  <a:srgbClr val="1D1D1B"/>
                </a:solidFill>
                <a:latin typeface="More Sugar Thin"/>
              </a:rPr>
              <a:t>Parents of neurodivergent children experience greater parenting stress compared to parents of neurotypical developing children </a:t>
            </a:r>
          </a:p>
          <a:p>
            <a:pPr algn="ctr">
              <a:lnSpc>
                <a:spcPts val="2280"/>
              </a:lnSpc>
            </a:pPr>
            <a:r>
              <a:rPr lang="en-US" sz="1900">
                <a:solidFill>
                  <a:srgbClr val="1D1D1B"/>
                </a:solidFill>
                <a:latin typeface="More Sugar Thin"/>
              </a:rPr>
              <a:t>(Bishop-Fitzpatrick et al., 2018).</a:t>
            </a:r>
          </a:p>
          <a:p>
            <a:pPr algn="ctr">
              <a:lnSpc>
                <a:spcPts val="2280"/>
              </a:lnSpc>
            </a:pPr>
            <a:endParaRPr lang="en-US" sz="1900">
              <a:solidFill>
                <a:srgbClr val="1D1D1B"/>
              </a:solidFill>
              <a:latin typeface="More Sugar Thin"/>
            </a:endParaRPr>
          </a:p>
        </p:txBody>
      </p:sp>
      <p:sp>
        <p:nvSpPr>
          <p:cNvPr id="18" name="TextBox 18"/>
          <p:cNvSpPr txBox="1"/>
          <p:nvPr/>
        </p:nvSpPr>
        <p:spPr>
          <a:xfrm>
            <a:off x="3529678" y="4023055"/>
            <a:ext cx="2765544" cy="1266379"/>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Children’s challenging behaviors and parent stress can impact the child-parent relationship. </a:t>
            </a:r>
          </a:p>
        </p:txBody>
      </p:sp>
      <p:sp>
        <p:nvSpPr>
          <p:cNvPr id="19" name="TextBox 19"/>
          <p:cNvSpPr txBox="1"/>
          <p:nvPr/>
        </p:nvSpPr>
        <p:spPr>
          <a:xfrm>
            <a:off x="6503985" y="3231699"/>
            <a:ext cx="2920629" cy="3268461"/>
          </a:xfrm>
          <a:prstGeom prst="rect">
            <a:avLst/>
          </a:prstGeom>
        </p:spPr>
        <p:txBody>
          <a:bodyPr lIns="0" tIns="0" rIns="0" bIns="0" rtlCol="0" anchor="t">
            <a:spAutoFit/>
          </a:bodyPr>
          <a:lstStyle/>
          <a:p>
            <a:pPr algn="ctr">
              <a:lnSpc>
                <a:spcPts val="2340"/>
              </a:lnSpc>
            </a:pPr>
            <a:r>
              <a:rPr lang="en-US" sz="1950">
                <a:solidFill>
                  <a:srgbClr val="1D1D1B"/>
                </a:solidFill>
                <a:latin typeface="More Sugar Thin"/>
              </a:rPr>
              <a:t>Research has found that parents of children on the autism spectrum report </a:t>
            </a:r>
          </a:p>
          <a:p>
            <a:pPr marL="421042" lvl="1" indent="-210521">
              <a:lnSpc>
                <a:spcPts val="2340"/>
              </a:lnSpc>
              <a:buFont typeface="Arial"/>
              <a:buChar char="•"/>
            </a:pPr>
            <a:r>
              <a:rPr lang="en-US" sz="1950">
                <a:solidFill>
                  <a:srgbClr val="1D1D1B"/>
                </a:solidFill>
                <a:latin typeface="More Sugar Thin"/>
              </a:rPr>
              <a:t>increased gratitude</a:t>
            </a:r>
          </a:p>
          <a:p>
            <a:pPr marL="421042" lvl="1" indent="-210521">
              <a:lnSpc>
                <a:spcPts val="2340"/>
              </a:lnSpc>
              <a:buFont typeface="Arial"/>
              <a:buChar char="•"/>
            </a:pPr>
            <a:r>
              <a:rPr lang="en-US" sz="1950">
                <a:solidFill>
                  <a:srgbClr val="1D1D1B"/>
                </a:solidFill>
                <a:latin typeface="More Sugar Thin"/>
              </a:rPr>
              <a:t>increased appreciation &amp; respect  </a:t>
            </a:r>
          </a:p>
          <a:p>
            <a:pPr marL="421042" lvl="1" indent="-210521">
              <a:lnSpc>
                <a:spcPts val="2340"/>
              </a:lnSpc>
              <a:buFont typeface="Arial"/>
              <a:buChar char="•"/>
            </a:pPr>
            <a:r>
              <a:rPr lang="en-US" sz="1950">
                <a:solidFill>
                  <a:srgbClr val="1D1D1B"/>
                </a:solidFill>
                <a:latin typeface="More Sugar Thin"/>
              </a:rPr>
              <a:t>increased understanding of themselves </a:t>
            </a:r>
          </a:p>
          <a:p>
            <a:pPr>
              <a:lnSpc>
                <a:spcPts val="2340"/>
              </a:lnSpc>
            </a:pPr>
            <a:r>
              <a:rPr lang="en-US" sz="1950">
                <a:solidFill>
                  <a:srgbClr val="1D1D1B"/>
                </a:solidFill>
                <a:latin typeface="More Sugar Thin"/>
              </a:rPr>
              <a:t>   (King et al., 2006) </a:t>
            </a:r>
          </a:p>
          <a:p>
            <a:pPr algn="ctr">
              <a:lnSpc>
                <a:spcPts val="2340"/>
              </a:lnSpc>
            </a:pPr>
            <a:endParaRPr lang="en-US" sz="1950">
              <a:solidFill>
                <a:srgbClr val="1D1D1B"/>
              </a:solidFill>
              <a:latin typeface="More Sugar Thin"/>
            </a:endParaRPr>
          </a:p>
        </p:txBody>
      </p:sp>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383">
            <a:off x="3369756" y="580272"/>
            <a:ext cx="197966" cy="248588"/>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383">
            <a:off x="2980914" y="106026"/>
            <a:ext cx="359369" cy="4512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0273">
            <a:off x="6657349" y="4158120"/>
            <a:ext cx="5160275" cy="42501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00700">
            <a:off x="-2139855" y="-504108"/>
            <a:ext cx="5243549" cy="4318778"/>
          </a:xfrm>
          <a:prstGeom prst="rect">
            <a:avLst/>
          </a:prstGeom>
        </p:spPr>
      </p:pic>
      <p:grpSp>
        <p:nvGrpSpPr>
          <p:cNvPr id="5" name="Group 5"/>
          <p:cNvGrpSpPr/>
          <p:nvPr/>
        </p:nvGrpSpPr>
        <p:grpSpPr>
          <a:xfrm rot="-5400000">
            <a:off x="4145825" y="-2630310"/>
            <a:ext cx="1612143" cy="8571180"/>
            <a:chOff x="0" y="0"/>
            <a:chExt cx="1712938" cy="9107071"/>
          </a:xfrm>
        </p:grpSpPr>
        <p:sp>
          <p:nvSpPr>
            <p:cNvPr id="6" name="Freeform 6"/>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D16A46"/>
            </a:solidFill>
          </p:spPr>
        </p:sp>
      </p:grpSp>
      <p:grpSp>
        <p:nvGrpSpPr>
          <p:cNvPr id="7" name="Group 7"/>
          <p:cNvGrpSpPr/>
          <p:nvPr/>
        </p:nvGrpSpPr>
        <p:grpSpPr>
          <a:xfrm rot="5400000">
            <a:off x="437990" y="3127538"/>
            <a:ext cx="2993092" cy="2836845"/>
            <a:chOff x="0" y="0"/>
            <a:chExt cx="3762791" cy="3566364"/>
          </a:xfrm>
        </p:grpSpPr>
        <p:sp>
          <p:nvSpPr>
            <p:cNvPr id="8" name="Freeform 8"/>
            <p:cNvSpPr/>
            <p:nvPr/>
          </p:nvSpPr>
          <p:spPr>
            <a:xfrm>
              <a:off x="-9098" y="-6509"/>
              <a:ext cx="3777122" cy="3598417"/>
            </a:xfrm>
            <a:custGeom>
              <a:avLst/>
              <a:gdLst/>
              <a:ahLst/>
              <a:cxnLst/>
              <a:rect l="l" t="t" r="r" b="b"/>
              <a:pathLst>
                <a:path w="3777122"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884049" y="6965"/>
                  </a:cubicBezTo>
                  <a:lnTo>
                    <a:pt x="2884050" y="6965"/>
                  </a:lnTo>
                  <a:cubicBezTo>
                    <a:pt x="3100797" y="16819"/>
                    <a:pt x="3305112" y="36481"/>
                    <a:pt x="3439301" y="101690"/>
                  </a:cubicBezTo>
                  <a:cubicBezTo>
                    <a:pt x="3695347" y="226120"/>
                    <a:pt x="3777122" y="459160"/>
                    <a:pt x="3771634" y="704684"/>
                  </a:cubicBezTo>
                  <a:cubicBezTo>
                    <a:pt x="3771634" y="704684"/>
                    <a:pt x="3728346" y="1013073"/>
                    <a:pt x="3735779" y="1248607"/>
                  </a:cubicBezTo>
                  <a:cubicBezTo>
                    <a:pt x="3742903" y="2746665"/>
                    <a:pt x="3750060" y="2942268"/>
                    <a:pt x="3750060" y="2942268"/>
                  </a:cubicBezTo>
                  <a:cubicBezTo>
                    <a:pt x="3733378" y="3158000"/>
                    <a:pt x="3618734" y="3368612"/>
                    <a:pt x="3421865" y="3480236"/>
                  </a:cubicBezTo>
                  <a:cubicBezTo>
                    <a:pt x="3271513" y="3565485"/>
                    <a:pt x="3073482" y="3580583"/>
                    <a:pt x="2435671" y="3569841"/>
                  </a:cubicBezTo>
                  <a:lnTo>
                    <a:pt x="2435645" y="3569841"/>
                  </a:lnTo>
                  <a:cubicBezTo>
                    <a:pt x="645952" y="3564564"/>
                    <a:pt x="384604" y="3598417"/>
                    <a:pt x="254278" y="3489260"/>
                  </a:cubicBezTo>
                  <a:cubicBezTo>
                    <a:pt x="145767" y="3398374"/>
                    <a:pt x="81795" y="3205063"/>
                    <a:pt x="63030" y="3004864"/>
                  </a:cubicBezTo>
                  <a:close/>
                </a:path>
              </a:pathLst>
            </a:custGeom>
            <a:solidFill>
              <a:srgbClr val="ECC429"/>
            </a:solidFill>
          </p:spPr>
        </p:sp>
      </p:grpSp>
      <p:grpSp>
        <p:nvGrpSpPr>
          <p:cNvPr id="9" name="Group 9"/>
          <p:cNvGrpSpPr/>
          <p:nvPr/>
        </p:nvGrpSpPr>
        <p:grpSpPr>
          <a:xfrm rot="-5400000">
            <a:off x="3380254" y="3127538"/>
            <a:ext cx="2993092" cy="2836845"/>
            <a:chOff x="0" y="0"/>
            <a:chExt cx="3762791" cy="3566364"/>
          </a:xfrm>
        </p:grpSpPr>
        <p:sp>
          <p:nvSpPr>
            <p:cNvPr id="10" name="Freeform 10"/>
            <p:cNvSpPr/>
            <p:nvPr/>
          </p:nvSpPr>
          <p:spPr>
            <a:xfrm>
              <a:off x="-9098" y="-6509"/>
              <a:ext cx="3777122" cy="3598417"/>
            </a:xfrm>
            <a:custGeom>
              <a:avLst/>
              <a:gdLst/>
              <a:ahLst/>
              <a:cxnLst/>
              <a:rect l="l" t="t" r="r" b="b"/>
              <a:pathLst>
                <a:path w="3777122"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884049" y="6965"/>
                  </a:cubicBezTo>
                  <a:lnTo>
                    <a:pt x="2884050" y="6965"/>
                  </a:lnTo>
                  <a:cubicBezTo>
                    <a:pt x="3100797" y="16819"/>
                    <a:pt x="3305112" y="36481"/>
                    <a:pt x="3439301" y="101690"/>
                  </a:cubicBezTo>
                  <a:cubicBezTo>
                    <a:pt x="3695347" y="226120"/>
                    <a:pt x="3777122" y="459160"/>
                    <a:pt x="3771634" y="704684"/>
                  </a:cubicBezTo>
                  <a:cubicBezTo>
                    <a:pt x="3771634" y="704684"/>
                    <a:pt x="3728346" y="1013073"/>
                    <a:pt x="3735779" y="1248607"/>
                  </a:cubicBezTo>
                  <a:cubicBezTo>
                    <a:pt x="3742903" y="2746665"/>
                    <a:pt x="3750060" y="2942268"/>
                    <a:pt x="3750060" y="2942268"/>
                  </a:cubicBezTo>
                  <a:cubicBezTo>
                    <a:pt x="3733378" y="3158000"/>
                    <a:pt x="3618734" y="3368612"/>
                    <a:pt x="3421865" y="3480236"/>
                  </a:cubicBezTo>
                  <a:cubicBezTo>
                    <a:pt x="3271513" y="3565485"/>
                    <a:pt x="3073482" y="3580583"/>
                    <a:pt x="2435671" y="3569841"/>
                  </a:cubicBezTo>
                  <a:lnTo>
                    <a:pt x="2435645" y="3569841"/>
                  </a:lnTo>
                  <a:cubicBezTo>
                    <a:pt x="645952" y="3564564"/>
                    <a:pt x="384604" y="3598417"/>
                    <a:pt x="254278" y="3489260"/>
                  </a:cubicBezTo>
                  <a:cubicBezTo>
                    <a:pt x="145767" y="3398374"/>
                    <a:pt x="81795" y="3205063"/>
                    <a:pt x="63030" y="3004864"/>
                  </a:cubicBezTo>
                  <a:close/>
                </a:path>
              </a:pathLst>
            </a:custGeom>
            <a:solidFill>
              <a:srgbClr val="F7F4E6"/>
            </a:solidFill>
          </p:spPr>
        </p:sp>
      </p:grpSp>
      <p:grpSp>
        <p:nvGrpSpPr>
          <p:cNvPr id="11" name="Group 11"/>
          <p:cNvGrpSpPr/>
          <p:nvPr/>
        </p:nvGrpSpPr>
        <p:grpSpPr>
          <a:xfrm rot="5400000">
            <a:off x="6322518" y="3127538"/>
            <a:ext cx="2993092" cy="2836845"/>
            <a:chOff x="0" y="0"/>
            <a:chExt cx="3762791" cy="3566364"/>
          </a:xfrm>
        </p:grpSpPr>
        <p:sp>
          <p:nvSpPr>
            <p:cNvPr id="12" name="Freeform 12"/>
            <p:cNvSpPr/>
            <p:nvPr/>
          </p:nvSpPr>
          <p:spPr>
            <a:xfrm>
              <a:off x="-9098" y="-6509"/>
              <a:ext cx="3777122" cy="3598417"/>
            </a:xfrm>
            <a:custGeom>
              <a:avLst/>
              <a:gdLst/>
              <a:ahLst/>
              <a:cxnLst/>
              <a:rect l="l" t="t" r="r" b="b"/>
              <a:pathLst>
                <a:path w="3777122"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2884049" y="6965"/>
                  </a:cubicBezTo>
                  <a:lnTo>
                    <a:pt x="2884050" y="6965"/>
                  </a:lnTo>
                  <a:cubicBezTo>
                    <a:pt x="3100797" y="16819"/>
                    <a:pt x="3305112" y="36481"/>
                    <a:pt x="3439301" y="101690"/>
                  </a:cubicBezTo>
                  <a:cubicBezTo>
                    <a:pt x="3695347" y="226120"/>
                    <a:pt x="3777122" y="459160"/>
                    <a:pt x="3771634" y="704684"/>
                  </a:cubicBezTo>
                  <a:cubicBezTo>
                    <a:pt x="3771634" y="704684"/>
                    <a:pt x="3728346" y="1013073"/>
                    <a:pt x="3735779" y="1248607"/>
                  </a:cubicBezTo>
                  <a:cubicBezTo>
                    <a:pt x="3742903" y="2746665"/>
                    <a:pt x="3750060" y="2942268"/>
                    <a:pt x="3750060" y="2942268"/>
                  </a:cubicBezTo>
                  <a:cubicBezTo>
                    <a:pt x="3733378" y="3158000"/>
                    <a:pt x="3618734" y="3368612"/>
                    <a:pt x="3421865" y="3480236"/>
                  </a:cubicBezTo>
                  <a:cubicBezTo>
                    <a:pt x="3271513" y="3565485"/>
                    <a:pt x="3073482" y="3580583"/>
                    <a:pt x="2435671" y="3569841"/>
                  </a:cubicBezTo>
                  <a:lnTo>
                    <a:pt x="2435645" y="3569841"/>
                  </a:lnTo>
                  <a:cubicBezTo>
                    <a:pt x="645952" y="3564564"/>
                    <a:pt x="384604" y="3598417"/>
                    <a:pt x="254278" y="3489260"/>
                  </a:cubicBezTo>
                  <a:cubicBezTo>
                    <a:pt x="145767" y="3398374"/>
                    <a:pt x="81795" y="3205063"/>
                    <a:pt x="63030" y="3004864"/>
                  </a:cubicBezTo>
                  <a:close/>
                </a:path>
              </a:pathLst>
            </a:custGeom>
            <a:solidFill>
              <a:srgbClr val="ECC429"/>
            </a:solidFill>
          </p:spPr>
        </p:sp>
      </p:gr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33272" t="32416"/>
          <a:stretch>
            <a:fillRect/>
          </a:stretch>
        </p:blipFill>
        <p:spPr>
          <a:xfrm rot="8800367">
            <a:off x="367663" y="3954975"/>
            <a:ext cx="506381" cy="492363"/>
          </a:xfrm>
          <a:prstGeom prst="rect">
            <a:avLst/>
          </a:prstGeom>
        </p:spPr>
      </p:pic>
      <p:sp>
        <p:nvSpPr>
          <p:cNvPr id="14" name="TextBox 14"/>
          <p:cNvSpPr txBox="1"/>
          <p:nvPr/>
        </p:nvSpPr>
        <p:spPr>
          <a:xfrm>
            <a:off x="874691" y="1334006"/>
            <a:ext cx="8154411" cy="690175"/>
          </a:xfrm>
          <a:prstGeom prst="rect">
            <a:avLst/>
          </a:prstGeom>
        </p:spPr>
        <p:txBody>
          <a:bodyPr lIns="0" tIns="0" rIns="0" bIns="0" rtlCol="0" anchor="t">
            <a:spAutoFit/>
          </a:bodyPr>
          <a:lstStyle/>
          <a:p>
            <a:pPr algn="ctr">
              <a:lnSpc>
                <a:spcPts val="5333"/>
              </a:lnSpc>
            </a:pPr>
            <a:r>
              <a:rPr lang="en-US" sz="4848">
                <a:solidFill>
                  <a:srgbClr val="F7F4E6"/>
                </a:solidFill>
                <a:latin typeface="One Little Font"/>
              </a:rPr>
              <a:t>TERMS TO KNOW</a:t>
            </a:r>
          </a:p>
        </p:txBody>
      </p:sp>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2454889" y="5865933"/>
            <a:ext cx="588126" cy="748014"/>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37487" flipH="1">
            <a:off x="7750184" y="-218373"/>
            <a:ext cx="698089" cy="822491"/>
          </a:xfrm>
          <a:prstGeom prst="rect">
            <a:avLst/>
          </a:prstGeom>
        </p:spPr>
      </p:pic>
      <p:sp>
        <p:nvSpPr>
          <p:cNvPr id="17" name="TextBox 17"/>
          <p:cNvSpPr txBox="1"/>
          <p:nvPr/>
        </p:nvSpPr>
        <p:spPr>
          <a:xfrm>
            <a:off x="893476" y="3326711"/>
            <a:ext cx="2082119" cy="2209019"/>
          </a:xfrm>
          <a:prstGeom prst="rect">
            <a:avLst/>
          </a:prstGeom>
        </p:spPr>
        <p:txBody>
          <a:bodyPr lIns="0" tIns="0" rIns="0" bIns="0" rtlCol="0" anchor="t">
            <a:spAutoFit/>
          </a:bodyPr>
          <a:lstStyle/>
          <a:p>
            <a:pPr algn="ctr">
              <a:lnSpc>
                <a:spcPts val="2520"/>
              </a:lnSpc>
            </a:pPr>
            <a:r>
              <a:rPr lang="en-US" sz="2100" u="sng">
                <a:solidFill>
                  <a:srgbClr val="1D1D1B"/>
                </a:solidFill>
                <a:latin typeface="More Sugar Thin"/>
              </a:rPr>
              <a:t>Neurodiversity</a:t>
            </a:r>
            <a:r>
              <a:rPr lang="en-US" sz="2100">
                <a:solidFill>
                  <a:srgbClr val="1D1D1B"/>
                </a:solidFill>
                <a:latin typeface="More Sugar Thin"/>
              </a:rPr>
              <a:t> is the idea that it is normal and acceptable for people to have different brains from the norm. </a:t>
            </a:r>
          </a:p>
        </p:txBody>
      </p:sp>
      <p:sp>
        <p:nvSpPr>
          <p:cNvPr id="18" name="TextBox 18"/>
          <p:cNvSpPr txBox="1"/>
          <p:nvPr/>
        </p:nvSpPr>
        <p:spPr>
          <a:xfrm>
            <a:off x="3890689" y="3326711"/>
            <a:ext cx="1972221" cy="2209019"/>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People whose brain processing and function vary from the norm are considered </a:t>
            </a:r>
            <a:r>
              <a:rPr lang="en-US" sz="2100" u="sng">
                <a:solidFill>
                  <a:srgbClr val="1D1D1B"/>
                </a:solidFill>
                <a:latin typeface="More Sugar Thin"/>
              </a:rPr>
              <a:t>neurodivergent</a:t>
            </a:r>
            <a:r>
              <a:rPr lang="en-US" sz="2100">
                <a:solidFill>
                  <a:srgbClr val="1D1D1B"/>
                </a:solidFill>
                <a:latin typeface="More Sugar Thin"/>
              </a:rPr>
              <a:t>. </a:t>
            </a:r>
          </a:p>
        </p:txBody>
      </p:sp>
      <p:sp>
        <p:nvSpPr>
          <p:cNvPr id="19" name="TextBox 19"/>
          <p:cNvSpPr txBox="1"/>
          <p:nvPr/>
        </p:nvSpPr>
        <p:spPr>
          <a:xfrm>
            <a:off x="6791742" y="3593795"/>
            <a:ext cx="2054645" cy="1894805"/>
          </a:xfrm>
          <a:prstGeom prst="rect">
            <a:avLst/>
          </a:prstGeom>
        </p:spPr>
        <p:txBody>
          <a:bodyPr lIns="0" tIns="0" rIns="0" bIns="0" rtlCol="0" anchor="t">
            <a:spAutoFit/>
          </a:bodyPr>
          <a:lstStyle/>
          <a:p>
            <a:pPr algn="ctr">
              <a:lnSpc>
                <a:spcPts val="2520"/>
              </a:lnSpc>
            </a:pPr>
            <a:r>
              <a:rPr lang="en-US" sz="2100">
                <a:solidFill>
                  <a:srgbClr val="1D1D1B"/>
                </a:solidFill>
                <a:latin typeface="More Sugar Thin"/>
              </a:rPr>
              <a:t>A person who has the standard brain processing and functioning is considered </a:t>
            </a:r>
            <a:r>
              <a:rPr lang="en-US" sz="2100" u="sng">
                <a:solidFill>
                  <a:srgbClr val="1D1D1B"/>
                </a:solidFill>
                <a:latin typeface="More Sugar Thin"/>
              </a:rPr>
              <a:t>neurotypical</a:t>
            </a:r>
            <a:r>
              <a:rPr lang="en-US" sz="2100">
                <a:solidFill>
                  <a:srgbClr val="1D1D1B"/>
                </a:solidFill>
                <a:latin typeface="More Sugar Thin"/>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036" t="20564" r="1997" b="24314"/>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189766">
            <a:off x="5560074" y="-1105143"/>
            <a:ext cx="4905887" cy="404066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69748" flipH="1">
            <a:off x="-1642901" y="4685386"/>
            <a:ext cx="4905887" cy="4040667"/>
          </a:xfrm>
          <a:prstGeom prst="rect">
            <a:avLst/>
          </a:prstGeom>
        </p:spPr>
      </p:pic>
      <p:grpSp>
        <p:nvGrpSpPr>
          <p:cNvPr id="5" name="Group 5"/>
          <p:cNvGrpSpPr/>
          <p:nvPr/>
        </p:nvGrpSpPr>
        <p:grpSpPr>
          <a:xfrm>
            <a:off x="341265" y="3305956"/>
            <a:ext cx="9141831" cy="2264246"/>
            <a:chOff x="0" y="0"/>
            <a:chExt cx="12189108" cy="3018995"/>
          </a:xfrm>
        </p:grpSpPr>
        <p:grpSp>
          <p:nvGrpSpPr>
            <p:cNvPr id="6" name="Group 6"/>
            <p:cNvGrpSpPr/>
            <p:nvPr/>
          </p:nvGrpSpPr>
          <p:grpSpPr>
            <a:xfrm rot="-5400000">
              <a:off x="4834658" y="-4834658"/>
              <a:ext cx="2519791" cy="12189108"/>
              <a:chOff x="0" y="0"/>
              <a:chExt cx="1712938" cy="8286077"/>
            </a:xfrm>
          </p:grpSpPr>
          <p:sp>
            <p:nvSpPr>
              <p:cNvPr id="7" name="Freeform 7"/>
              <p:cNvSpPr/>
              <p:nvPr/>
            </p:nvSpPr>
            <p:spPr>
              <a:xfrm>
                <a:off x="-9098" y="-6509"/>
                <a:ext cx="1727269" cy="8318131"/>
              </a:xfrm>
              <a:custGeom>
                <a:avLst/>
                <a:gdLst/>
                <a:ahLst/>
                <a:cxnLst/>
                <a:rect l="l" t="t" r="r" b="b"/>
                <a:pathLst>
                  <a:path w="1727269" h="8318131">
                    <a:moveTo>
                      <a:pt x="63030" y="7724577"/>
                    </a:moveTo>
                    <a:cubicBezTo>
                      <a:pt x="63030" y="7724577"/>
                      <a:pt x="0" y="7478013"/>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466379"/>
                      <a:pt x="1700206" y="7661982"/>
                      <a:pt x="1700206" y="7661982"/>
                    </a:cubicBezTo>
                    <a:cubicBezTo>
                      <a:pt x="1683524" y="7877715"/>
                      <a:pt x="1568880" y="8088326"/>
                      <a:pt x="1372011" y="8199950"/>
                    </a:cubicBezTo>
                    <a:cubicBezTo>
                      <a:pt x="1221660" y="8285199"/>
                      <a:pt x="1023629" y="8300297"/>
                      <a:pt x="803168" y="8289555"/>
                    </a:cubicBezTo>
                    <a:lnTo>
                      <a:pt x="803168" y="8289555"/>
                    </a:lnTo>
                    <a:cubicBezTo>
                      <a:pt x="645952" y="8284278"/>
                      <a:pt x="384604" y="8318131"/>
                      <a:pt x="254278" y="8208973"/>
                    </a:cubicBezTo>
                    <a:cubicBezTo>
                      <a:pt x="145767" y="8118088"/>
                      <a:pt x="81795" y="7924777"/>
                      <a:pt x="63030" y="7724577"/>
                    </a:cubicBezTo>
                    <a:close/>
                  </a:path>
                </a:pathLst>
              </a:custGeom>
              <a:solidFill>
                <a:srgbClr val="EEC51D"/>
              </a:solidFill>
            </p:spPr>
          </p:sp>
        </p:grpSp>
        <p:sp>
          <p:nvSpPr>
            <p:cNvPr id="8" name="TextBox 8"/>
            <p:cNvSpPr txBox="1"/>
            <p:nvPr/>
          </p:nvSpPr>
          <p:spPr>
            <a:xfrm>
              <a:off x="372780" y="226881"/>
              <a:ext cx="11133145" cy="2792114"/>
            </a:xfrm>
            <a:prstGeom prst="rect">
              <a:avLst/>
            </a:prstGeom>
          </p:spPr>
          <p:txBody>
            <a:bodyPr lIns="0" tIns="0" rIns="0" bIns="0" rtlCol="0" anchor="t">
              <a:spAutoFit/>
            </a:bodyPr>
            <a:lstStyle/>
            <a:p>
              <a:pPr algn="ctr">
                <a:lnSpc>
                  <a:spcPts val="3371"/>
                </a:lnSpc>
              </a:pPr>
              <a:r>
                <a:rPr lang="en-US" sz="2357">
                  <a:solidFill>
                    <a:srgbClr val="1D1D1B"/>
                  </a:solidFill>
                  <a:latin typeface="More Sugar Thin"/>
                </a:rPr>
                <a:t>Individuals with neurodevelopmental disabilities may have delays or challenges with communication, language, understanding and responding to emotion, and regulating behaviors which may cause acute stress to changes, grief, loss, and crisis. </a:t>
              </a:r>
            </a:p>
            <a:p>
              <a:pPr algn="ctr">
                <a:lnSpc>
                  <a:spcPts val="3371"/>
                </a:lnSpc>
              </a:pPr>
              <a:endParaRPr lang="en-US" sz="2357">
                <a:solidFill>
                  <a:srgbClr val="1D1D1B"/>
                </a:solidFill>
                <a:latin typeface="More Sugar Thin"/>
              </a:endParaRPr>
            </a:p>
          </p:txBody>
        </p:sp>
      </p:grpSp>
      <p:grpSp>
        <p:nvGrpSpPr>
          <p:cNvPr id="9" name="Group 9"/>
          <p:cNvGrpSpPr/>
          <p:nvPr/>
        </p:nvGrpSpPr>
        <p:grpSpPr>
          <a:xfrm rot="-5400000">
            <a:off x="4141281" y="-1389340"/>
            <a:ext cx="1553881" cy="7285058"/>
            <a:chOff x="0" y="0"/>
            <a:chExt cx="1712938" cy="8030766"/>
          </a:xfrm>
        </p:grpSpPr>
        <p:sp>
          <p:nvSpPr>
            <p:cNvPr id="10" name="Freeform 10"/>
            <p:cNvSpPr/>
            <p:nvPr/>
          </p:nvSpPr>
          <p:spPr>
            <a:xfrm>
              <a:off x="-9098" y="-6509"/>
              <a:ext cx="1727269" cy="8062820"/>
            </a:xfrm>
            <a:custGeom>
              <a:avLst/>
              <a:gdLst/>
              <a:ahLst/>
              <a:cxnLst/>
              <a:rect l="l" t="t" r="r" b="b"/>
              <a:pathLst>
                <a:path w="1727269" h="8062820">
                  <a:moveTo>
                    <a:pt x="63030" y="7469267"/>
                  </a:moveTo>
                  <a:cubicBezTo>
                    <a:pt x="63030" y="7469267"/>
                    <a:pt x="0" y="7222703"/>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7211068"/>
                    <a:pt x="1700206" y="7406670"/>
                    <a:pt x="1700206" y="7406670"/>
                  </a:cubicBezTo>
                  <a:cubicBezTo>
                    <a:pt x="1683524" y="7622403"/>
                    <a:pt x="1568880" y="7833015"/>
                    <a:pt x="1372011" y="7944639"/>
                  </a:cubicBezTo>
                  <a:cubicBezTo>
                    <a:pt x="1221660" y="8029887"/>
                    <a:pt x="1023629" y="8044986"/>
                    <a:pt x="803168" y="8034244"/>
                  </a:cubicBezTo>
                  <a:lnTo>
                    <a:pt x="803168" y="8034244"/>
                  </a:lnTo>
                  <a:cubicBezTo>
                    <a:pt x="645952" y="8028967"/>
                    <a:pt x="384604" y="8062820"/>
                    <a:pt x="254278" y="7953663"/>
                  </a:cubicBezTo>
                  <a:cubicBezTo>
                    <a:pt x="145767" y="7862778"/>
                    <a:pt x="81795" y="7669465"/>
                    <a:pt x="63030" y="7469267"/>
                  </a:cubicBezTo>
                  <a:close/>
                </a:path>
              </a:pathLst>
            </a:custGeom>
            <a:solidFill>
              <a:srgbClr val="FFFAEB"/>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40752" y="5755187"/>
            <a:ext cx="3901440" cy="1901065"/>
          </a:xfrm>
          <a:prstGeom prst="rect">
            <a:avLst/>
          </a:prstGeom>
        </p:spPr>
      </p:pic>
      <p:sp>
        <p:nvSpPr>
          <p:cNvPr id="12" name="TextBox 12"/>
          <p:cNvSpPr txBox="1"/>
          <p:nvPr/>
        </p:nvSpPr>
        <p:spPr>
          <a:xfrm>
            <a:off x="926937" y="1623979"/>
            <a:ext cx="8027631" cy="1296521"/>
          </a:xfrm>
          <a:prstGeom prst="rect">
            <a:avLst/>
          </a:prstGeom>
        </p:spPr>
        <p:txBody>
          <a:bodyPr lIns="0" tIns="0" rIns="0" bIns="0" rtlCol="0" anchor="t">
            <a:spAutoFit/>
          </a:bodyPr>
          <a:lstStyle/>
          <a:p>
            <a:pPr algn="ctr">
              <a:lnSpc>
                <a:spcPts val="5059"/>
              </a:lnSpc>
            </a:pPr>
            <a:r>
              <a:rPr lang="en-US" sz="4599">
                <a:solidFill>
                  <a:srgbClr val="1D1D1B"/>
                </a:solidFill>
                <a:latin typeface="One Little Font"/>
              </a:rPr>
              <a:t>Working with Neurodiverse children and their families</a:t>
            </a:r>
          </a:p>
        </p:txBody>
      </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517272" y="759981"/>
            <a:ext cx="566217" cy="71100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46010" flipH="1">
            <a:off x="1302412" y="365450"/>
            <a:ext cx="346893" cy="43559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29" t="20926" r="2288" b="24345"/>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69922">
            <a:off x="1148980" y="-1613170"/>
            <a:ext cx="6884868" cy="56706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24566">
            <a:off x="-4528587" y="4210916"/>
            <a:ext cx="6884868" cy="567062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46752">
            <a:off x="9321603" y="4194966"/>
            <a:ext cx="6884868" cy="5670628"/>
          </a:xfrm>
          <a:prstGeom prst="rect">
            <a:avLst/>
          </a:prstGeom>
        </p:spPr>
      </p:pic>
      <p:grpSp>
        <p:nvGrpSpPr>
          <p:cNvPr id="6" name="Group 6"/>
          <p:cNvGrpSpPr/>
          <p:nvPr/>
        </p:nvGrpSpPr>
        <p:grpSpPr>
          <a:xfrm rot="5400000">
            <a:off x="3708881" y="-893712"/>
            <a:ext cx="2836933" cy="8226444"/>
            <a:chOff x="0" y="0"/>
            <a:chExt cx="2573721" cy="7463190"/>
          </a:xfrm>
        </p:grpSpPr>
        <p:sp>
          <p:nvSpPr>
            <p:cNvPr id="7" name="Freeform 7"/>
            <p:cNvSpPr/>
            <p:nvPr/>
          </p:nvSpPr>
          <p:spPr>
            <a:xfrm>
              <a:off x="-9098" y="-6509"/>
              <a:ext cx="2588052" cy="7495244"/>
            </a:xfrm>
            <a:custGeom>
              <a:avLst/>
              <a:gdLst/>
              <a:ahLst/>
              <a:cxnLst/>
              <a:rect l="l" t="t" r="r" b="b"/>
              <a:pathLst>
                <a:path w="2588052"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1694979" y="6965"/>
                  </a:cubicBezTo>
                  <a:lnTo>
                    <a:pt x="1694980" y="6965"/>
                  </a:lnTo>
                  <a:cubicBezTo>
                    <a:pt x="1911727" y="16819"/>
                    <a:pt x="2116042" y="36481"/>
                    <a:pt x="2250230" y="101690"/>
                  </a:cubicBezTo>
                  <a:cubicBezTo>
                    <a:pt x="2506276" y="226120"/>
                    <a:pt x="2588052" y="459160"/>
                    <a:pt x="2582564" y="704684"/>
                  </a:cubicBezTo>
                  <a:cubicBezTo>
                    <a:pt x="2582564" y="704684"/>
                    <a:pt x="2539276" y="1013073"/>
                    <a:pt x="2546709" y="1248607"/>
                  </a:cubicBezTo>
                  <a:cubicBezTo>
                    <a:pt x="2553833" y="6643491"/>
                    <a:pt x="2560989" y="6839094"/>
                    <a:pt x="2560989" y="6839094"/>
                  </a:cubicBezTo>
                  <a:cubicBezTo>
                    <a:pt x="2544308" y="7054827"/>
                    <a:pt x="2429664" y="7265439"/>
                    <a:pt x="2232795" y="7377063"/>
                  </a:cubicBezTo>
                  <a:cubicBezTo>
                    <a:pt x="2082443" y="7462311"/>
                    <a:pt x="1884412" y="7477410"/>
                    <a:pt x="1488696" y="7466668"/>
                  </a:cubicBezTo>
                  <a:lnTo>
                    <a:pt x="1488685" y="7466668"/>
                  </a:lnTo>
                  <a:cubicBezTo>
                    <a:pt x="645952" y="7461390"/>
                    <a:pt x="384604" y="7495244"/>
                    <a:pt x="254278" y="7386086"/>
                  </a:cubicBezTo>
                  <a:cubicBezTo>
                    <a:pt x="145767" y="7295201"/>
                    <a:pt x="81795" y="7101889"/>
                    <a:pt x="63030" y="6901690"/>
                  </a:cubicBezTo>
                  <a:close/>
                </a:path>
              </a:pathLst>
            </a:custGeom>
            <a:solidFill>
              <a:srgbClr val="EDD8C2"/>
            </a:solidFill>
          </p:spPr>
        </p:sp>
      </p:grpSp>
      <p:sp>
        <p:nvSpPr>
          <p:cNvPr id="8" name="TextBox 8"/>
          <p:cNvSpPr txBox="1"/>
          <p:nvPr/>
        </p:nvSpPr>
        <p:spPr>
          <a:xfrm>
            <a:off x="1355991" y="2126807"/>
            <a:ext cx="7542714" cy="2261607"/>
          </a:xfrm>
          <a:prstGeom prst="rect">
            <a:avLst/>
          </a:prstGeom>
        </p:spPr>
        <p:txBody>
          <a:bodyPr lIns="0" tIns="0" rIns="0" bIns="0" rtlCol="0" anchor="t">
            <a:spAutoFit/>
          </a:bodyPr>
          <a:lstStyle/>
          <a:p>
            <a:pPr algn="ctr">
              <a:lnSpc>
                <a:spcPts val="3591"/>
              </a:lnSpc>
            </a:pPr>
            <a:r>
              <a:rPr lang="en-US" sz="3591">
                <a:solidFill>
                  <a:srgbClr val="1D1D1B"/>
                </a:solidFill>
                <a:latin typeface="One Little Font"/>
              </a:rPr>
              <a:t>The following are tips and resources for social service providers and supervised visitation staff to support efforts in addressing stress responses and crises with neurodiverse families.</a:t>
            </a:r>
          </a:p>
        </p:txBody>
      </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317953" y="4225216"/>
            <a:ext cx="649066" cy="825522"/>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0415">
            <a:off x="8899123" y="1823743"/>
            <a:ext cx="535366" cy="630770"/>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7176932" y="1739399"/>
            <a:ext cx="288703" cy="362527"/>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6656307" y="1306359"/>
            <a:ext cx="207789" cy="260923"/>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74668">
            <a:off x="8664769" y="4114407"/>
            <a:ext cx="558851" cy="543380"/>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800000">
            <a:off x="1076566" y="1727493"/>
            <a:ext cx="558851" cy="543380"/>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2524390" y="4922608"/>
            <a:ext cx="288703" cy="362527"/>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3023982" y="5309386"/>
            <a:ext cx="207789" cy="260923"/>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70598">
            <a:off x="5012545" y="5178596"/>
            <a:ext cx="1384351" cy="42741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36" t="20564" r="1997" b="24314"/>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92592">
            <a:off x="5311203" y="4118109"/>
            <a:ext cx="4951776" cy="4078463"/>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4486">
            <a:off x="-1426161" y="-750492"/>
            <a:ext cx="4951776" cy="4078463"/>
          </a:xfrm>
          <a:prstGeom prst="rect">
            <a:avLst/>
          </a:prstGeom>
        </p:spPr>
      </p:pic>
      <p:grpSp>
        <p:nvGrpSpPr>
          <p:cNvPr id="5" name="Group 5"/>
          <p:cNvGrpSpPr/>
          <p:nvPr/>
        </p:nvGrpSpPr>
        <p:grpSpPr>
          <a:xfrm rot="5400000">
            <a:off x="4044712" y="606680"/>
            <a:ext cx="3853186" cy="7248135"/>
            <a:chOff x="0" y="0"/>
            <a:chExt cx="4590119" cy="8634363"/>
          </a:xfrm>
        </p:grpSpPr>
        <p:sp>
          <p:nvSpPr>
            <p:cNvPr id="6" name="Freeform 6"/>
            <p:cNvSpPr/>
            <p:nvPr/>
          </p:nvSpPr>
          <p:spPr>
            <a:xfrm>
              <a:off x="-9098" y="-6509"/>
              <a:ext cx="4604450" cy="8666417"/>
            </a:xfrm>
            <a:custGeom>
              <a:avLst/>
              <a:gdLst/>
              <a:ahLst/>
              <a:cxnLst/>
              <a:rect l="l" t="t" r="r" b="b"/>
              <a:pathLst>
                <a:path w="4604450" h="8666417">
                  <a:moveTo>
                    <a:pt x="63030" y="8072863"/>
                  </a:moveTo>
                  <a:cubicBezTo>
                    <a:pt x="63030" y="8072863"/>
                    <a:pt x="0" y="7826299"/>
                    <a:pt x="10218" y="1214762"/>
                  </a:cubicBezTo>
                  <a:cubicBezTo>
                    <a:pt x="18651" y="990971"/>
                    <a:pt x="65033" y="645332"/>
                    <a:pt x="65033" y="645332"/>
                  </a:cubicBezTo>
                  <a:cubicBezTo>
                    <a:pt x="82233" y="502466"/>
                    <a:pt x="56685" y="337866"/>
                    <a:pt x="181385" y="223925"/>
                  </a:cubicBezTo>
                  <a:cubicBezTo>
                    <a:pt x="346794" y="72788"/>
                    <a:pt x="621643" y="0"/>
                    <a:pt x="3711377" y="6965"/>
                  </a:cubicBezTo>
                  <a:lnTo>
                    <a:pt x="3711378" y="6965"/>
                  </a:lnTo>
                  <a:cubicBezTo>
                    <a:pt x="3928125" y="16819"/>
                    <a:pt x="4132440" y="36481"/>
                    <a:pt x="4266628" y="101690"/>
                  </a:cubicBezTo>
                  <a:cubicBezTo>
                    <a:pt x="4522674" y="226120"/>
                    <a:pt x="4604450" y="459160"/>
                    <a:pt x="4598962" y="704684"/>
                  </a:cubicBezTo>
                  <a:cubicBezTo>
                    <a:pt x="4598962" y="704684"/>
                    <a:pt x="4555674" y="1013073"/>
                    <a:pt x="4563107" y="1248607"/>
                  </a:cubicBezTo>
                  <a:cubicBezTo>
                    <a:pt x="4570231" y="7814665"/>
                    <a:pt x="4577387" y="8010268"/>
                    <a:pt x="4577387" y="8010268"/>
                  </a:cubicBezTo>
                  <a:cubicBezTo>
                    <a:pt x="4560706" y="8226000"/>
                    <a:pt x="4446062" y="8436611"/>
                    <a:pt x="4249193" y="8548236"/>
                  </a:cubicBezTo>
                  <a:cubicBezTo>
                    <a:pt x="4098841" y="8633485"/>
                    <a:pt x="3900810" y="8648582"/>
                    <a:pt x="3094555" y="8637841"/>
                  </a:cubicBezTo>
                  <a:lnTo>
                    <a:pt x="3094518" y="8637841"/>
                  </a:lnTo>
                  <a:cubicBezTo>
                    <a:pt x="645952" y="8632564"/>
                    <a:pt x="384604" y="8666417"/>
                    <a:pt x="254278" y="8557259"/>
                  </a:cubicBezTo>
                  <a:cubicBezTo>
                    <a:pt x="145767" y="8466374"/>
                    <a:pt x="81795" y="8273063"/>
                    <a:pt x="63030" y="8072863"/>
                  </a:cubicBezTo>
                  <a:close/>
                </a:path>
              </a:pathLst>
            </a:custGeom>
            <a:solidFill>
              <a:srgbClr val="FFFAEB"/>
            </a:solidFill>
          </p:spPr>
        </p:sp>
      </p:grpSp>
      <p:grpSp>
        <p:nvGrpSpPr>
          <p:cNvPr id="7" name="Group 7"/>
          <p:cNvGrpSpPr/>
          <p:nvPr/>
        </p:nvGrpSpPr>
        <p:grpSpPr>
          <a:xfrm rot="5400000">
            <a:off x="997902" y="-875988"/>
            <a:ext cx="2129944" cy="4125748"/>
            <a:chOff x="0" y="0"/>
            <a:chExt cx="2194610" cy="4251007"/>
          </a:xfrm>
        </p:grpSpPr>
        <p:sp>
          <p:nvSpPr>
            <p:cNvPr id="8" name="Freeform 8"/>
            <p:cNvSpPr/>
            <p:nvPr/>
          </p:nvSpPr>
          <p:spPr>
            <a:xfrm>
              <a:off x="-9098" y="-6509"/>
              <a:ext cx="2208941" cy="4283061"/>
            </a:xfrm>
            <a:custGeom>
              <a:avLst/>
              <a:gdLst/>
              <a:ahLst/>
              <a:cxnLst/>
              <a:rect l="l" t="t" r="r" b="b"/>
              <a:pathLst>
                <a:path w="2208941" h="4283061">
                  <a:moveTo>
                    <a:pt x="63030" y="3689507"/>
                  </a:moveTo>
                  <a:cubicBezTo>
                    <a:pt x="63030" y="3689507"/>
                    <a:pt x="0" y="3442943"/>
                    <a:pt x="10218" y="1214762"/>
                  </a:cubicBezTo>
                  <a:cubicBezTo>
                    <a:pt x="18651" y="990971"/>
                    <a:pt x="65033" y="645332"/>
                    <a:pt x="65033" y="645332"/>
                  </a:cubicBezTo>
                  <a:cubicBezTo>
                    <a:pt x="82233" y="502466"/>
                    <a:pt x="56685" y="337866"/>
                    <a:pt x="181385" y="223925"/>
                  </a:cubicBezTo>
                  <a:cubicBezTo>
                    <a:pt x="346794" y="72788"/>
                    <a:pt x="621643" y="0"/>
                    <a:pt x="1315867" y="6965"/>
                  </a:cubicBezTo>
                  <a:lnTo>
                    <a:pt x="1315869" y="6965"/>
                  </a:lnTo>
                  <a:cubicBezTo>
                    <a:pt x="1532616" y="16819"/>
                    <a:pt x="1736931" y="36481"/>
                    <a:pt x="1871119" y="101690"/>
                  </a:cubicBezTo>
                  <a:cubicBezTo>
                    <a:pt x="2127165" y="226120"/>
                    <a:pt x="2208940" y="459160"/>
                    <a:pt x="2203452" y="704684"/>
                  </a:cubicBezTo>
                  <a:cubicBezTo>
                    <a:pt x="2203452" y="704684"/>
                    <a:pt x="2160165" y="1013073"/>
                    <a:pt x="2167598" y="1248607"/>
                  </a:cubicBezTo>
                  <a:cubicBezTo>
                    <a:pt x="2174721" y="3431308"/>
                    <a:pt x="2181878" y="3626911"/>
                    <a:pt x="2181878" y="3626911"/>
                  </a:cubicBezTo>
                  <a:cubicBezTo>
                    <a:pt x="2165196" y="3842644"/>
                    <a:pt x="2050552" y="4053255"/>
                    <a:pt x="1853683" y="4164880"/>
                  </a:cubicBezTo>
                  <a:cubicBezTo>
                    <a:pt x="1703332" y="4250128"/>
                    <a:pt x="1505300" y="4265226"/>
                    <a:pt x="1186771" y="4254485"/>
                  </a:cubicBezTo>
                  <a:lnTo>
                    <a:pt x="1186765" y="4254485"/>
                  </a:lnTo>
                  <a:cubicBezTo>
                    <a:pt x="645952" y="4249207"/>
                    <a:pt x="384604" y="4283061"/>
                    <a:pt x="254278" y="4173903"/>
                  </a:cubicBezTo>
                  <a:cubicBezTo>
                    <a:pt x="145767" y="4083018"/>
                    <a:pt x="81795" y="3889706"/>
                    <a:pt x="63030" y="3689507"/>
                  </a:cubicBezTo>
                  <a:close/>
                </a:path>
              </a:pathLst>
            </a:custGeom>
            <a:solidFill>
              <a:srgbClr val="EEC51D"/>
            </a:solidFill>
          </p:spPr>
        </p:sp>
      </p:gr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383">
            <a:off x="2554418" y="3362840"/>
            <a:ext cx="277065" cy="347913"/>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6085104" y="3362840"/>
            <a:ext cx="277065" cy="34791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349" y="550283"/>
            <a:ext cx="968378" cy="127320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47596" y="121914"/>
            <a:ext cx="2446424" cy="229352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50187" y="4173692"/>
            <a:ext cx="1997050" cy="2926080"/>
          </a:xfrm>
          <a:prstGeom prst="rect">
            <a:avLst/>
          </a:prstGeom>
        </p:spPr>
      </p:pic>
      <p:sp>
        <p:nvSpPr>
          <p:cNvPr id="14" name="TextBox 14"/>
          <p:cNvSpPr txBox="1"/>
          <p:nvPr/>
        </p:nvSpPr>
        <p:spPr>
          <a:xfrm>
            <a:off x="3272468" y="3684079"/>
            <a:ext cx="1706561" cy="2537169"/>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 Sadness </a:t>
            </a:r>
          </a:p>
          <a:p>
            <a:pPr>
              <a:lnSpc>
                <a:spcPts val="2517"/>
              </a:lnSpc>
            </a:pPr>
            <a:r>
              <a:rPr lang="en-US" sz="1798">
                <a:solidFill>
                  <a:srgbClr val="1D1D1B"/>
                </a:solidFill>
                <a:latin typeface="Arimo"/>
              </a:rPr>
              <a:t>- </a:t>
            </a:r>
            <a:r>
              <a:rPr lang="en-US" sz="1798">
                <a:solidFill>
                  <a:srgbClr val="1D1D1B"/>
                </a:solidFill>
                <a:latin typeface="More Sugar Thin" panose="020B0604020202020204" charset="0"/>
              </a:rPr>
              <a:t>Irritability </a:t>
            </a:r>
          </a:p>
          <a:p>
            <a:pPr>
              <a:lnSpc>
                <a:spcPts val="2517"/>
              </a:lnSpc>
            </a:pPr>
            <a:r>
              <a:rPr lang="en-US" sz="1798">
                <a:solidFill>
                  <a:srgbClr val="1D1D1B"/>
                </a:solidFill>
                <a:latin typeface="More Sugar Thin" panose="020B0604020202020204" charset="0"/>
              </a:rPr>
              <a:t>- Crying </a:t>
            </a:r>
          </a:p>
          <a:p>
            <a:pPr>
              <a:lnSpc>
                <a:spcPts val="2517"/>
              </a:lnSpc>
            </a:pPr>
            <a:r>
              <a:rPr lang="en-US" sz="1798">
                <a:solidFill>
                  <a:srgbClr val="1D1D1B"/>
                </a:solidFill>
                <a:latin typeface="More Sugar Thin" panose="020B0604020202020204" charset="0"/>
              </a:rPr>
              <a:t>- Silence </a:t>
            </a:r>
          </a:p>
          <a:p>
            <a:pPr>
              <a:lnSpc>
                <a:spcPts val="2517"/>
              </a:lnSpc>
            </a:pPr>
            <a:r>
              <a:rPr lang="en-US" sz="1798">
                <a:solidFill>
                  <a:srgbClr val="1D1D1B"/>
                </a:solidFill>
                <a:latin typeface="More Sugar Thin" panose="020B0604020202020204" charset="0"/>
              </a:rPr>
              <a:t>-Aggression </a:t>
            </a:r>
          </a:p>
          <a:p>
            <a:pPr>
              <a:lnSpc>
                <a:spcPts val="2517"/>
              </a:lnSpc>
            </a:pPr>
            <a:r>
              <a:rPr lang="en-US" sz="1798">
                <a:solidFill>
                  <a:srgbClr val="1D1D1B"/>
                </a:solidFill>
                <a:latin typeface="More Sugar Thin" panose="020B0604020202020204" charset="0"/>
              </a:rPr>
              <a:t>- Social isolation </a:t>
            </a:r>
          </a:p>
          <a:p>
            <a:pPr>
              <a:lnSpc>
                <a:spcPts val="2517"/>
              </a:lnSpc>
            </a:pPr>
            <a:r>
              <a:rPr lang="en-US" sz="1798">
                <a:solidFill>
                  <a:srgbClr val="1D1D1B"/>
                </a:solidFill>
                <a:latin typeface="More Sugar Thin" panose="020B0604020202020204" charset="0"/>
              </a:rPr>
              <a:t>-Impulsivity</a:t>
            </a:r>
          </a:p>
          <a:p>
            <a:pPr>
              <a:lnSpc>
                <a:spcPts val="2517"/>
              </a:lnSpc>
            </a:pPr>
            <a:endParaRPr lang="en-US" sz="1798">
              <a:solidFill>
                <a:srgbClr val="1D1D1B"/>
              </a:solidFill>
              <a:latin typeface="Arimo"/>
            </a:endParaRPr>
          </a:p>
        </p:txBody>
      </p:sp>
      <p:sp>
        <p:nvSpPr>
          <p:cNvPr id="15" name="TextBox 15"/>
          <p:cNvSpPr txBox="1"/>
          <p:nvPr/>
        </p:nvSpPr>
        <p:spPr>
          <a:xfrm>
            <a:off x="6685800" y="3706919"/>
            <a:ext cx="1998837" cy="1249274"/>
          </a:xfrm>
          <a:prstGeom prst="rect">
            <a:avLst/>
          </a:prstGeom>
        </p:spPr>
        <p:txBody>
          <a:bodyPr lIns="0" tIns="0" rIns="0" bIns="0" rtlCol="0" anchor="t">
            <a:spAutoFit/>
          </a:bodyPr>
          <a:lstStyle/>
          <a:p>
            <a:pPr>
              <a:lnSpc>
                <a:spcPts val="2517"/>
              </a:lnSpc>
            </a:pPr>
            <a:r>
              <a:rPr lang="en-US" sz="1798">
                <a:solidFill>
                  <a:srgbClr val="1D1D1B"/>
                </a:solidFill>
                <a:latin typeface="More Sugar Thin"/>
              </a:rPr>
              <a:t>-Headaches </a:t>
            </a:r>
          </a:p>
          <a:p>
            <a:pPr>
              <a:lnSpc>
                <a:spcPts val="2517"/>
              </a:lnSpc>
            </a:pPr>
            <a:r>
              <a:rPr lang="en-US" sz="1798">
                <a:solidFill>
                  <a:srgbClr val="1D1D1B"/>
                </a:solidFill>
                <a:latin typeface="Arimo"/>
              </a:rPr>
              <a:t>-</a:t>
            </a:r>
            <a:r>
              <a:rPr lang="en-US" sz="1798">
                <a:solidFill>
                  <a:srgbClr val="1D1D1B"/>
                </a:solidFill>
                <a:latin typeface="More Sugar Thin" panose="020B0604020202020204" charset="0"/>
              </a:rPr>
              <a:t>Stomach aches </a:t>
            </a:r>
          </a:p>
          <a:p>
            <a:pPr>
              <a:lnSpc>
                <a:spcPts val="2517"/>
              </a:lnSpc>
            </a:pPr>
            <a:r>
              <a:rPr lang="en-US" sz="1798">
                <a:solidFill>
                  <a:srgbClr val="1D1D1B"/>
                </a:solidFill>
                <a:latin typeface="More Sugar Thin" panose="020B0604020202020204" charset="0"/>
              </a:rPr>
              <a:t>- Changes in appetite or sleep </a:t>
            </a:r>
          </a:p>
        </p:txBody>
      </p:sp>
      <p:sp>
        <p:nvSpPr>
          <p:cNvPr id="16" name="TextBox 16"/>
          <p:cNvSpPr txBox="1"/>
          <p:nvPr/>
        </p:nvSpPr>
        <p:spPr>
          <a:xfrm>
            <a:off x="2472959" y="2587807"/>
            <a:ext cx="6863078" cy="948990"/>
          </a:xfrm>
          <a:prstGeom prst="rect">
            <a:avLst/>
          </a:prstGeom>
        </p:spPr>
        <p:txBody>
          <a:bodyPr lIns="0" tIns="0" rIns="0" bIns="0" rtlCol="0" anchor="t">
            <a:spAutoFit/>
          </a:bodyPr>
          <a:lstStyle/>
          <a:p>
            <a:pPr>
              <a:lnSpc>
                <a:spcPts val="2499"/>
              </a:lnSpc>
            </a:pPr>
            <a:r>
              <a:rPr lang="en-US" sz="2499">
                <a:solidFill>
                  <a:srgbClr val="1D1D1B"/>
                </a:solidFill>
                <a:latin typeface="One Little Font"/>
              </a:rPr>
              <a:t>Common stress responses include emotional, physical changes, or regression of behaviors. </a:t>
            </a:r>
          </a:p>
          <a:p>
            <a:pPr>
              <a:lnSpc>
                <a:spcPts val="2499"/>
              </a:lnSpc>
            </a:pPr>
            <a:endParaRPr lang="en-US" sz="2499">
              <a:solidFill>
                <a:srgbClr val="1D1D1B"/>
              </a:solidFill>
              <a:latin typeface="One Little Font"/>
            </a:endParaRPr>
          </a:p>
        </p:txBody>
      </p:sp>
      <p:sp>
        <p:nvSpPr>
          <p:cNvPr id="17" name="TextBox 17"/>
          <p:cNvSpPr txBox="1"/>
          <p:nvPr/>
        </p:nvSpPr>
        <p:spPr>
          <a:xfrm>
            <a:off x="3032424" y="3401616"/>
            <a:ext cx="3405860" cy="320563"/>
          </a:xfrm>
          <a:prstGeom prst="rect">
            <a:avLst/>
          </a:prstGeom>
        </p:spPr>
        <p:txBody>
          <a:bodyPr lIns="0" tIns="0" rIns="0" bIns="0" rtlCol="0" anchor="t">
            <a:spAutoFit/>
          </a:bodyPr>
          <a:lstStyle/>
          <a:p>
            <a:pPr>
              <a:lnSpc>
                <a:spcPts val="2499"/>
              </a:lnSpc>
            </a:pPr>
            <a:r>
              <a:rPr lang="en-US" sz="2499">
                <a:solidFill>
                  <a:srgbClr val="1D1D1B"/>
                </a:solidFill>
                <a:latin typeface="One Little Font"/>
              </a:rPr>
              <a:t>Emotional Changes</a:t>
            </a:r>
          </a:p>
        </p:txBody>
      </p:sp>
      <p:sp>
        <p:nvSpPr>
          <p:cNvPr id="18" name="TextBox 18"/>
          <p:cNvSpPr txBox="1"/>
          <p:nvPr/>
        </p:nvSpPr>
        <p:spPr>
          <a:xfrm>
            <a:off x="6502083" y="3401616"/>
            <a:ext cx="3405860" cy="320563"/>
          </a:xfrm>
          <a:prstGeom prst="rect">
            <a:avLst/>
          </a:prstGeom>
        </p:spPr>
        <p:txBody>
          <a:bodyPr lIns="0" tIns="0" rIns="0" bIns="0" rtlCol="0" anchor="t">
            <a:spAutoFit/>
          </a:bodyPr>
          <a:lstStyle/>
          <a:p>
            <a:pPr>
              <a:lnSpc>
                <a:spcPts val="2499"/>
              </a:lnSpc>
            </a:pPr>
            <a:r>
              <a:rPr lang="en-US" sz="2499">
                <a:solidFill>
                  <a:srgbClr val="1D1D1B"/>
                </a:solidFill>
                <a:latin typeface="One Little Font"/>
              </a:rPr>
              <a:t>Physical changes </a:t>
            </a:r>
          </a:p>
        </p:txBody>
      </p:sp>
      <p:sp>
        <p:nvSpPr>
          <p:cNvPr id="19" name="TextBox 19"/>
          <p:cNvSpPr txBox="1"/>
          <p:nvPr/>
        </p:nvSpPr>
        <p:spPr>
          <a:xfrm>
            <a:off x="1235671" y="578858"/>
            <a:ext cx="3085878" cy="1725297"/>
          </a:xfrm>
          <a:prstGeom prst="rect">
            <a:avLst/>
          </a:prstGeom>
        </p:spPr>
        <p:txBody>
          <a:bodyPr lIns="0" tIns="0" rIns="0" bIns="0" rtlCol="0" anchor="t">
            <a:spAutoFit/>
          </a:bodyPr>
          <a:lstStyle/>
          <a:p>
            <a:pPr>
              <a:lnSpc>
                <a:spcPts val="3410"/>
              </a:lnSpc>
            </a:pPr>
            <a:r>
              <a:rPr lang="en-US" sz="3100">
                <a:solidFill>
                  <a:srgbClr val="1D1D1B"/>
                </a:solidFill>
                <a:latin typeface="One Little Font"/>
              </a:rPr>
              <a:t>Be aware of how stress presents itself</a:t>
            </a:r>
          </a:p>
          <a:p>
            <a:pPr algn="ctr">
              <a:lnSpc>
                <a:spcPts val="3410"/>
              </a:lnSpc>
            </a:pPr>
            <a:endParaRPr lang="en-US" sz="3100">
              <a:solidFill>
                <a:srgbClr val="1D1D1B"/>
              </a:solidFill>
              <a:latin typeface="One Little Fon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E4D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92592">
            <a:off x="5311203" y="4118109"/>
            <a:ext cx="4951776" cy="407846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4486">
            <a:off x="-1426161" y="-750492"/>
            <a:ext cx="4951776" cy="4078463"/>
          </a:xfrm>
          <a:prstGeom prst="rect">
            <a:avLst/>
          </a:prstGeom>
        </p:spPr>
      </p:pic>
      <p:grpSp>
        <p:nvGrpSpPr>
          <p:cNvPr id="4" name="Group 4"/>
          <p:cNvGrpSpPr/>
          <p:nvPr/>
        </p:nvGrpSpPr>
        <p:grpSpPr>
          <a:xfrm rot="5400000">
            <a:off x="1106462" y="-984548"/>
            <a:ext cx="2129944" cy="4342868"/>
            <a:chOff x="0" y="0"/>
            <a:chExt cx="2194610" cy="4474719"/>
          </a:xfrm>
        </p:grpSpPr>
        <p:sp>
          <p:nvSpPr>
            <p:cNvPr id="5" name="Freeform 5"/>
            <p:cNvSpPr/>
            <p:nvPr/>
          </p:nvSpPr>
          <p:spPr>
            <a:xfrm>
              <a:off x="-9098" y="-6509"/>
              <a:ext cx="2208941" cy="4506772"/>
            </a:xfrm>
            <a:custGeom>
              <a:avLst/>
              <a:gdLst/>
              <a:ahLst/>
              <a:cxnLst/>
              <a:rect l="l" t="t" r="r" b="b"/>
              <a:pathLst>
                <a:path w="2208941" h="4506772">
                  <a:moveTo>
                    <a:pt x="63030" y="3913219"/>
                  </a:moveTo>
                  <a:cubicBezTo>
                    <a:pt x="63030" y="3913219"/>
                    <a:pt x="0" y="3666655"/>
                    <a:pt x="10218" y="1214762"/>
                  </a:cubicBezTo>
                  <a:cubicBezTo>
                    <a:pt x="18651" y="990971"/>
                    <a:pt x="65033" y="645332"/>
                    <a:pt x="65033" y="645332"/>
                  </a:cubicBezTo>
                  <a:cubicBezTo>
                    <a:pt x="82233" y="502466"/>
                    <a:pt x="56685" y="337866"/>
                    <a:pt x="181385" y="223925"/>
                  </a:cubicBezTo>
                  <a:cubicBezTo>
                    <a:pt x="346794" y="72788"/>
                    <a:pt x="621643" y="0"/>
                    <a:pt x="1315867" y="6965"/>
                  </a:cubicBezTo>
                  <a:lnTo>
                    <a:pt x="1315869" y="6965"/>
                  </a:lnTo>
                  <a:cubicBezTo>
                    <a:pt x="1532616" y="16819"/>
                    <a:pt x="1736931" y="36481"/>
                    <a:pt x="1871119" y="101690"/>
                  </a:cubicBezTo>
                  <a:cubicBezTo>
                    <a:pt x="2127165" y="226120"/>
                    <a:pt x="2208940" y="459160"/>
                    <a:pt x="2203452" y="704684"/>
                  </a:cubicBezTo>
                  <a:cubicBezTo>
                    <a:pt x="2203452" y="704684"/>
                    <a:pt x="2160165" y="1013073"/>
                    <a:pt x="2167598" y="1248607"/>
                  </a:cubicBezTo>
                  <a:cubicBezTo>
                    <a:pt x="2174721" y="3655020"/>
                    <a:pt x="2181878" y="3850623"/>
                    <a:pt x="2181878" y="3850623"/>
                  </a:cubicBezTo>
                  <a:cubicBezTo>
                    <a:pt x="2165196" y="4066355"/>
                    <a:pt x="2050552" y="4276967"/>
                    <a:pt x="1853683" y="4388592"/>
                  </a:cubicBezTo>
                  <a:cubicBezTo>
                    <a:pt x="1703332" y="4473840"/>
                    <a:pt x="1505300" y="4488938"/>
                    <a:pt x="1186771" y="4478196"/>
                  </a:cubicBezTo>
                  <a:lnTo>
                    <a:pt x="1186765" y="4478196"/>
                  </a:lnTo>
                  <a:cubicBezTo>
                    <a:pt x="645952" y="4472919"/>
                    <a:pt x="384604" y="4506773"/>
                    <a:pt x="254278" y="4397615"/>
                  </a:cubicBezTo>
                  <a:cubicBezTo>
                    <a:pt x="145767" y="4306730"/>
                    <a:pt x="81795" y="4113418"/>
                    <a:pt x="63030" y="3913219"/>
                  </a:cubicBezTo>
                  <a:close/>
                </a:path>
              </a:pathLst>
            </a:custGeom>
            <a:solidFill>
              <a:srgbClr val="A3DDF1"/>
            </a:solidFill>
          </p:spPr>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032" y="464680"/>
            <a:ext cx="917695" cy="1283074"/>
          </a:xfrm>
          <a:prstGeom prst="rect">
            <a:avLst/>
          </a:prstGeom>
        </p:spPr>
      </p:pic>
      <p:sp>
        <p:nvSpPr>
          <p:cNvPr id="7" name="TextBox 7"/>
          <p:cNvSpPr txBox="1"/>
          <p:nvPr/>
        </p:nvSpPr>
        <p:spPr>
          <a:xfrm>
            <a:off x="1150011" y="493255"/>
            <a:ext cx="3085878" cy="2153922"/>
          </a:xfrm>
          <a:prstGeom prst="rect">
            <a:avLst/>
          </a:prstGeom>
        </p:spPr>
        <p:txBody>
          <a:bodyPr lIns="0" tIns="0" rIns="0" bIns="0" rtlCol="0" anchor="t">
            <a:spAutoFit/>
          </a:bodyPr>
          <a:lstStyle/>
          <a:p>
            <a:pPr>
              <a:lnSpc>
                <a:spcPts val="3410"/>
              </a:lnSpc>
            </a:pPr>
            <a:r>
              <a:rPr lang="en-US" sz="3100">
                <a:solidFill>
                  <a:srgbClr val="1D1D1B"/>
                </a:solidFill>
                <a:latin typeface="More Sugar Thin"/>
              </a:rPr>
              <a:t>Help the individual process the situation</a:t>
            </a:r>
          </a:p>
          <a:p>
            <a:pPr>
              <a:lnSpc>
                <a:spcPts val="3410"/>
              </a:lnSpc>
            </a:pPr>
            <a:endParaRPr lang="en-US" sz="3100">
              <a:solidFill>
                <a:srgbClr val="1D1D1B"/>
              </a:solidFill>
              <a:latin typeface="More Sugar Thin"/>
            </a:endParaRPr>
          </a:p>
          <a:p>
            <a:pPr algn="ctr">
              <a:lnSpc>
                <a:spcPts val="3410"/>
              </a:lnSpc>
            </a:pPr>
            <a:endParaRPr lang="en-US" sz="3100">
              <a:solidFill>
                <a:srgbClr val="1D1D1B"/>
              </a:solidFill>
              <a:latin typeface="More Sugar Thin"/>
            </a:endParaRPr>
          </a:p>
        </p:txBody>
      </p:sp>
      <p:grpSp>
        <p:nvGrpSpPr>
          <p:cNvPr id="8" name="Group 8"/>
          <p:cNvGrpSpPr/>
          <p:nvPr/>
        </p:nvGrpSpPr>
        <p:grpSpPr>
          <a:xfrm rot="5400000">
            <a:off x="4202940" y="456881"/>
            <a:ext cx="3853186" cy="7248135"/>
            <a:chOff x="0" y="0"/>
            <a:chExt cx="4590119" cy="8634363"/>
          </a:xfrm>
        </p:grpSpPr>
        <p:sp>
          <p:nvSpPr>
            <p:cNvPr id="9" name="Freeform 9"/>
            <p:cNvSpPr/>
            <p:nvPr/>
          </p:nvSpPr>
          <p:spPr>
            <a:xfrm>
              <a:off x="-9098" y="-6509"/>
              <a:ext cx="4604450" cy="8666417"/>
            </a:xfrm>
            <a:custGeom>
              <a:avLst/>
              <a:gdLst/>
              <a:ahLst/>
              <a:cxnLst/>
              <a:rect l="l" t="t" r="r" b="b"/>
              <a:pathLst>
                <a:path w="4604450" h="8666417">
                  <a:moveTo>
                    <a:pt x="63030" y="8072863"/>
                  </a:moveTo>
                  <a:cubicBezTo>
                    <a:pt x="63030" y="8072863"/>
                    <a:pt x="0" y="7826299"/>
                    <a:pt x="10218" y="1214762"/>
                  </a:cubicBezTo>
                  <a:cubicBezTo>
                    <a:pt x="18651" y="990971"/>
                    <a:pt x="65033" y="645332"/>
                    <a:pt x="65033" y="645332"/>
                  </a:cubicBezTo>
                  <a:cubicBezTo>
                    <a:pt x="82233" y="502466"/>
                    <a:pt x="56685" y="337866"/>
                    <a:pt x="181385" y="223925"/>
                  </a:cubicBezTo>
                  <a:cubicBezTo>
                    <a:pt x="346794" y="72788"/>
                    <a:pt x="621643" y="0"/>
                    <a:pt x="3711377" y="6965"/>
                  </a:cubicBezTo>
                  <a:lnTo>
                    <a:pt x="3711378" y="6965"/>
                  </a:lnTo>
                  <a:cubicBezTo>
                    <a:pt x="3928125" y="16819"/>
                    <a:pt x="4132440" y="36481"/>
                    <a:pt x="4266628" y="101690"/>
                  </a:cubicBezTo>
                  <a:cubicBezTo>
                    <a:pt x="4522674" y="226120"/>
                    <a:pt x="4604450" y="459160"/>
                    <a:pt x="4598962" y="704684"/>
                  </a:cubicBezTo>
                  <a:cubicBezTo>
                    <a:pt x="4598962" y="704684"/>
                    <a:pt x="4555674" y="1013073"/>
                    <a:pt x="4563107" y="1248607"/>
                  </a:cubicBezTo>
                  <a:cubicBezTo>
                    <a:pt x="4570231" y="7814665"/>
                    <a:pt x="4577387" y="8010268"/>
                    <a:pt x="4577387" y="8010268"/>
                  </a:cubicBezTo>
                  <a:cubicBezTo>
                    <a:pt x="4560706" y="8226000"/>
                    <a:pt x="4446062" y="8436611"/>
                    <a:pt x="4249193" y="8548236"/>
                  </a:cubicBezTo>
                  <a:cubicBezTo>
                    <a:pt x="4098841" y="8633485"/>
                    <a:pt x="3900810" y="8648582"/>
                    <a:pt x="3094555" y="8637841"/>
                  </a:cubicBezTo>
                  <a:lnTo>
                    <a:pt x="3094518" y="8637841"/>
                  </a:lnTo>
                  <a:cubicBezTo>
                    <a:pt x="645952" y="8632564"/>
                    <a:pt x="384604" y="8666417"/>
                    <a:pt x="254278" y="8557259"/>
                  </a:cubicBezTo>
                  <a:cubicBezTo>
                    <a:pt x="145767" y="8466374"/>
                    <a:pt x="81795" y="8273063"/>
                    <a:pt x="63030" y="8072863"/>
                  </a:cubicBezTo>
                  <a:close/>
                </a:path>
              </a:pathLst>
            </a:custGeom>
            <a:solidFill>
              <a:srgbClr val="FFFAEB"/>
            </a:solidFill>
          </p:spPr>
        </p:sp>
      </p:grpSp>
      <p:sp>
        <p:nvSpPr>
          <p:cNvPr id="10" name="TextBox 10"/>
          <p:cNvSpPr txBox="1"/>
          <p:nvPr/>
        </p:nvSpPr>
        <p:spPr>
          <a:xfrm>
            <a:off x="2605674" y="2449753"/>
            <a:ext cx="7056067" cy="3707588"/>
          </a:xfrm>
          <a:prstGeom prst="rect">
            <a:avLst/>
          </a:prstGeom>
        </p:spPr>
        <p:txBody>
          <a:bodyPr lIns="0" tIns="0" rIns="0" bIns="0" rtlCol="0" anchor="t">
            <a:spAutoFit/>
          </a:bodyPr>
          <a:lstStyle/>
          <a:p>
            <a:pPr>
              <a:lnSpc>
                <a:spcPts val="2937"/>
              </a:lnSpc>
              <a:spcBef>
                <a:spcPct val="0"/>
              </a:spcBef>
            </a:pPr>
            <a:r>
              <a:rPr lang="en-US" sz="2098">
                <a:solidFill>
                  <a:srgbClr val="1D1D1B"/>
                </a:solidFill>
                <a:latin typeface="More Sugar Thin"/>
              </a:rPr>
              <a:t>- Be open and talk about the situation in an honest and developmentally appropriate manner.</a:t>
            </a:r>
          </a:p>
          <a:p>
            <a:pPr>
              <a:lnSpc>
                <a:spcPts val="2937"/>
              </a:lnSpc>
              <a:spcBef>
                <a:spcPct val="0"/>
              </a:spcBef>
            </a:pPr>
            <a:r>
              <a:rPr lang="en-US" sz="2098">
                <a:solidFill>
                  <a:srgbClr val="1D1D1B"/>
                </a:solidFill>
                <a:latin typeface="More Sugar Thin"/>
              </a:rPr>
              <a:t>- Use visual supports to identify emotions if the individual is nonverbal. </a:t>
            </a:r>
          </a:p>
          <a:p>
            <a:pPr>
              <a:lnSpc>
                <a:spcPts val="2937"/>
              </a:lnSpc>
              <a:spcBef>
                <a:spcPct val="0"/>
              </a:spcBef>
            </a:pPr>
            <a:r>
              <a:rPr lang="en-US" sz="2098">
                <a:solidFill>
                  <a:srgbClr val="1D1D1B"/>
                </a:solidFill>
                <a:latin typeface="More Sugar Thin"/>
              </a:rPr>
              <a:t>- Validate and normalize feelings. </a:t>
            </a:r>
          </a:p>
          <a:p>
            <a:pPr>
              <a:lnSpc>
                <a:spcPts val="2937"/>
              </a:lnSpc>
            </a:pPr>
            <a:r>
              <a:rPr lang="en-US" sz="2098">
                <a:solidFill>
                  <a:srgbClr val="1D1D1B"/>
                </a:solidFill>
                <a:latin typeface="More Sugar Thin"/>
              </a:rPr>
              <a:t>- Remind individuals that they are safe and have support in their environment </a:t>
            </a:r>
          </a:p>
          <a:p>
            <a:pPr>
              <a:lnSpc>
                <a:spcPts val="2937"/>
              </a:lnSpc>
              <a:spcBef>
                <a:spcPct val="0"/>
              </a:spcBef>
            </a:pPr>
            <a:r>
              <a:rPr lang="en-US" sz="2098">
                <a:solidFill>
                  <a:srgbClr val="1D1D1B"/>
                </a:solidFill>
                <a:latin typeface="More Sugar Thin"/>
              </a:rPr>
              <a:t>- Allow space for individuals to process the event in their own way</a:t>
            </a:r>
          </a:p>
          <a:p>
            <a:pPr>
              <a:lnSpc>
                <a:spcPts val="2937"/>
              </a:lnSpc>
              <a:spcBef>
                <a:spcPct val="0"/>
              </a:spcBef>
            </a:pPr>
            <a:endParaRPr lang="en-US" sz="2098">
              <a:solidFill>
                <a:srgbClr val="1D1D1B"/>
              </a:solidFill>
              <a:latin typeface="More Sugar Thin"/>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24006" y="160319"/>
            <a:ext cx="3448806" cy="1994037"/>
          </a:xfrm>
          <a:prstGeom prst="rect">
            <a:avLst/>
          </a:prstGeom>
        </p:spPr>
      </p:pic>
      <p:pic>
        <p:nvPicPr>
          <p:cNvPr id="12" name="Picture 12"/>
          <p:cNvPicPr>
            <a:picLocks noChangeAspect="1"/>
          </p:cNvPicPr>
          <p:nvPr/>
        </p:nvPicPr>
        <p:blipFill>
          <a:blip r:embed="rId8"/>
          <a:srcRect/>
          <a:stretch>
            <a:fillRect/>
          </a:stretch>
        </p:blipFill>
        <p:spPr>
          <a:xfrm>
            <a:off x="0" y="5010313"/>
            <a:ext cx="3053206" cy="245019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43880">
            <a:off x="5051568" y="-1837589"/>
            <a:ext cx="6238455" cy="513821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362657" flipH="1">
            <a:off x="-2963227" y="3720424"/>
            <a:ext cx="6238455" cy="5138218"/>
          </a:xfrm>
          <a:prstGeom prst="rect">
            <a:avLst/>
          </a:prstGeom>
        </p:spPr>
      </p:pic>
      <p:grpSp>
        <p:nvGrpSpPr>
          <p:cNvPr id="5" name="Group 5"/>
          <p:cNvGrpSpPr/>
          <p:nvPr/>
        </p:nvGrpSpPr>
        <p:grpSpPr>
          <a:xfrm rot="5400000">
            <a:off x="713597" y="658911"/>
            <a:ext cx="2089191" cy="2907199"/>
            <a:chOff x="0" y="0"/>
            <a:chExt cx="2538134" cy="3531923"/>
          </a:xfrm>
        </p:grpSpPr>
        <p:sp>
          <p:nvSpPr>
            <p:cNvPr id="6" name="Freeform 6"/>
            <p:cNvSpPr/>
            <p:nvPr/>
          </p:nvSpPr>
          <p:spPr>
            <a:xfrm>
              <a:off x="-9098" y="-6509"/>
              <a:ext cx="2552465" cy="3563976"/>
            </a:xfrm>
            <a:custGeom>
              <a:avLst/>
              <a:gdLst/>
              <a:ahLst/>
              <a:cxnLst/>
              <a:rect l="l" t="t" r="r" b="b"/>
              <a:pathLst>
                <a:path w="2552465" h="3563976">
                  <a:moveTo>
                    <a:pt x="63030" y="2970423"/>
                  </a:moveTo>
                  <a:cubicBezTo>
                    <a:pt x="63030" y="2970423"/>
                    <a:pt x="0" y="2723859"/>
                    <a:pt x="10218" y="1214762"/>
                  </a:cubicBezTo>
                  <a:cubicBezTo>
                    <a:pt x="18651" y="990971"/>
                    <a:pt x="65033" y="645332"/>
                    <a:pt x="65033" y="645332"/>
                  </a:cubicBezTo>
                  <a:cubicBezTo>
                    <a:pt x="82233" y="502466"/>
                    <a:pt x="56685" y="337866"/>
                    <a:pt x="181385" y="223925"/>
                  </a:cubicBezTo>
                  <a:cubicBezTo>
                    <a:pt x="346794" y="72788"/>
                    <a:pt x="621643" y="0"/>
                    <a:pt x="1659392" y="6965"/>
                  </a:cubicBezTo>
                  <a:lnTo>
                    <a:pt x="1659393" y="6965"/>
                  </a:lnTo>
                  <a:cubicBezTo>
                    <a:pt x="1876140" y="16819"/>
                    <a:pt x="2080455" y="36481"/>
                    <a:pt x="2214643" y="101690"/>
                  </a:cubicBezTo>
                  <a:cubicBezTo>
                    <a:pt x="2470689" y="226120"/>
                    <a:pt x="2552464" y="459160"/>
                    <a:pt x="2546977" y="704684"/>
                  </a:cubicBezTo>
                  <a:cubicBezTo>
                    <a:pt x="2546977" y="704684"/>
                    <a:pt x="2503689" y="1013073"/>
                    <a:pt x="2511122" y="1248607"/>
                  </a:cubicBezTo>
                  <a:cubicBezTo>
                    <a:pt x="2518246" y="2712224"/>
                    <a:pt x="2525402" y="2907827"/>
                    <a:pt x="2525402" y="2907827"/>
                  </a:cubicBezTo>
                  <a:cubicBezTo>
                    <a:pt x="2508721" y="3123559"/>
                    <a:pt x="2394076" y="3334171"/>
                    <a:pt x="2197207" y="3445795"/>
                  </a:cubicBezTo>
                  <a:cubicBezTo>
                    <a:pt x="2046856" y="3531044"/>
                    <a:pt x="1848825" y="3546142"/>
                    <a:pt x="1460354" y="3535400"/>
                  </a:cubicBezTo>
                  <a:lnTo>
                    <a:pt x="1460344" y="3535400"/>
                  </a:lnTo>
                  <a:cubicBezTo>
                    <a:pt x="645952" y="3530123"/>
                    <a:pt x="384604" y="3563976"/>
                    <a:pt x="254278" y="3454819"/>
                  </a:cubicBezTo>
                  <a:cubicBezTo>
                    <a:pt x="145767" y="3363934"/>
                    <a:pt x="81795" y="3170622"/>
                    <a:pt x="63030" y="2970423"/>
                  </a:cubicBezTo>
                  <a:close/>
                </a:path>
              </a:pathLst>
            </a:custGeom>
            <a:solidFill>
              <a:srgbClr val="F1EEDC"/>
            </a:solidFill>
          </p:spPr>
        </p:sp>
      </p:grpSp>
      <p:grpSp>
        <p:nvGrpSpPr>
          <p:cNvPr id="7" name="Group 7"/>
          <p:cNvGrpSpPr/>
          <p:nvPr/>
        </p:nvGrpSpPr>
        <p:grpSpPr>
          <a:xfrm rot="-5400000">
            <a:off x="3538826" y="2218181"/>
            <a:ext cx="2325216" cy="2907199"/>
            <a:chOff x="0" y="0"/>
            <a:chExt cx="2824879" cy="3531923"/>
          </a:xfrm>
        </p:grpSpPr>
        <p:sp>
          <p:nvSpPr>
            <p:cNvPr id="8" name="Freeform 8"/>
            <p:cNvSpPr/>
            <p:nvPr/>
          </p:nvSpPr>
          <p:spPr>
            <a:xfrm>
              <a:off x="-9098" y="-6509"/>
              <a:ext cx="2839210" cy="3563976"/>
            </a:xfrm>
            <a:custGeom>
              <a:avLst/>
              <a:gdLst/>
              <a:ahLst/>
              <a:cxnLst/>
              <a:rect l="l" t="t" r="r" b="b"/>
              <a:pathLst>
                <a:path w="2839210" h="3563976">
                  <a:moveTo>
                    <a:pt x="63030" y="2970423"/>
                  </a:moveTo>
                  <a:cubicBezTo>
                    <a:pt x="63030" y="2970423"/>
                    <a:pt x="0" y="2723859"/>
                    <a:pt x="10218" y="1214762"/>
                  </a:cubicBezTo>
                  <a:cubicBezTo>
                    <a:pt x="18651" y="990971"/>
                    <a:pt x="65033" y="645332"/>
                    <a:pt x="65033" y="645332"/>
                  </a:cubicBezTo>
                  <a:cubicBezTo>
                    <a:pt x="82233" y="502466"/>
                    <a:pt x="56685" y="337866"/>
                    <a:pt x="181385" y="223925"/>
                  </a:cubicBezTo>
                  <a:cubicBezTo>
                    <a:pt x="346794" y="72788"/>
                    <a:pt x="621643" y="0"/>
                    <a:pt x="1946137" y="6965"/>
                  </a:cubicBezTo>
                  <a:lnTo>
                    <a:pt x="1946138" y="6965"/>
                  </a:lnTo>
                  <a:cubicBezTo>
                    <a:pt x="2162885" y="16819"/>
                    <a:pt x="2367200" y="36481"/>
                    <a:pt x="2501388" y="101690"/>
                  </a:cubicBezTo>
                  <a:cubicBezTo>
                    <a:pt x="2757434" y="226120"/>
                    <a:pt x="2839209" y="459160"/>
                    <a:pt x="2833722" y="704684"/>
                  </a:cubicBezTo>
                  <a:cubicBezTo>
                    <a:pt x="2833722" y="704684"/>
                    <a:pt x="2790434" y="1013073"/>
                    <a:pt x="2797867" y="1248607"/>
                  </a:cubicBezTo>
                  <a:cubicBezTo>
                    <a:pt x="2804991" y="2712224"/>
                    <a:pt x="2812147" y="2907827"/>
                    <a:pt x="2812147" y="2907827"/>
                  </a:cubicBezTo>
                  <a:cubicBezTo>
                    <a:pt x="2795466" y="3123559"/>
                    <a:pt x="2680821" y="3334171"/>
                    <a:pt x="2483952" y="3445795"/>
                  </a:cubicBezTo>
                  <a:cubicBezTo>
                    <a:pt x="2333601" y="3531044"/>
                    <a:pt x="2135570" y="3546142"/>
                    <a:pt x="1688718" y="3535400"/>
                  </a:cubicBezTo>
                  <a:lnTo>
                    <a:pt x="1688703" y="3535400"/>
                  </a:lnTo>
                  <a:cubicBezTo>
                    <a:pt x="645952" y="3530123"/>
                    <a:pt x="384604" y="3563976"/>
                    <a:pt x="254278" y="3454819"/>
                  </a:cubicBezTo>
                  <a:cubicBezTo>
                    <a:pt x="145767" y="3363934"/>
                    <a:pt x="81795" y="3170622"/>
                    <a:pt x="63030" y="2970423"/>
                  </a:cubicBezTo>
                  <a:close/>
                </a:path>
              </a:pathLst>
            </a:custGeom>
            <a:solidFill>
              <a:srgbClr val="F1EEDC"/>
            </a:solidFill>
          </p:spPr>
        </p:sp>
      </p:grpSp>
      <p:grpSp>
        <p:nvGrpSpPr>
          <p:cNvPr id="9" name="Group 9"/>
          <p:cNvGrpSpPr/>
          <p:nvPr/>
        </p:nvGrpSpPr>
        <p:grpSpPr>
          <a:xfrm rot="5400000">
            <a:off x="6937654" y="3892726"/>
            <a:ext cx="1767084" cy="2790288"/>
            <a:chOff x="0" y="0"/>
            <a:chExt cx="2146811" cy="3389889"/>
          </a:xfrm>
        </p:grpSpPr>
        <p:sp>
          <p:nvSpPr>
            <p:cNvPr id="10" name="Freeform 10"/>
            <p:cNvSpPr/>
            <p:nvPr/>
          </p:nvSpPr>
          <p:spPr>
            <a:xfrm>
              <a:off x="-9098" y="-6509"/>
              <a:ext cx="2161142" cy="3421943"/>
            </a:xfrm>
            <a:custGeom>
              <a:avLst/>
              <a:gdLst/>
              <a:ahLst/>
              <a:cxnLst/>
              <a:rect l="l" t="t" r="r" b="b"/>
              <a:pathLst>
                <a:path w="2161142" h="3421943">
                  <a:moveTo>
                    <a:pt x="63030" y="2828389"/>
                  </a:moveTo>
                  <a:cubicBezTo>
                    <a:pt x="63030" y="2828389"/>
                    <a:pt x="0" y="2581825"/>
                    <a:pt x="10218" y="1214762"/>
                  </a:cubicBezTo>
                  <a:cubicBezTo>
                    <a:pt x="18651" y="990971"/>
                    <a:pt x="65033" y="645332"/>
                    <a:pt x="65033" y="645332"/>
                  </a:cubicBezTo>
                  <a:cubicBezTo>
                    <a:pt x="82233" y="502466"/>
                    <a:pt x="56685" y="337866"/>
                    <a:pt x="181385" y="223925"/>
                  </a:cubicBezTo>
                  <a:cubicBezTo>
                    <a:pt x="346794" y="72788"/>
                    <a:pt x="621643" y="0"/>
                    <a:pt x="1268068" y="6965"/>
                  </a:cubicBezTo>
                  <a:lnTo>
                    <a:pt x="1268070" y="6965"/>
                  </a:lnTo>
                  <a:cubicBezTo>
                    <a:pt x="1484817" y="16819"/>
                    <a:pt x="1689132" y="36481"/>
                    <a:pt x="1823320" y="101690"/>
                  </a:cubicBezTo>
                  <a:cubicBezTo>
                    <a:pt x="2079366" y="226120"/>
                    <a:pt x="2161141" y="459160"/>
                    <a:pt x="2155654" y="704684"/>
                  </a:cubicBezTo>
                  <a:cubicBezTo>
                    <a:pt x="2155654" y="704684"/>
                    <a:pt x="2112366" y="1013073"/>
                    <a:pt x="2119799" y="1248607"/>
                  </a:cubicBezTo>
                  <a:cubicBezTo>
                    <a:pt x="2126922" y="2570191"/>
                    <a:pt x="2134079" y="2765794"/>
                    <a:pt x="2134079" y="2765794"/>
                  </a:cubicBezTo>
                  <a:cubicBezTo>
                    <a:pt x="2117397" y="2981526"/>
                    <a:pt x="2002753" y="3192138"/>
                    <a:pt x="1805884" y="3303762"/>
                  </a:cubicBezTo>
                  <a:cubicBezTo>
                    <a:pt x="1655533" y="3389011"/>
                    <a:pt x="1457502" y="3404108"/>
                    <a:pt x="1148704" y="3393367"/>
                  </a:cubicBezTo>
                  <a:lnTo>
                    <a:pt x="1148699" y="3393367"/>
                  </a:lnTo>
                  <a:cubicBezTo>
                    <a:pt x="645952" y="3388090"/>
                    <a:pt x="384604" y="3421943"/>
                    <a:pt x="254278" y="3312785"/>
                  </a:cubicBezTo>
                  <a:cubicBezTo>
                    <a:pt x="145767" y="3221900"/>
                    <a:pt x="81795" y="3028588"/>
                    <a:pt x="63030" y="2828389"/>
                  </a:cubicBezTo>
                  <a:close/>
                </a:path>
              </a:pathLst>
            </a:custGeom>
            <a:solidFill>
              <a:srgbClr val="F1EEDC"/>
            </a:solidFill>
          </p:spPr>
        </p:sp>
      </p:gr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33272" t="32416"/>
          <a:stretch>
            <a:fillRect/>
          </a:stretch>
        </p:blipFill>
        <p:spPr>
          <a:xfrm rot="-10640225">
            <a:off x="-97472" y="829343"/>
            <a:ext cx="490730" cy="47714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00383">
            <a:off x="8790976" y="3520869"/>
            <a:ext cx="233519" cy="29323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010" flipH="1">
            <a:off x="9156879" y="3619995"/>
            <a:ext cx="324493" cy="40746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97531">
            <a:off x="7609252" y="6395488"/>
            <a:ext cx="1870051" cy="577378"/>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56670" y="1317630"/>
            <a:ext cx="603636" cy="1030698"/>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502691" y="2666156"/>
            <a:ext cx="814516" cy="1463040"/>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509498" y="4624912"/>
            <a:ext cx="930727" cy="1255981"/>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049672" y="4892572"/>
            <a:ext cx="1704360" cy="1129138"/>
          </a:xfrm>
          <a:prstGeom prst="rect">
            <a:avLst/>
          </a:prstGeom>
        </p:spPr>
      </p:pic>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342087" y="1094394"/>
            <a:ext cx="818477" cy="1253934"/>
          </a:xfrm>
          <a:prstGeom prst="rect">
            <a:avLst/>
          </a:prstGeom>
        </p:spPr>
      </p:pic>
      <p:pic>
        <p:nvPicPr>
          <p:cNvPr id="20" name="Picture 2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859795" y="2258852"/>
            <a:ext cx="2215424" cy="1796508"/>
          </a:xfrm>
          <a:prstGeom prst="rect">
            <a:avLst/>
          </a:prstGeom>
        </p:spPr>
      </p:pic>
      <p:sp>
        <p:nvSpPr>
          <p:cNvPr id="21" name="TextBox 21"/>
          <p:cNvSpPr txBox="1"/>
          <p:nvPr/>
        </p:nvSpPr>
        <p:spPr>
          <a:xfrm>
            <a:off x="1133082" y="1149241"/>
            <a:ext cx="1868178" cy="2257018"/>
          </a:xfrm>
          <a:prstGeom prst="rect">
            <a:avLst/>
          </a:prstGeom>
        </p:spPr>
        <p:txBody>
          <a:bodyPr lIns="0" tIns="0" rIns="0" bIns="0" rtlCol="0" anchor="t">
            <a:spAutoFit/>
          </a:bodyPr>
          <a:lstStyle/>
          <a:p>
            <a:pPr algn="ctr">
              <a:lnSpc>
                <a:spcPts val="2589"/>
              </a:lnSpc>
            </a:pPr>
            <a:r>
              <a:rPr lang="en-US" sz="1849">
                <a:solidFill>
                  <a:srgbClr val="1D1D1B"/>
                </a:solidFill>
                <a:latin typeface="More Sugar Thin"/>
              </a:rPr>
              <a:t>Maintain a consistent routine and establish a sense of normalcy after a crisis or sudden change </a:t>
            </a:r>
          </a:p>
          <a:p>
            <a:pPr algn="ctr">
              <a:lnSpc>
                <a:spcPts val="2589"/>
              </a:lnSpc>
            </a:pPr>
            <a:endParaRPr lang="en-US" sz="1849">
              <a:solidFill>
                <a:srgbClr val="1D1D1B"/>
              </a:solidFill>
              <a:latin typeface="More Sugar Thin"/>
            </a:endParaRPr>
          </a:p>
        </p:txBody>
      </p:sp>
      <p:sp>
        <p:nvSpPr>
          <p:cNvPr id="22" name="TextBox 22"/>
          <p:cNvSpPr txBox="1"/>
          <p:nvPr/>
        </p:nvSpPr>
        <p:spPr>
          <a:xfrm>
            <a:off x="4233699" y="2635554"/>
            <a:ext cx="1837827" cy="2257018"/>
          </a:xfrm>
          <a:prstGeom prst="rect">
            <a:avLst/>
          </a:prstGeom>
        </p:spPr>
        <p:txBody>
          <a:bodyPr lIns="0" tIns="0" rIns="0" bIns="0" rtlCol="0" anchor="t">
            <a:spAutoFit/>
          </a:bodyPr>
          <a:lstStyle/>
          <a:p>
            <a:pPr algn="ctr">
              <a:lnSpc>
                <a:spcPts val="2589"/>
              </a:lnSpc>
            </a:pPr>
            <a:r>
              <a:rPr lang="en-US" sz="1849">
                <a:solidFill>
                  <a:srgbClr val="1D1D1B"/>
                </a:solidFill>
                <a:latin typeface="More Sugar Thin"/>
              </a:rPr>
              <a:t>Model calm behavior and engage the neurodivergent individual in coping exercises </a:t>
            </a:r>
          </a:p>
          <a:p>
            <a:pPr algn="ctr">
              <a:lnSpc>
                <a:spcPts val="2589"/>
              </a:lnSpc>
            </a:pPr>
            <a:endParaRPr lang="en-US" sz="1849">
              <a:solidFill>
                <a:srgbClr val="1D1D1B"/>
              </a:solidFill>
              <a:latin typeface="More Sugar Thin"/>
            </a:endParaRPr>
          </a:p>
        </p:txBody>
      </p:sp>
      <p:sp>
        <p:nvSpPr>
          <p:cNvPr id="23" name="TextBox 23"/>
          <p:cNvSpPr txBox="1"/>
          <p:nvPr/>
        </p:nvSpPr>
        <p:spPr>
          <a:xfrm>
            <a:off x="7498680" y="4586649"/>
            <a:ext cx="1576540" cy="1702884"/>
          </a:xfrm>
          <a:prstGeom prst="rect">
            <a:avLst/>
          </a:prstGeom>
        </p:spPr>
        <p:txBody>
          <a:bodyPr lIns="0" tIns="0" rIns="0" bIns="0" rtlCol="0" anchor="t">
            <a:spAutoFit/>
          </a:bodyPr>
          <a:lstStyle/>
          <a:p>
            <a:pPr algn="ctr">
              <a:lnSpc>
                <a:spcPts val="2729"/>
              </a:lnSpc>
            </a:pPr>
            <a:r>
              <a:rPr lang="en-US" sz="1949">
                <a:solidFill>
                  <a:srgbClr val="1D1D1B"/>
                </a:solidFill>
                <a:latin typeface="More Sugar Thin"/>
              </a:rPr>
              <a:t>Know when to seek additional resources for the family</a:t>
            </a:r>
          </a:p>
          <a:p>
            <a:pPr algn="ctr">
              <a:lnSpc>
                <a:spcPts val="2729"/>
              </a:lnSpc>
            </a:pPr>
            <a:endParaRPr lang="en-US" sz="1949">
              <a:solidFill>
                <a:srgbClr val="1D1D1B"/>
              </a:solidFill>
              <a:latin typeface="More Sugar Thi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189766">
            <a:off x="-1737936" y="-1090257"/>
            <a:ext cx="4590805" cy="378115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9259">
            <a:off x="6104848" y="4912169"/>
            <a:ext cx="4590805" cy="378115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2138">
            <a:off x="5753036" y="-50199"/>
            <a:ext cx="4048531" cy="2965549"/>
          </a:xfrm>
          <a:prstGeom prst="rect">
            <a:avLst/>
          </a:prstGeom>
        </p:spPr>
      </p:pic>
      <p:grpSp>
        <p:nvGrpSpPr>
          <p:cNvPr id="6" name="Group 6"/>
          <p:cNvGrpSpPr/>
          <p:nvPr/>
        </p:nvGrpSpPr>
        <p:grpSpPr>
          <a:xfrm rot="5400000">
            <a:off x="6042906" y="2093317"/>
            <a:ext cx="2350251" cy="4682462"/>
            <a:chOff x="0" y="0"/>
            <a:chExt cx="2793256" cy="5565071"/>
          </a:xfrm>
        </p:grpSpPr>
        <p:sp>
          <p:nvSpPr>
            <p:cNvPr id="7" name="Freeform 7"/>
            <p:cNvSpPr/>
            <p:nvPr/>
          </p:nvSpPr>
          <p:spPr>
            <a:xfrm>
              <a:off x="-9098" y="-6509"/>
              <a:ext cx="2807586" cy="5597124"/>
            </a:xfrm>
            <a:custGeom>
              <a:avLst/>
              <a:gdLst/>
              <a:ahLst/>
              <a:cxnLst/>
              <a:rect l="l" t="t" r="r" b="b"/>
              <a:pathLst>
                <a:path w="2807586" h="5597124">
                  <a:moveTo>
                    <a:pt x="63030" y="5003571"/>
                  </a:moveTo>
                  <a:cubicBezTo>
                    <a:pt x="63030" y="5003571"/>
                    <a:pt x="0" y="4757007"/>
                    <a:pt x="10218" y="1214762"/>
                  </a:cubicBezTo>
                  <a:cubicBezTo>
                    <a:pt x="18651" y="990971"/>
                    <a:pt x="65033" y="645332"/>
                    <a:pt x="65033" y="645332"/>
                  </a:cubicBezTo>
                  <a:cubicBezTo>
                    <a:pt x="82233" y="502466"/>
                    <a:pt x="56685" y="337866"/>
                    <a:pt x="181385" y="223925"/>
                  </a:cubicBezTo>
                  <a:cubicBezTo>
                    <a:pt x="346794" y="72788"/>
                    <a:pt x="621643" y="0"/>
                    <a:pt x="1914513" y="6965"/>
                  </a:cubicBezTo>
                  <a:lnTo>
                    <a:pt x="1914514" y="6965"/>
                  </a:lnTo>
                  <a:cubicBezTo>
                    <a:pt x="2131261" y="16819"/>
                    <a:pt x="2335577" y="36481"/>
                    <a:pt x="2469765" y="101690"/>
                  </a:cubicBezTo>
                  <a:cubicBezTo>
                    <a:pt x="2725811" y="226120"/>
                    <a:pt x="2807586" y="459160"/>
                    <a:pt x="2802098" y="704684"/>
                  </a:cubicBezTo>
                  <a:cubicBezTo>
                    <a:pt x="2802098" y="704684"/>
                    <a:pt x="2758810" y="1013073"/>
                    <a:pt x="2766244" y="1248607"/>
                  </a:cubicBezTo>
                  <a:cubicBezTo>
                    <a:pt x="2773367" y="4745372"/>
                    <a:pt x="2780524" y="4940975"/>
                    <a:pt x="2780524" y="4940975"/>
                  </a:cubicBezTo>
                  <a:cubicBezTo>
                    <a:pt x="2763842" y="5156707"/>
                    <a:pt x="2649198" y="5367319"/>
                    <a:pt x="2452329" y="5478944"/>
                  </a:cubicBezTo>
                  <a:cubicBezTo>
                    <a:pt x="2301977" y="5564192"/>
                    <a:pt x="2103946" y="5579290"/>
                    <a:pt x="1663533" y="5568548"/>
                  </a:cubicBezTo>
                  <a:lnTo>
                    <a:pt x="1663519" y="5568548"/>
                  </a:lnTo>
                  <a:cubicBezTo>
                    <a:pt x="645952" y="5563271"/>
                    <a:pt x="384604" y="5597124"/>
                    <a:pt x="254278" y="5487967"/>
                  </a:cubicBezTo>
                  <a:cubicBezTo>
                    <a:pt x="145767" y="5397082"/>
                    <a:pt x="81795" y="5203770"/>
                    <a:pt x="63030" y="5003571"/>
                  </a:cubicBezTo>
                  <a:close/>
                </a:path>
              </a:pathLst>
            </a:custGeom>
            <a:solidFill>
              <a:srgbClr val="EEC51D"/>
            </a:solidFill>
          </p:spPr>
        </p:sp>
      </p:grpSp>
      <p:grpSp>
        <p:nvGrpSpPr>
          <p:cNvPr id="8" name="Group 8"/>
          <p:cNvGrpSpPr/>
          <p:nvPr/>
        </p:nvGrpSpPr>
        <p:grpSpPr>
          <a:xfrm rot="-5400000">
            <a:off x="1042489" y="2292637"/>
            <a:ext cx="2726036" cy="4659607"/>
            <a:chOff x="0" y="0"/>
            <a:chExt cx="3239873" cy="5537907"/>
          </a:xfrm>
        </p:grpSpPr>
        <p:sp>
          <p:nvSpPr>
            <p:cNvPr id="9" name="Freeform 9"/>
            <p:cNvSpPr/>
            <p:nvPr/>
          </p:nvSpPr>
          <p:spPr>
            <a:xfrm>
              <a:off x="-9098" y="-6509"/>
              <a:ext cx="3254203" cy="5569961"/>
            </a:xfrm>
            <a:custGeom>
              <a:avLst/>
              <a:gdLst/>
              <a:ahLst/>
              <a:cxnLst/>
              <a:rect l="l" t="t" r="r" b="b"/>
              <a:pathLst>
                <a:path w="3254203" h="5569961">
                  <a:moveTo>
                    <a:pt x="63030" y="4976408"/>
                  </a:moveTo>
                  <a:cubicBezTo>
                    <a:pt x="63030" y="4976408"/>
                    <a:pt x="0" y="4729843"/>
                    <a:pt x="10218" y="1214762"/>
                  </a:cubicBezTo>
                  <a:cubicBezTo>
                    <a:pt x="18651" y="990971"/>
                    <a:pt x="65033" y="645332"/>
                    <a:pt x="65033" y="645332"/>
                  </a:cubicBezTo>
                  <a:cubicBezTo>
                    <a:pt x="82233" y="502466"/>
                    <a:pt x="56685" y="337866"/>
                    <a:pt x="181385" y="223925"/>
                  </a:cubicBezTo>
                  <a:cubicBezTo>
                    <a:pt x="346794" y="72788"/>
                    <a:pt x="621643" y="0"/>
                    <a:pt x="2361130" y="6965"/>
                  </a:cubicBezTo>
                  <a:lnTo>
                    <a:pt x="2361132" y="6965"/>
                  </a:lnTo>
                  <a:cubicBezTo>
                    <a:pt x="2577879" y="16819"/>
                    <a:pt x="2782194" y="36481"/>
                    <a:pt x="2916382" y="101690"/>
                  </a:cubicBezTo>
                  <a:cubicBezTo>
                    <a:pt x="3172428" y="226120"/>
                    <a:pt x="3254203" y="459160"/>
                    <a:pt x="3248715" y="704684"/>
                  </a:cubicBezTo>
                  <a:cubicBezTo>
                    <a:pt x="3248715" y="704684"/>
                    <a:pt x="3205428" y="1013073"/>
                    <a:pt x="3212861" y="1248607"/>
                  </a:cubicBezTo>
                  <a:cubicBezTo>
                    <a:pt x="3219984" y="4718209"/>
                    <a:pt x="3227141" y="4913812"/>
                    <a:pt x="3227141" y="4913812"/>
                  </a:cubicBezTo>
                  <a:cubicBezTo>
                    <a:pt x="3210459" y="5129544"/>
                    <a:pt x="3095815" y="5340156"/>
                    <a:pt x="2898946" y="5451780"/>
                  </a:cubicBezTo>
                  <a:cubicBezTo>
                    <a:pt x="2748595" y="5537029"/>
                    <a:pt x="2550563" y="5552126"/>
                    <a:pt x="2019219" y="5541385"/>
                  </a:cubicBezTo>
                  <a:lnTo>
                    <a:pt x="2019199" y="5541385"/>
                  </a:lnTo>
                  <a:cubicBezTo>
                    <a:pt x="645952" y="5536108"/>
                    <a:pt x="384604" y="5569961"/>
                    <a:pt x="254278" y="5460803"/>
                  </a:cubicBezTo>
                  <a:cubicBezTo>
                    <a:pt x="145767" y="5369918"/>
                    <a:pt x="81795" y="5176607"/>
                    <a:pt x="63030" y="4976408"/>
                  </a:cubicBezTo>
                  <a:close/>
                </a:path>
              </a:pathLst>
            </a:custGeom>
            <a:solidFill>
              <a:srgbClr val="E4C7A9"/>
            </a:solidFill>
          </p:spPr>
        </p:sp>
      </p:grpSp>
      <p:grpSp>
        <p:nvGrpSpPr>
          <p:cNvPr id="10" name="Group 10"/>
          <p:cNvGrpSpPr/>
          <p:nvPr/>
        </p:nvGrpSpPr>
        <p:grpSpPr>
          <a:xfrm rot="-5400000">
            <a:off x="2109611" y="-744405"/>
            <a:ext cx="2104900" cy="5056750"/>
            <a:chOff x="0" y="0"/>
            <a:chExt cx="2576301" cy="6189229"/>
          </a:xfrm>
        </p:grpSpPr>
        <p:sp>
          <p:nvSpPr>
            <p:cNvPr id="11" name="Freeform 11"/>
            <p:cNvSpPr/>
            <p:nvPr/>
          </p:nvSpPr>
          <p:spPr>
            <a:xfrm>
              <a:off x="-9098" y="-6509"/>
              <a:ext cx="2590631" cy="6221283"/>
            </a:xfrm>
            <a:custGeom>
              <a:avLst/>
              <a:gdLst/>
              <a:ahLst/>
              <a:cxnLst/>
              <a:rect l="l" t="t" r="r" b="b"/>
              <a:pathLst>
                <a:path w="2590631" h="6221283">
                  <a:moveTo>
                    <a:pt x="63030" y="5627729"/>
                  </a:moveTo>
                  <a:cubicBezTo>
                    <a:pt x="63030" y="5627729"/>
                    <a:pt x="0" y="5381165"/>
                    <a:pt x="10218" y="1214762"/>
                  </a:cubicBezTo>
                  <a:cubicBezTo>
                    <a:pt x="18651" y="990971"/>
                    <a:pt x="65033" y="645332"/>
                    <a:pt x="65033" y="645332"/>
                  </a:cubicBezTo>
                  <a:cubicBezTo>
                    <a:pt x="82233" y="502466"/>
                    <a:pt x="56685" y="337866"/>
                    <a:pt x="181385" y="223925"/>
                  </a:cubicBezTo>
                  <a:cubicBezTo>
                    <a:pt x="346794" y="72788"/>
                    <a:pt x="621643" y="0"/>
                    <a:pt x="1697558" y="6965"/>
                  </a:cubicBezTo>
                  <a:lnTo>
                    <a:pt x="1697559" y="6965"/>
                  </a:lnTo>
                  <a:cubicBezTo>
                    <a:pt x="1914307" y="16819"/>
                    <a:pt x="2118622" y="36481"/>
                    <a:pt x="2252810" y="101690"/>
                  </a:cubicBezTo>
                  <a:cubicBezTo>
                    <a:pt x="2508856" y="226120"/>
                    <a:pt x="2590631" y="459160"/>
                    <a:pt x="2585143" y="704684"/>
                  </a:cubicBezTo>
                  <a:cubicBezTo>
                    <a:pt x="2585143" y="704684"/>
                    <a:pt x="2541855" y="1013073"/>
                    <a:pt x="2549289" y="1248607"/>
                  </a:cubicBezTo>
                  <a:cubicBezTo>
                    <a:pt x="2556412" y="5369530"/>
                    <a:pt x="2563569" y="5565133"/>
                    <a:pt x="2563569" y="5565133"/>
                  </a:cubicBezTo>
                  <a:cubicBezTo>
                    <a:pt x="2546887" y="5780865"/>
                    <a:pt x="2432243" y="5991477"/>
                    <a:pt x="2235374" y="6103102"/>
                  </a:cubicBezTo>
                  <a:cubicBezTo>
                    <a:pt x="2085022" y="6188350"/>
                    <a:pt x="1886991" y="6203448"/>
                    <a:pt x="1490750" y="6192706"/>
                  </a:cubicBezTo>
                  <a:lnTo>
                    <a:pt x="1490739" y="6192706"/>
                  </a:lnTo>
                  <a:cubicBezTo>
                    <a:pt x="645952" y="6187429"/>
                    <a:pt x="384604" y="6221283"/>
                    <a:pt x="254278" y="6112125"/>
                  </a:cubicBezTo>
                  <a:cubicBezTo>
                    <a:pt x="145767" y="6021240"/>
                    <a:pt x="81795" y="5827928"/>
                    <a:pt x="63030" y="5627729"/>
                  </a:cubicBezTo>
                  <a:close/>
                </a:path>
              </a:pathLst>
            </a:custGeom>
            <a:solidFill>
              <a:srgbClr val="FFFAEB"/>
            </a:solidFill>
          </p:spPr>
        </p:sp>
      </p:grpSp>
      <p:sp>
        <p:nvSpPr>
          <p:cNvPr id="12" name="TextBox 12"/>
          <p:cNvSpPr txBox="1"/>
          <p:nvPr/>
        </p:nvSpPr>
        <p:spPr>
          <a:xfrm>
            <a:off x="1000846" y="848641"/>
            <a:ext cx="4322432" cy="1914302"/>
          </a:xfrm>
          <a:prstGeom prst="rect">
            <a:avLst/>
          </a:prstGeom>
        </p:spPr>
        <p:txBody>
          <a:bodyPr lIns="0" tIns="0" rIns="0" bIns="0" rtlCol="0" anchor="t">
            <a:spAutoFit/>
          </a:bodyPr>
          <a:lstStyle/>
          <a:p>
            <a:pPr algn="ctr">
              <a:lnSpc>
                <a:spcPts val="5040"/>
              </a:lnSpc>
            </a:pPr>
            <a:r>
              <a:rPr lang="en-US" sz="4200">
                <a:solidFill>
                  <a:srgbClr val="1D1D1B"/>
                </a:solidFill>
                <a:latin typeface="One Little Font"/>
              </a:rPr>
              <a:t>Recommendations for Social Service Providers </a:t>
            </a:r>
          </a:p>
        </p:txBody>
      </p:sp>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61">
            <a:off x="1221496" y="1987468"/>
            <a:ext cx="143864" cy="180651"/>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6010" flipH="1">
            <a:off x="1015750" y="2363872"/>
            <a:ext cx="193503" cy="242983"/>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3272" t="32416"/>
          <a:stretch>
            <a:fillRect/>
          </a:stretch>
        </p:blipFill>
        <p:spPr>
          <a:xfrm rot="-890541">
            <a:off x="9155281" y="2223003"/>
            <a:ext cx="364653" cy="35455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3272" t="32416"/>
          <a:stretch>
            <a:fillRect/>
          </a:stretch>
        </p:blipFill>
        <p:spPr>
          <a:xfrm rot="-10800000">
            <a:off x="6013944" y="228849"/>
            <a:ext cx="364653" cy="354558"/>
          </a:xfrm>
          <a:prstGeom prst="rect">
            <a:avLst/>
          </a:prstGeom>
        </p:spPr>
      </p:pic>
      <p:sp>
        <p:nvSpPr>
          <p:cNvPr id="17" name="TextBox 17"/>
          <p:cNvSpPr txBox="1"/>
          <p:nvPr/>
        </p:nvSpPr>
        <p:spPr>
          <a:xfrm>
            <a:off x="4876800" y="3487329"/>
            <a:ext cx="4368474" cy="2334672"/>
          </a:xfrm>
          <a:prstGeom prst="rect">
            <a:avLst/>
          </a:prstGeom>
        </p:spPr>
        <p:txBody>
          <a:bodyPr lIns="0" tIns="0" rIns="0" bIns="0" rtlCol="0" anchor="t">
            <a:spAutoFit/>
          </a:bodyPr>
          <a:lstStyle/>
          <a:p>
            <a:pPr marL="474978" lvl="1" indent="-237489" algn="ctr">
              <a:lnSpc>
                <a:spcPts val="3079"/>
              </a:lnSpc>
              <a:buFont typeface="Arial"/>
              <a:buChar char="•"/>
            </a:pPr>
            <a:r>
              <a:rPr lang="en-US" sz="2199">
                <a:solidFill>
                  <a:srgbClr val="1D1D1B"/>
                </a:solidFill>
                <a:latin typeface="More Sugar Thin"/>
              </a:rPr>
              <a:t>Equip </a:t>
            </a:r>
            <a:r>
              <a:rPr lang="en-US" sz="2199">
                <a:solidFill>
                  <a:srgbClr val="1D1D1B"/>
                </a:solidFill>
                <a:latin typeface="More Sugar Thin" panose="020B0604020202020204" charset="0"/>
              </a:rPr>
              <a:t>caregivers with tools to aid in reducing parental stress and increasing parent resilience </a:t>
            </a:r>
          </a:p>
          <a:p>
            <a:pPr marL="474978" lvl="1" indent="-237489" algn="ctr">
              <a:lnSpc>
                <a:spcPts val="3079"/>
              </a:lnSpc>
              <a:buFont typeface="Arial"/>
              <a:buChar char="•"/>
            </a:pPr>
            <a:r>
              <a:rPr lang="en-US" sz="2199">
                <a:solidFill>
                  <a:srgbClr val="1D1D1B"/>
                </a:solidFill>
                <a:latin typeface="More Sugar Thin" panose="020B0604020202020204" charset="0"/>
              </a:rPr>
              <a:t>Emphasize curiosity and holism to our clients. </a:t>
            </a:r>
          </a:p>
          <a:p>
            <a:pPr algn="ctr">
              <a:lnSpc>
                <a:spcPts val="3079"/>
              </a:lnSpc>
            </a:pPr>
            <a:endParaRPr lang="en-US" sz="2199">
              <a:solidFill>
                <a:srgbClr val="1D1D1B"/>
              </a:solidFill>
              <a:latin typeface="Arimo"/>
            </a:endParaRPr>
          </a:p>
        </p:txBody>
      </p:sp>
      <p:sp>
        <p:nvSpPr>
          <p:cNvPr id="18" name="TextBox 18"/>
          <p:cNvSpPr txBox="1"/>
          <p:nvPr/>
        </p:nvSpPr>
        <p:spPr>
          <a:xfrm>
            <a:off x="143832" y="3487329"/>
            <a:ext cx="4532677" cy="2334672"/>
          </a:xfrm>
          <a:prstGeom prst="rect">
            <a:avLst/>
          </a:prstGeom>
        </p:spPr>
        <p:txBody>
          <a:bodyPr lIns="0" tIns="0" rIns="0" bIns="0" rtlCol="0" anchor="t">
            <a:spAutoFit/>
          </a:bodyPr>
          <a:lstStyle/>
          <a:p>
            <a:pPr marL="474978" lvl="1" indent="-237489" algn="ctr">
              <a:lnSpc>
                <a:spcPts val="3079"/>
              </a:lnSpc>
              <a:buFont typeface="Arial"/>
              <a:buChar char="•"/>
            </a:pPr>
            <a:r>
              <a:rPr lang="en-US" sz="2199">
                <a:solidFill>
                  <a:srgbClr val="1D1D1B"/>
                </a:solidFill>
                <a:latin typeface="More Sugar Thin"/>
              </a:rPr>
              <a:t>Establish a culture that treasures the strengths of neurodiverse individuals</a:t>
            </a:r>
          </a:p>
          <a:p>
            <a:pPr marL="474978" lvl="1" indent="-237489" algn="ctr">
              <a:lnSpc>
                <a:spcPts val="3079"/>
              </a:lnSpc>
              <a:buFont typeface="Arial"/>
              <a:buChar char="•"/>
            </a:pPr>
            <a:r>
              <a:rPr lang="en-US" sz="2199">
                <a:solidFill>
                  <a:srgbClr val="1D1D1B"/>
                </a:solidFill>
                <a:latin typeface="More Sugar Thin" panose="020B0604020202020204" charset="0"/>
              </a:rPr>
              <a:t>Empower neurodiverse individuals to build their identity and enhance their long-term skills </a:t>
            </a:r>
          </a:p>
        </p:txBody>
      </p:sp>
      <p:sp>
        <p:nvSpPr>
          <p:cNvPr id="19" name="TextBox 19"/>
          <p:cNvSpPr txBox="1"/>
          <p:nvPr/>
        </p:nvSpPr>
        <p:spPr>
          <a:xfrm>
            <a:off x="6196270" y="474675"/>
            <a:ext cx="3162061" cy="1877701"/>
          </a:xfrm>
          <a:prstGeom prst="rect">
            <a:avLst/>
          </a:prstGeom>
        </p:spPr>
        <p:txBody>
          <a:bodyPr lIns="0" tIns="0" rIns="0" bIns="0" rtlCol="0" anchor="t">
            <a:spAutoFit/>
          </a:bodyPr>
          <a:lstStyle/>
          <a:p>
            <a:pPr algn="ctr">
              <a:lnSpc>
                <a:spcPts val="2517"/>
              </a:lnSpc>
              <a:spcBef>
                <a:spcPct val="0"/>
              </a:spcBef>
            </a:pPr>
            <a:r>
              <a:rPr lang="en-US" sz="1798">
                <a:solidFill>
                  <a:srgbClr val="1D1D1B"/>
                </a:solidFill>
                <a:latin typeface="One Little Font"/>
              </a:rPr>
              <a:t>Ensure that research, diagnosis, and any proposed intervention</a:t>
            </a:r>
          </a:p>
          <a:p>
            <a:pPr algn="ctr">
              <a:lnSpc>
                <a:spcPts val="2517"/>
              </a:lnSpc>
              <a:spcBef>
                <a:spcPct val="0"/>
              </a:spcBef>
            </a:pPr>
            <a:r>
              <a:rPr lang="en-US" sz="1798">
                <a:solidFill>
                  <a:srgbClr val="1D1D1B"/>
                </a:solidFill>
                <a:latin typeface="One Little Font"/>
              </a:rPr>
              <a:t>are always rigorous, empirical, family-centered, culturally grounded, and methodologically sound (Freeth et al., n.d.).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29" t="20926" r="2288" b="24345"/>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69922">
            <a:off x="1148980" y="-1594196"/>
            <a:ext cx="6884868" cy="56706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24566">
            <a:off x="-4528587" y="4210916"/>
            <a:ext cx="6884868" cy="567062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46752">
            <a:off x="9321603" y="4194966"/>
            <a:ext cx="6884868" cy="5670628"/>
          </a:xfrm>
          <a:prstGeom prst="rect">
            <a:avLst/>
          </a:prstGeom>
        </p:spPr>
      </p:pic>
      <p:grpSp>
        <p:nvGrpSpPr>
          <p:cNvPr id="6" name="Group 6"/>
          <p:cNvGrpSpPr/>
          <p:nvPr/>
        </p:nvGrpSpPr>
        <p:grpSpPr>
          <a:xfrm rot="5400000">
            <a:off x="1876341" y="-46043"/>
            <a:ext cx="6179438" cy="7390266"/>
            <a:chOff x="0" y="0"/>
            <a:chExt cx="6558982" cy="7844180"/>
          </a:xfrm>
        </p:grpSpPr>
        <p:sp>
          <p:nvSpPr>
            <p:cNvPr id="7" name="Freeform 7"/>
            <p:cNvSpPr/>
            <p:nvPr/>
          </p:nvSpPr>
          <p:spPr>
            <a:xfrm>
              <a:off x="-9098" y="-6509"/>
              <a:ext cx="6573313" cy="7876233"/>
            </a:xfrm>
            <a:custGeom>
              <a:avLst/>
              <a:gdLst/>
              <a:ahLst/>
              <a:cxnLst/>
              <a:rect l="l" t="t" r="r" b="b"/>
              <a:pathLst>
                <a:path w="6573313" h="7876233">
                  <a:moveTo>
                    <a:pt x="63030" y="7282680"/>
                  </a:moveTo>
                  <a:cubicBezTo>
                    <a:pt x="63030" y="7282680"/>
                    <a:pt x="0" y="7036116"/>
                    <a:pt x="10218" y="1214762"/>
                  </a:cubicBezTo>
                  <a:cubicBezTo>
                    <a:pt x="18651" y="990971"/>
                    <a:pt x="65033" y="645332"/>
                    <a:pt x="65033" y="645332"/>
                  </a:cubicBezTo>
                  <a:cubicBezTo>
                    <a:pt x="82233" y="502466"/>
                    <a:pt x="56685" y="337866"/>
                    <a:pt x="181385" y="223925"/>
                  </a:cubicBezTo>
                  <a:cubicBezTo>
                    <a:pt x="346794" y="72788"/>
                    <a:pt x="621643" y="0"/>
                    <a:pt x="5680240" y="6965"/>
                  </a:cubicBezTo>
                  <a:lnTo>
                    <a:pt x="5680241" y="6965"/>
                  </a:lnTo>
                  <a:cubicBezTo>
                    <a:pt x="5896988" y="16819"/>
                    <a:pt x="6101303" y="36481"/>
                    <a:pt x="6235492" y="101690"/>
                  </a:cubicBezTo>
                  <a:cubicBezTo>
                    <a:pt x="6491538" y="226120"/>
                    <a:pt x="6573313" y="459160"/>
                    <a:pt x="6567826" y="704684"/>
                  </a:cubicBezTo>
                  <a:cubicBezTo>
                    <a:pt x="6567826" y="704684"/>
                    <a:pt x="6524538" y="1013073"/>
                    <a:pt x="6531970" y="1248607"/>
                  </a:cubicBezTo>
                  <a:cubicBezTo>
                    <a:pt x="6539094" y="7024481"/>
                    <a:pt x="6546250" y="7220084"/>
                    <a:pt x="6546250" y="7220084"/>
                  </a:cubicBezTo>
                  <a:cubicBezTo>
                    <a:pt x="6529569" y="7435817"/>
                    <a:pt x="6414925" y="7646429"/>
                    <a:pt x="6218056" y="7758052"/>
                  </a:cubicBezTo>
                  <a:cubicBezTo>
                    <a:pt x="6067704" y="7843301"/>
                    <a:pt x="5869673" y="7858399"/>
                    <a:pt x="4662558" y="7847658"/>
                  </a:cubicBezTo>
                  <a:lnTo>
                    <a:pt x="4662495" y="7847658"/>
                  </a:lnTo>
                  <a:cubicBezTo>
                    <a:pt x="645952" y="7842380"/>
                    <a:pt x="384604" y="7876233"/>
                    <a:pt x="254278" y="7767076"/>
                  </a:cubicBezTo>
                  <a:cubicBezTo>
                    <a:pt x="145767" y="7676190"/>
                    <a:pt x="81795" y="7482879"/>
                    <a:pt x="63030" y="7282680"/>
                  </a:cubicBezTo>
                  <a:close/>
                </a:path>
              </a:pathLst>
            </a:custGeom>
            <a:solidFill>
              <a:srgbClr val="EDD8C2"/>
            </a:solidFill>
          </p:spPr>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317953" y="4225216"/>
            <a:ext cx="649066" cy="82552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0415">
            <a:off x="8773003" y="1656728"/>
            <a:ext cx="535366" cy="630770"/>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8045412" y="280612"/>
            <a:ext cx="288703" cy="36252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7158080" y="601059"/>
            <a:ext cx="207789" cy="260923"/>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74668">
            <a:off x="8474560" y="6414132"/>
            <a:ext cx="558851" cy="54338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800000">
            <a:off x="991502" y="268706"/>
            <a:ext cx="558851" cy="543380"/>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2115202" y="6504559"/>
            <a:ext cx="288703" cy="362527"/>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3160426" y="6891337"/>
            <a:ext cx="207789" cy="260923"/>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70598">
            <a:off x="5212964" y="6851573"/>
            <a:ext cx="1384351" cy="427418"/>
          </a:xfrm>
          <a:prstGeom prst="rect">
            <a:avLst/>
          </a:prstGeom>
        </p:spPr>
      </p:pic>
      <p:pic>
        <p:nvPicPr>
          <p:cNvPr id="17" name="Picture 17"/>
          <p:cNvPicPr>
            <a:picLocks noChangeAspect="1"/>
          </p:cNvPicPr>
          <p:nvPr/>
        </p:nvPicPr>
        <p:blipFill>
          <a:blip r:embed="rId19"/>
          <a:srcRect l="359" r="359"/>
          <a:stretch>
            <a:fillRect/>
          </a:stretch>
        </p:blipFill>
        <p:spPr>
          <a:xfrm>
            <a:off x="1304255" y="670760"/>
            <a:ext cx="7323610" cy="591292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07561">
            <a:off x="3834596" y="-2683802"/>
            <a:ext cx="7405525" cy="6099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44431" flipH="1">
            <a:off x="-1869899" y="3300155"/>
            <a:ext cx="7127016" cy="587007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383">
            <a:off x="1472949" y="2771921"/>
            <a:ext cx="209576" cy="263166"/>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010" flipH="1">
            <a:off x="1112378" y="3276796"/>
            <a:ext cx="324493" cy="407469"/>
          </a:xfrm>
          <a:prstGeom prst="rect">
            <a:avLst/>
          </a:prstGeom>
        </p:spPr>
      </p:pic>
      <p:grpSp>
        <p:nvGrpSpPr>
          <p:cNvPr id="8" name="Group 8"/>
          <p:cNvGrpSpPr/>
          <p:nvPr/>
        </p:nvGrpSpPr>
        <p:grpSpPr>
          <a:xfrm rot="5400000">
            <a:off x="2958303" y="759541"/>
            <a:ext cx="3836994" cy="5301108"/>
            <a:chOff x="0" y="0"/>
            <a:chExt cx="5180262" cy="7156940"/>
          </a:xfrm>
        </p:grpSpPr>
        <p:sp>
          <p:nvSpPr>
            <p:cNvPr id="9" name="Freeform 9"/>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AA1D3D"/>
            </a:solidFill>
          </p:spPr>
        </p:sp>
      </p:grpSp>
      <p:grpSp>
        <p:nvGrpSpPr>
          <p:cNvPr id="10" name="Group 10"/>
          <p:cNvGrpSpPr/>
          <p:nvPr/>
        </p:nvGrpSpPr>
        <p:grpSpPr>
          <a:xfrm rot="5400000">
            <a:off x="3092121" y="971115"/>
            <a:ext cx="3569357" cy="4877961"/>
            <a:chOff x="0" y="0"/>
            <a:chExt cx="5097098" cy="6965804"/>
          </a:xfrm>
        </p:grpSpPr>
        <p:sp>
          <p:nvSpPr>
            <p:cNvPr id="11" name="Freeform 11"/>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81347" y="86508"/>
            <a:ext cx="2209552" cy="267677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17394" y="4969459"/>
            <a:ext cx="3901440" cy="2345741"/>
          </a:xfrm>
          <a:prstGeom prst="rect">
            <a:avLst/>
          </a:prstGeom>
        </p:spPr>
      </p:pic>
      <p:sp>
        <p:nvSpPr>
          <p:cNvPr id="14" name="TextBox 14"/>
          <p:cNvSpPr txBox="1"/>
          <p:nvPr/>
        </p:nvSpPr>
        <p:spPr>
          <a:xfrm>
            <a:off x="3113200" y="4091316"/>
            <a:ext cx="3527200" cy="1009650"/>
          </a:xfrm>
          <a:prstGeom prst="rect">
            <a:avLst/>
          </a:prstGeom>
        </p:spPr>
        <p:txBody>
          <a:bodyPr lIns="0" tIns="0" rIns="0" bIns="0" rtlCol="0" anchor="t">
            <a:spAutoFit/>
          </a:bodyPr>
          <a:lstStyle/>
          <a:p>
            <a:pPr algn="ctr">
              <a:lnSpc>
                <a:spcPts val="2639"/>
              </a:lnSpc>
            </a:pPr>
            <a:r>
              <a:rPr lang="en-US" sz="2199">
                <a:solidFill>
                  <a:srgbClr val="1D1D1B"/>
                </a:solidFill>
                <a:latin typeface="More Sugar Thin"/>
              </a:rPr>
              <a:t>Questions?</a:t>
            </a:r>
          </a:p>
          <a:p>
            <a:pPr algn="ctr">
              <a:lnSpc>
                <a:spcPts val="2639"/>
              </a:lnSpc>
            </a:pPr>
            <a:endParaRPr lang="en-US" sz="2199">
              <a:solidFill>
                <a:srgbClr val="1D1D1B"/>
              </a:solidFill>
              <a:latin typeface="More Sugar Thin"/>
            </a:endParaRPr>
          </a:p>
          <a:p>
            <a:pPr algn="ctr">
              <a:lnSpc>
                <a:spcPts val="2639"/>
              </a:lnSpc>
            </a:pPr>
            <a:r>
              <a:rPr lang="en-US" sz="2199">
                <a:solidFill>
                  <a:srgbClr val="1D1D1B"/>
                </a:solidFill>
                <a:latin typeface="More Sugar Thin"/>
              </a:rPr>
              <a:t>lbradley2@fsu.edu</a:t>
            </a:r>
          </a:p>
        </p:txBody>
      </p:sp>
      <p:sp>
        <p:nvSpPr>
          <p:cNvPr id="15" name="TextBox 15"/>
          <p:cNvSpPr txBox="1"/>
          <p:nvPr/>
        </p:nvSpPr>
        <p:spPr>
          <a:xfrm>
            <a:off x="2817535" y="1965758"/>
            <a:ext cx="4118530" cy="2027892"/>
          </a:xfrm>
          <a:prstGeom prst="rect">
            <a:avLst/>
          </a:prstGeom>
        </p:spPr>
        <p:txBody>
          <a:bodyPr lIns="0" tIns="0" rIns="0" bIns="0" rtlCol="0" anchor="t">
            <a:spAutoFit/>
          </a:bodyPr>
          <a:lstStyle/>
          <a:p>
            <a:pPr algn="ctr">
              <a:lnSpc>
                <a:spcPts val="7850"/>
              </a:lnSpc>
            </a:pPr>
            <a:r>
              <a:rPr lang="en-US" sz="7850">
                <a:solidFill>
                  <a:srgbClr val="1D1D1B"/>
                </a:solidFill>
                <a:latin typeface="One Little Font"/>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6C4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89766">
            <a:off x="8020845" y="-2009887"/>
            <a:ext cx="4905887" cy="404066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6613" flipH="1">
            <a:off x="3061160" y="4448021"/>
            <a:ext cx="4439618" cy="3656631"/>
          </a:xfrm>
          <a:prstGeom prst="rect">
            <a:avLst/>
          </a:prstGeom>
        </p:spPr>
      </p:pic>
      <p:grpSp>
        <p:nvGrpSpPr>
          <p:cNvPr id="4" name="Group 4"/>
          <p:cNvGrpSpPr/>
          <p:nvPr/>
        </p:nvGrpSpPr>
        <p:grpSpPr>
          <a:xfrm rot="-5400000">
            <a:off x="1313823" y="-969113"/>
            <a:ext cx="2359713" cy="5056629"/>
            <a:chOff x="0" y="0"/>
            <a:chExt cx="1712938" cy="3670654"/>
          </a:xfrm>
        </p:grpSpPr>
        <p:sp>
          <p:nvSpPr>
            <p:cNvPr id="5" name="Freeform 5"/>
            <p:cNvSpPr/>
            <p:nvPr/>
          </p:nvSpPr>
          <p:spPr>
            <a:xfrm>
              <a:off x="-9098" y="-6509"/>
              <a:ext cx="1727269" cy="3702708"/>
            </a:xfrm>
            <a:custGeom>
              <a:avLst/>
              <a:gdLst/>
              <a:ahLst/>
              <a:cxnLst/>
              <a:rect l="l" t="t" r="r" b="b"/>
              <a:pathLst>
                <a:path w="1727269" h="3702708">
                  <a:moveTo>
                    <a:pt x="63030" y="3109154"/>
                  </a:moveTo>
                  <a:cubicBezTo>
                    <a:pt x="63030" y="3109154"/>
                    <a:pt x="0" y="286259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850956"/>
                    <a:pt x="1700206" y="3046559"/>
                    <a:pt x="1700206" y="3046559"/>
                  </a:cubicBezTo>
                  <a:cubicBezTo>
                    <a:pt x="1683524" y="3262291"/>
                    <a:pt x="1568880" y="3472902"/>
                    <a:pt x="1372011" y="3584527"/>
                  </a:cubicBezTo>
                  <a:cubicBezTo>
                    <a:pt x="1221660" y="3669775"/>
                    <a:pt x="1023629" y="3684873"/>
                    <a:pt x="803168" y="3674132"/>
                  </a:cubicBezTo>
                  <a:lnTo>
                    <a:pt x="803168" y="3674132"/>
                  </a:lnTo>
                  <a:cubicBezTo>
                    <a:pt x="645952" y="3668855"/>
                    <a:pt x="384604" y="3702708"/>
                    <a:pt x="254278" y="3593550"/>
                  </a:cubicBezTo>
                  <a:cubicBezTo>
                    <a:pt x="145767" y="3502665"/>
                    <a:pt x="81795" y="3309353"/>
                    <a:pt x="63030" y="3109154"/>
                  </a:cubicBezTo>
                  <a:close/>
                </a:path>
              </a:pathLst>
            </a:custGeom>
            <a:solidFill>
              <a:srgbClr val="F3E4D0"/>
            </a:solidFill>
          </p:spPr>
        </p:sp>
      </p:grpSp>
      <p:grpSp>
        <p:nvGrpSpPr>
          <p:cNvPr id="6" name="Group 6"/>
          <p:cNvGrpSpPr/>
          <p:nvPr/>
        </p:nvGrpSpPr>
        <p:grpSpPr>
          <a:xfrm rot="-5400000">
            <a:off x="2117687" y="2200137"/>
            <a:ext cx="606792" cy="2047667"/>
            <a:chOff x="0" y="0"/>
            <a:chExt cx="2140044" cy="7221741"/>
          </a:xfrm>
        </p:grpSpPr>
        <p:sp>
          <p:nvSpPr>
            <p:cNvPr id="7" name="Freeform 7"/>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8" name="TextBox 8"/>
          <p:cNvSpPr txBox="1"/>
          <p:nvPr/>
        </p:nvSpPr>
        <p:spPr>
          <a:xfrm>
            <a:off x="66573" y="672128"/>
            <a:ext cx="4854215" cy="1871437"/>
          </a:xfrm>
          <a:prstGeom prst="rect">
            <a:avLst/>
          </a:prstGeom>
        </p:spPr>
        <p:txBody>
          <a:bodyPr lIns="0" tIns="0" rIns="0" bIns="0" rtlCol="0" anchor="t">
            <a:spAutoFit/>
          </a:bodyPr>
          <a:lstStyle/>
          <a:p>
            <a:pPr algn="ctr">
              <a:lnSpc>
                <a:spcPts val="3744"/>
              </a:lnSpc>
            </a:pPr>
            <a:r>
              <a:rPr lang="en-US" sz="3404">
                <a:solidFill>
                  <a:srgbClr val="1D1D1B"/>
                </a:solidFill>
                <a:latin typeface="One Little Font"/>
              </a:rPr>
              <a:t>THE DIVERSITY OF ONE'S COGNITIVE ABILITIES CAN HAVE AN IMPACT ON AN INDIVIDUAL'S:</a:t>
            </a:r>
          </a:p>
        </p:txBody>
      </p:sp>
      <p:sp>
        <p:nvSpPr>
          <p:cNvPr id="9" name="TextBox 9"/>
          <p:cNvSpPr txBox="1"/>
          <p:nvPr/>
        </p:nvSpPr>
        <p:spPr>
          <a:xfrm>
            <a:off x="-396472" y="3032664"/>
            <a:ext cx="5635109" cy="314189"/>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Socializing </a:t>
            </a:r>
          </a:p>
        </p:txBody>
      </p:sp>
      <p:grpSp>
        <p:nvGrpSpPr>
          <p:cNvPr id="10" name="Group 10"/>
          <p:cNvGrpSpPr/>
          <p:nvPr/>
        </p:nvGrpSpPr>
        <p:grpSpPr>
          <a:xfrm rot="-5400000">
            <a:off x="2117687" y="3791728"/>
            <a:ext cx="606792" cy="2047667"/>
            <a:chOff x="0" y="0"/>
            <a:chExt cx="2140044" cy="7221741"/>
          </a:xfrm>
        </p:grpSpPr>
        <p:sp>
          <p:nvSpPr>
            <p:cNvPr id="11" name="Freeform 11"/>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12" name="TextBox 12"/>
          <p:cNvSpPr txBox="1"/>
          <p:nvPr/>
        </p:nvSpPr>
        <p:spPr>
          <a:xfrm>
            <a:off x="-396472" y="4624255"/>
            <a:ext cx="5635109" cy="334989"/>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Learning </a:t>
            </a:r>
          </a:p>
        </p:txBody>
      </p:sp>
      <p:grpSp>
        <p:nvGrpSpPr>
          <p:cNvPr id="13" name="Group 13"/>
          <p:cNvGrpSpPr/>
          <p:nvPr/>
        </p:nvGrpSpPr>
        <p:grpSpPr>
          <a:xfrm rot="-5400000">
            <a:off x="6304620" y="975377"/>
            <a:ext cx="2514968" cy="3958265"/>
            <a:chOff x="0" y="0"/>
            <a:chExt cx="3096920" cy="4874189"/>
          </a:xfrm>
        </p:grpSpPr>
        <p:sp>
          <p:nvSpPr>
            <p:cNvPr id="14" name="Freeform 14"/>
            <p:cNvSpPr/>
            <p:nvPr/>
          </p:nvSpPr>
          <p:spPr>
            <a:xfrm>
              <a:off x="-9098" y="-6509"/>
              <a:ext cx="3111251" cy="4906243"/>
            </a:xfrm>
            <a:custGeom>
              <a:avLst/>
              <a:gdLst/>
              <a:ahLst/>
              <a:cxnLst/>
              <a:rect l="l" t="t" r="r" b="b"/>
              <a:pathLst>
                <a:path w="3111251" h="4906243">
                  <a:moveTo>
                    <a:pt x="63030" y="4312690"/>
                  </a:moveTo>
                  <a:cubicBezTo>
                    <a:pt x="63030" y="4312690"/>
                    <a:pt x="0" y="4066125"/>
                    <a:pt x="10218" y="1214762"/>
                  </a:cubicBezTo>
                  <a:cubicBezTo>
                    <a:pt x="18651" y="990971"/>
                    <a:pt x="65033" y="645332"/>
                    <a:pt x="65033" y="645332"/>
                  </a:cubicBezTo>
                  <a:cubicBezTo>
                    <a:pt x="82233" y="502466"/>
                    <a:pt x="56685" y="337866"/>
                    <a:pt x="181385" y="223925"/>
                  </a:cubicBezTo>
                  <a:cubicBezTo>
                    <a:pt x="346794" y="72788"/>
                    <a:pt x="621643" y="0"/>
                    <a:pt x="2218178" y="6965"/>
                  </a:cubicBezTo>
                  <a:lnTo>
                    <a:pt x="2218179" y="6965"/>
                  </a:lnTo>
                  <a:cubicBezTo>
                    <a:pt x="2434926" y="16819"/>
                    <a:pt x="2639241" y="36481"/>
                    <a:pt x="2773429" y="101690"/>
                  </a:cubicBezTo>
                  <a:cubicBezTo>
                    <a:pt x="3029475" y="226120"/>
                    <a:pt x="3111251" y="459160"/>
                    <a:pt x="3105763" y="704684"/>
                  </a:cubicBezTo>
                  <a:cubicBezTo>
                    <a:pt x="3105763" y="704684"/>
                    <a:pt x="3062475" y="1013073"/>
                    <a:pt x="3069908" y="1248607"/>
                  </a:cubicBezTo>
                  <a:cubicBezTo>
                    <a:pt x="3077032" y="4054491"/>
                    <a:pt x="3084188" y="4250094"/>
                    <a:pt x="3084188" y="4250094"/>
                  </a:cubicBezTo>
                  <a:cubicBezTo>
                    <a:pt x="3067507" y="4465826"/>
                    <a:pt x="2952863" y="4676438"/>
                    <a:pt x="2755994" y="4788062"/>
                  </a:cubicBezTo>
                  <a:cubicBezTo>
                    <a:pt x="2605642" y="4873311"/>
                    <a:pt x="2407611" y="4888408"/>
                    <a:pt x="1905371" y="4877667"/>
                  </a:cubicBezTo>
                  <a:lnTo>
                    <a:pt x="1905354" y="4877667"/>
                  </a:lnTo>
                  <a:cubicBezTo>
                    <a:pt x="645952" y="4872390"/>
                    <a:pt x="384604" y="4906243"/>
                    <a:pt x="254278" y="4797085"/>
                  </a:cubicBezTo>
                  <a:cubicBezTo>
                    <a:pt x="145767" y="4706200"/>
                    <a:pt x="81795" y="4512889"/>
                    <a:pt x="63030" y="4312690"/>
                  </a:cubicBezTo>
                  <a:close/>
                </a:path>
              </a:pathLst>
            </a:custGeom>
            <a:solidFill>
              <a:srgbClr val="F3E4D0"/>
            </a:solidFill>
          </p:spPr>
        </p:sp>
      </p:grpSp>
      <p:grpSp>
        <p:nvGrpSpPr>
          <p:cNvPr id="15" name="Group 15"/>
          <p:cNvGrpSpPr/>
          <p:nvPr/>
        </p:nvGrpSpPr>
        <p:grpSpPr>
          <a:xfrm rot="-5400000">
            <a:off x="2117687" y="3044460"/>
            <a:ext cx="606792" cy="2047667"/>
            <a:chOff x="0" y="0"/>
            <a:chExt cx="2140044" cy="7221741"/>
          </a:xfrm>
        </p:grpSpPr>
        <p:sp>
          <p:nvSpPr>
            <p:cNvPr id="16" name="Freeform 16"/>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17" name="TextBox 17"/>
          <p:cNvSpPr txBox="1"/>
          <p:nvPr/>
        </p:nvSpPr>
        <p:spPr>
          <a:xfrm>
            <a:off x="-396472" y="3876986"/>
            <a:ext cx="5635109" cy="334989"/>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Attention </a:t>
            </a:r>
          </a:p>
        </p:txBody>
      </p:sp>
      <p:grpSp>
        <p:nvGrpSpPr>
          <p:cNvPr id="18" name="Group 18"/>
          <p:cNvGrpSpPr/>
          <p:nvPr/>
        </p:nvGrpSpPr>
        <p:grpSpPr>
          <a:xfrm rot="-5400000">
            <a:off x="6399197" y="3730623"/>
            <a:ext cx="2514968" cy="3958265"/>
            <a:chOff x="0" y="0"/>
            <a:chExt cx="3096920" cy="4874189"/>
          </a:xfrm>
        </p:grpSpPr>
        <p:sp>
          <p:nvSpPr>
            <p:cNvPr id="19" name="Freeform 19"/>
            <p:cNvSpPr/>
            <p:nvPr/>
          </p:nvSpPr>
          <p:spPr>
            <a:xfrm>
              <a:off x="-9098" y="-6509"/>
              <a:ext cx="3111251" cy="4906243"/>
            </a:xfrm>
            <a:custGeom>
              <a:avLst/>
              <a:gdLst/>
              <a:ahLst/>
              <a:cxnLst/>
              <a:rect l="l" t="t" r="r" b="b"/>
              <a:pathLst>
                <a:path w="3111251" h="4906243">
                  <a:moveTo>
                    <a:pt x="63030" y="4312690"/>
                  </a:moveTo>
                  <a:cubicBezTo>
                    <a:pt x="63030" y="4312690"/>
                    <a:pt x="0" y="4066125"/>
                    <a:pt x="10218" y="1214762"/>
                  </a:cubicBezTo>
                  <a:cubicBezTo>
                    <a:pt x="18651" y="990971"/>
                    <a:pt x="65033" y="645332"/>
                    <a:pt x="65033" y="645332"/>
                  </a:cubicBezTo>
                  <a:cubicBezTo>
                    <a:pt x="82233" y="502466"/>
                    <a:pt x="56685" y="337866"/>
                    <a:pt x="181385" y="223925"/>
                  </a:cubicBezTo>
                  <a:cubicBezTo>
                    <a:pt x="346794" y="72788"/>
                    <a:pt x="621643" y="0"/>
                    <a:pt x="2218178" y="6965"/>
                  </a:cubicBezTo>
                  <a:lnTo>
                    <a:pt x="2218179" y="6965"/>
                  </a:lnTo>
                  <a:cubicBezTo>
                    <a:pt x="2434926" y="16819"/>
                    <a:pt x="2639241" y="36481"/>
                    <a:pt x="2773429" y="101690"/>
                  </a:cubicBezTo>
                  <a:cubicBezTo>
                    <a:pt x="3029475" y="226120"/>
                    <a:pt x="3111251" y="459160"/>
                    <a:pt x="3105763" y="704684"/>
                  </a:cubicBezTo>
                  <a:cubicBezTo>
                    <a:pt x="3105763" y="704684"/>
                    <a:pt x="3062475" y="1013073"/>
                    <a:pt x="3069908" y="1248607"/>
                  </a:cubicBezTo>
                  <a:cubicBezTo>
                    <a:pt x="3077032" y="4054491"/>
                    <a:pt x="3084188" y="4250094"/>
                    <a:pt x="3084188" y="4250094"/>
                  </a:cubicBezTo>
                  <a:cubicBezTo>
                    <a:pt x="3067507" y="4465826"/>
                    <a:pt x="2952863" y="4676438"/>
                    <a:pt x="2755994" y="4788062"/>
                  </a:cubicBezTo>
                  <a:cubicBezTo>
                    <a:pt x="2605642" y="4873311"/>
                    <a:pt x="2407611" y="4888408"/>
                    <a:pt x="1905371" y="4877667"/>
                  </a:cubicBezTo>
                  <a:lnTo>
                    <a:pt x="1905354" y="4877667"/>
                  </a:lnTo>
                  <a:cubicBezTo>
                    <a:pt x="645952" y="4872390"/>
                    <a:pt x="384604" y="4906243"/>
                    <a:pt x="254278" y="4797085"/>
                  </a:cubicBezTo>
                  <a:cubicBezTo>
                    <a:pt x="145767" y="4706200"/>
                    <a:pt x="81795" y="4512889"/>
                    <a:pt x="63030" y="4312690"/>
                  </a:cubicBezTo>
                  <a:close/>
                </a:path>
              </a:pathLst>
            </a:custGeom>
            <a:solidFill>
              <a:srgbClr val="F3E4D0"/>
            </a:solidFill>
          </p:spPr>
        </p:sp>
      </p:grpSp>
      <p:sp>
        <p:nvSpPr>
          <p:cNvPr id="20" name="TextBox 20"/>
          <p:cNvSpPr txBox="1"/>
          <p:nvPr/>
        </p:nvSpPr>
        <p:spPr>
          <a:xfrm>
            <a:off x="5644273" y="1967544"/>
            <a:ext cx="3835662" cy="1797073"/>
          </a:xfrm>
          <a:prstGeom prst="rect">
            <a:avLst/>
          </a:prstGeom>
        </p:spPr>
        <p:txBody>
          <a:bodyPr lIns="0" tIns="0" rIns="0" bIns="0" rtlCol="0" anchor="t">
            <a:spAutoFit/>
          </a:bodyPr>
          <a:lstStyle/>
          <a:p>
            <a:pPr marL="441582" lvl="1" indent="-220791">
              <a:lnSpc>
                <a:spcPts val="2924"/>
              </a:lnSpc>
              <a:buFont typeface="Arial"/>
              <a:buChar char="•"/>
            </a:pPr>
            <a:r>
              <a:rPr lang="en-US" sz="2045">
                <a:solidFill>
                  <a:srgbClr val="1D1D1B"/>
                </a:solidFill>
                <a:latin typeface="More Sugar Thin"/>
              </a:rPr>
              <a:t>It is important to note that when understanding neurodiversity there is not one normal or healthy type of brain. </a:t>
            </a:r>
          </a:p>
        </p:txBody>
      </p:sp>
      <p:grpSp>
        <p:nvGrpSpPr>
          <p:cNvPr id="21" name="Group 21"/>
          <p:cNvGrpSpPr/>
          <p:nvPr/>
        </p:nvGrpSpPr>
        <p:grpSpPr>
          <a:xfrm rot="-5400000">
            <a:off x="2117687" y="5434356"/>
            <a:ext cx="606792" cy="2047667"/>
            <a:chOff x="0" y="0"/>
            <a:chExt cx="2140044" cy="7221741"/>
          </a:xfrm>
        </p:grpSpPr>
        <p:sp>
          <p:nvSpPr>
            <p:cNvPr id="22" name="Freeform 22"/>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23" name="TextBox 23"/>
          <p:cNvSpPr txBox="1"/>
          <p:nvPr/>
        </p:nvSpPr>
        <p:spPr>
          <a:xfrm>
            <a:off x="-396472" y="6274602"/>
            <a:ext cx="5635109" cy="334989"/>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Behavior </a:t>
            </a:r>
          </a:p>
        </p:txBody>
      </p:sp>
      <p:grpSp>
        <p:nvGrpSpPr>
          <p:cNvPr id="24" name="Group 24"/>
          <p:cNvGrpSpPr/>
          <p:nvPr/>
        </p:nvGrpSpPr>
        <p:grpSpPr>
          <a:xfrm rot="-5400000">
            <a:off x="2117687" y="4542221"/>
            <a:ext cx="606792" cy="2047667"/>
            <a:chOff x="0" y="0"/>
            <a:chExt cx="2140044" cy="7221741"/>
          </a:xfrm>
        </p:grpSpPr>
        <p:sp>
          <p:nvSpPr>
            <p:cNvPr id="25" name="Freeform 25"/>
            <p:cNvSpPr/>
            <p:nvPr/>
          </p:nvSpPr>
          <p:spPr>
            <a:xfrm>
              <a:off x="-9098" y="-6509"/>
              <a:ext cx="2154375" cy="7253794"/>
            </a:xfrm>
            <a:custGeom>
              <a:avLst/>
              <a:gdLst/>
              <a:ahLst/>
              <a:cxnLst/>
              <a:rect l="l" t="t" r="r" b="b"/>
              <a:pathLst>
                <a:path w="2154375" h="7253794">
                  <a:moveTo>
                    <a:pt x="63030" y="6660241"/>
                  </a:moveTo>
                  <a:cubicBezTo>
                    <a:pt x="63030" y="6660241"/>
                    <a:pt x="0" y="6413677"/>
                    <a:pt x="10218" y="1214762"/>
                  </a:cubicBezTo>
                  <a:cubicBezTo>
                    <a:pt x="18651" y="990971"/>
                    <a:pt x="65033" y="645332"/>
                    <a:pt x="65033" y="645332"/>
                  </a:cubicBezTo>
                  <a:cubicBezTo>
                    <a:pt x="82233" y="502466"/>
                    <a:pt x="56685" y="337866"/>
                    <a:pt x="181385" y="223925"/>
                  </a:cubicBezTo>
                  <a:cubicBezTo>
                    <a:pt x="346794" y="72788"/>
                    <a:pt x="621643" y="0"/>
                    <a:pt x="1261302" y="6965"/>
                  </a:cubicBezTo>
                  <a:lnTo>
                    <a:pt x="1261303" y="6965"/>
                  </a:lnTo>
                  <a:cubicBezTo>
                    <a:pt x="1478050" y="16819"/>
                    <a:pt x="1682365" y="36481"/>
                    <a:pt x="1816553" y="101690"/>
                  </a:cubicBezTo>
                  <a:cubicBezTo>
                    <a:pt x="2072599" y="226120"/>
                    <a:pt x="2154374" y="459160"/>
                    <a:pt x="2148887" y="704684"/>
                  </a:cubicBezTo>
                  <a:cubicBezTo>
                    <a:pt x="2148887" y="704684"/>
                    <a:pt x="2105599" y="1013073"/>
                    <a:pt x="2113032" y="1248607"/>
                  </a:cubicBezTo>
                  <a:cubicBezTo>
                    <a:pt x="2120155" y="6402042"/>
                    <a:pt x="2127312" y="6597645"/>
                    <a:pt x="2127312" y="6597645"/>
                  </a:cubicBezTo>
                  <a:cubicBezTo>
                    <a:pt x="2110630" y="6813377"/>
                    <a:pt x="1995986" y="7023989"/>
                    <a:pt x="1799117" y="7135613"/>
                  </a:cubicBezTo>
                  <a:cubicBezTo>
                    <a:pt x="1648766" y="7220862"/>
                    <a:pt x="1450735" y="7235960"/>
                    <a:pt x="1143315" y="7225218"/>
                  </a:cubicBezTo>
                  <a:lnTo>
                    <a:pt x="1143310" y="7225218"/>
                  </a:lnTo>
                  <a:cubicBezTo>
                    <a:pt x="645952" y="7219942"/>
                    <a:pt x="384604" y="7253795"/>
                    <a:pt x="254278" y="7144637"/>
                  </a:cubicBezTo>
                  <a:cubicBezTo>
                    <a:pt x="145767" y="7053752"/>
                    <a:pt x="81795" y="6860440"/>
                    <a:pt x="63030" y="6660241"/>
                  </a:cubicBezTo>
                  <a:close/>
                </a:path>
              </a:pathLst>
            </a:custGeom>
            <a:solidFill>
              <a:srgbClr val="F3E4D0"/>
            </a:solidFill>
          </p:spPr>
        </p:sp>
      </p:grpSp>
      <p:sp>
        <p:nvSpPr>
          <p:cNvPr id="26" name="TextBox 26"/>
          <p:cNvSpPr txBox="1"/>
          <p:nvPr/>
        </p:nvSpPr>
        <p:spPr>
          <a:xfrm>
            <a:off x="-396472" y="5374747"/>
            <a:ext cx="5635109" cy="314189"/>
          </a:xfrm>
          <a:prstGeom prst="rect">
            <a:avLst/>
          </a:prstGeom>
        </p:spPr>
        <p:txBody>
          <a:bodyPr lIns="0" tIns="0" rIns="0" bIns="0" rtlCol="0" anchor="t">
            <a:spAutoFit/>
          </a:bodyPr>
          <a:lstStyle/>
          <a:p>
            <a:pPr algn="ctr">
              <a:lnSpc>
                <a:spcPts val="2716"/>
              </a:lnSpc>
            </a:pPr>
            <a:r>
              <a:rPr lang="en-US" sz="1899">
                <a:solidFill>
                  <a:srgbClr val="1D1D1B"/>
                </a:solidFill>
                <a:latin typeface="More Sugar Thin"/>
              </a:rPr>
              <a:t>Moods &amp; Emotions </a:t>
            </a:r>
          </a:p>
        </p:txBody>
      </p:sp>
      <p:sp>
        <p:nvSpPr>
          <p:cNvPr id="27" name="TextBox 27"/>
          <p:cNvSpPr txBox="1"/>
          <p:nvPr/>
        </p:nvSpPr>
        <p:spPr>
          <a:xfrm>
            <a:off x="5677549" y="4671734"/>
            <a:ext cx="3769111" cy="2157060"/>
          </a:xfrm>
          <a:prstGeom prst="rect">
            <a:avLst/>
          </a:prstGeom>
        </p:spPr>
        <p:txBody>
          <a:bodyPr lIns="0" tIns="0" rIns="0" bIns="0" rtlCol="0" anchor="t">
            <a:spAutoFit/>
          </a:bodyPr>
          <a:lstStyle/>
          <a:p>
            <a:pPr marL="442594" lvl="1" indent="-221297" algn="ctr">
              <a:lnSpc>
                <a:spcPts val="2869"/>
              </a:lnSpc>
              <a:buFont typeface="Arial"/>
              <a:buChar char="•"/>
            </a:pPr>
            <a:r>
              <a:rPr lang="en-US" sz="2049">
                <a:solidFill>
                  <a:srgbClr val="1D1D1B"/>
                </a:solidFill>
                <a:latin typeface="More Sugar Thin"/>
              </a:rPr>
              <a:t> It is just a normal variation of cognitive functioning in the human population, as there is no one correct way of thinking and processing the world.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29" t="20926" r="2288" b="24345"/>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69922">
            <a:off x="1148980" y="-1613170"/>
            <a:ext cx="6884868" cy="56706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24566">
            <a:off x="-4528587" y="4210916"/>
            <a:ext cx="6884868" cy="567062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46752">
            <a:off x="9321603" y="4194966"/>
            <a:ext cx="6884868" cy="5670628"/>
          </a:xfrm>
          <a:prstGeom prst="rect">
            <a:avLst/>
          </a:prstGeom>
        </p:spPr>
      </p:pic>
      <p:grpSp>
        <p:nvGrpSpPr>
          <p:cNvPr id="6" name="Group 6"/>
          <p:cNvGrpSpPr/>
          <p:nvPr/>
        </p:nvGrpSpPr>
        <p:grpSpPr>
          <a:xfrm rot="5400000">
            <a:off x="3289112" y="-164670"/>
            <a:ext cx="3446688" cy="7483058"/>
            <a:chOff x="0" y="0"/>
            <a:chExt cx="3437537" cy="7463190"/>
          </a:xfrm>
        </p:grpSpPr>
        <p:sp>
          <p:nvSpPr>
            <p:cNvPr id="7" name="Freeform 7"/>
            <p:cNvSpPr/>
            <p:nvPr/>
          </p:nvSpPr>
          <p:spPr>
            <a:xfrm>
              <a:off x="-9098" y="-6509"/>
              <a:ext cx="3451868" cy="7495244"/>
            </a:xfrm>
            <a:custGeom>
              <a:avLst/>
              <a:gdLst/>
              <a:ahLst/>
              <a:cxnLst/>
              <a:rect l="l" t="t" r="r" b="b"/>
              <a:pathLst>
                <a:path w="3451868"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2558795" y="6965"/>
                  </a:cubicBezTo>
                  <a:lnTo>
                    <a:pt x="2558796" y="6965"/>
                  </a:lnTo>
                  <a:cubicBezTo>
                    <a:pt x="2775543" y="16819"/>
                    <a:pt x="2979858" y="36481"/>
                    <a:pt x="3114046" y="101690"/>
                  </a:cubicBezTo>
                  <a:cubicBezTo>
                    <a:pt x="3370092" y="226120"/>
                    <a:pt x="3451867" y="459160"/>
                    <a:pt x="3446380" y="704684"/>
                  </a:cubicBezTo>
                  <a:cubicBezTo>
                    <a:pt x="3446380" y="704684"/>
                    <a:pt x="3403092" y="1013073"/>
                    <a:pt x="3410525" y="1248607"/>
                  </a:cubicBezTo>
                  <a:cubicBezTo>
                    <a:pt x="3417648" y="6643491"/>
                    <a:pt x="3424805" y="6839094"/>
                    <a:pt x="3424805" y="6839094"/>
                  </a:cubicBezTo>
                  <a:cubicBezTo>
                    <a:pt x="3408123" y="7054827"/>
                    <a:pt x="3293479" y="7265439"/>
                    <a:pt x="3096610" y="7377063"/>
                  </a:cubicBezTo>
                  <a:cubicBezTo>
                    <a:pt x="2946259" y="7462311"/>
                    <a:pt x="2748228" y="7477410"/>
                    <a:pt x="2176639" y="7466668"/>
                  </a:cubicBezTo>
                  <a:lnTo>
                    <a:pt x="2176617" y="7466668"/>
                  </a:lnTo>
                  <a:cubicBezTo>
                    <a:pt x="645952" y="7461390"/>
                    <a:pt x="384604" y="7495244"/>
                    <a:pt x="254278" y="7386086"/>
                  </a:cubicBezTo>
                  <a:cubicBezTo>
                    <a:pt x="145767" y="7295201"/>
                    <a:pt x="81795" y="7101889"/>
                    <a:pt x="63030" y="6901690"/>
                  </a:cubicBezTo>
                  <a:close/>
                </a:path>
              </a:pathLst>
            </a:custGeom>
            <a:solidFill>
              <a:srgbClr val="F3E4D0"/>
            </a:solidFill>
          </p:spPr>
        </p:sp>
      </p:grpSp>
      <p:sp>
        <p:nvSpPr>
          <p:cNvPr id="8" name="TextBox 8"/>
          <p:cNvSpPr txBox="1"/>
          <p:nvPr/>
        </p:nvSpPr>
        <p:spPr>
          <a:xfrm>
            <a:off x="1655231" y="2324385"/>
            <a:ext cx="6714450" cy="2755729"/>
          </a:xfrm>
          <a:prstGeom prst="rect">
            <a:avLst/>
          </a:prstGeom>
        </p:spPr>
        <p:txBody>
          <a:bodyPr lIns="0" tIns="0" rIns="0" bIns="0" rtlCol="0" anchor="t">
            <a:spAutoFit/>
          </a:bodyPr>
          <a:lstStyle/>
          <a:p>
            <a:pPr algn="ctr">
              <a:lnSpc>
                <a:spcPts val="2754"/>
              </a:lnSpc>
            </a:pPr>
            <a:r>
              <a:rPr lang="en-US" sz="2754">
                <a:solidFill>
                  <a:srgbClr val="1D1D1B"/>
                </a:solidFill>
                <a:latin typeface="More Sugar Thin"/>
              </a:rPr>
              <a:t>Neurodiversity looks to change how society views disorders relating to the brain and remove the negative stigmas associated with such conditions. Neurodiversity aims to demonstrate that brain differences are not errors that must be fixed; neurodivergent individuals have strengths too!  </a:t>
            </a:r>
          </a:p>
          <a:p>
            <a:pPr algn="ctr">
              <a:lnSpc>
                <a:spcPts val="2754"/>
              </a:lnSpc>
            </a:pPr>
            <a:endParaRPr lang="en-US" sz="2754">
              <a:solidFill>
                <a:srgbClr val="1D1D1B"/>
              </a:solidFill>
              <a:latin typeface="More Sugar Thin"/>
            </a:endParaRPr>
          </a:p>
        </p:txBody>
      </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14919">
            <a:off x="317953" y="4225216"/>
            <a:ext cx="649066" cy="825522"/>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0415">
            <a:off x="8899123" y="1823743"/>
            <a:ext cx="535366" cy="630770"/>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8348901" y="2008227"/>
            <a:ext cx="288703" cy="362527"/>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7333447" y="1597032"/>
            <a:ext cx="207789" cy="260923"/>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74668">
            <a:off x="8393216" y="5028514"/>
            <a:ext cx="558851" cy="543380"/>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3272" t="32416"/>
          <a:stretch>
            <a:fillRect/>
          </a:stretch>
        </p:blipFill>
        <p:spPr>
          <a:xfrm rot="-10800000">
            <a:off x="1096381" y="1455803"/>
            <a:ext cx="558851" cy="543380"/>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0383">
            <a:off x="2557793" y="5692643"/>
            <a:ext cx="288703" cy="362527"/>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46010" flipH="1">
            <a:off x="3057386" y="6079421"/>
            <a:ext cx="207789" cy="260923"/>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70598">
            <a:off x="5229665" y="6334969"/>
            <a:ext cx="1384351" cy="4274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C969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0273">
            <a:off x="6802758" y="4679284"/>
            <a:ext cx="5160275" cy="42501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00700">
            <a:off x="-2139855" y="-504108"/>
            <a:ext cx="5243549" cy="4318778"/>
          </a:xfrm>
          <a:prstGeom prst="rect">
            <a:avLst/>
          </a:prstGeom>
        </p:spPr>
      </p:pic>
      <p:grpSp>
        <p:nvGrpSpPr>
          <p:cNvPr id="4" name="Group 4"/>
          <p:cNvGrpSpPr/>
          <p:nvPr/>
        </p:nvGrpSpPr>
        <p:grpSpPr>
          <a:xfrm rot="-5400000">
            <a:off x="4211039" y="-2901294"/>
            <a:ext cx="1612143" cy="8571180"/>
            <a:chOff x="0" y="0"/>
            <a:chExt cx="1712938" cy="9107071"/>
          </a:xfrm>
        </p:grpSpPr>
        <p:sp>
          <p:nvSpPr>
            <p:cNvPr id="5" name="Freeform 5"/>
            <p:cNvSpPr/>
            <p:nvPr/>
          </p:nvSpPr>
          <p:spPr>
            <a:xfrm>
              <a:off x="-9098" y="-6509"/>
              <a:ext cx="1727269" cy="9139125"/>
            </a:xfrm>
            <a:custGeom>
              <a:avLst/>
              <a:gdLst/>
              <a:ahLst/>
              <a:cxnLst/>
              <a:rect l="l" t="t" r="r" b="b"/>
              <a:pathLst>
                <a:path w="1727269" h="9139125">
                  <a:moveTo>
                    <a:pt x="63030" y="8545572"/>
                  </a:moveTo>
                  <a:cubicBezTo>
                    <a:pt x="63030" y="8545572"/>
                    <a:pt x="0" y="8299007"/>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8287373"/>
                    <a:pt x="1700206" y="8482975"/>
                    <a:pt x="1700206" y="8482975"/>
                  </a:cubicBezTo>
                  <a:cubicBezTo>
                    <a:pt x="1683524" y="8698708"/>
                    <a:pt x="1568880" y="8909320"/>
                    <a:pt x="1372011" y="9020944"/>
                  </a:cubicBezTo>
                  <a:cubicBezTo>
                    <a:pt x="1221660" y="9106192"/>
                    <a:pt x="1023629" y="9121291"/>
                    <a:pt x="803168" y="9110549"/>
                  </a:cubicBezTo>
                  <a:lnTo>
                    <a:pt x="803168" y="9110549"/>
                  </a:lnTo>
                  <a:cubicBezTo>
                    <a:pt x="645952" y="9105271"/>
                    <a:pt x="384604" y="9139125"/>
                    <a:pt x="254278" y="9029967"/>
                  </a:cubicBezTo>
                  <a:cubicBezTo>
                    <a:pt x="145767" y="8939082"/>
                    <a:pt x="81795" y="8745770"/>
                    <a:pt x="63030" y="8545572"/>
                  </a:cubicBezTo>
                  <a:close/>
                </a:path>
              </a:pathLst>
            </a:custGeom>
            <a:solidFill>
              <a:srgbClr val="C75C47"/>
            </a:solidFill>
          </p:spPr>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272" t="32416"/>
          <a:stretch>
            <a:fillRect/>
          </a:stretch>
        </p:blipFill>
        <p:spPr>
          <a:xfrm rot="76518">
            <a:off x="3028338" y="6642301"/>
            <a:ext cx="506381" cy="492363"/>
          </a:xfrm>
          <a:prstGeom prst="rect">
            <a:avLst/>
          </a:prstGeom>
        </p:spPr>
      </p:pic>
      <p:sp>
        <p:nvSpPr>
          <p:cNvPr id="13" name="TextBox 13"/>
          <p:cNvSpPr txBox="1"/>
          <p:nvPr/>
        </p:nvSpPr>
        <p:spPr>
          <a:xfrm>
            <a:off x="939904" y="1063013"/>
            <a:ext cx="8154411" cy="690192"/>
          </a:xfrm>
          <a:prstGeom prst="rect">
            <a:avLst/>
          </a:prstGeom>
        </p:spPr>
        <p:txBody>
          <a:bodyPr lIns="0" tIns="0" rIns="0" bIns="0" rtlCol="0" anchor="t">
            <a:spAutoFit/>
          </a:bodyPr>
          <a:lstStyle/>
          <a:p>
            <a:pPr algn="ctr">
              <a:lnSpc>
                <a:spcPts val="5333"/>
              </a:lnSpc>
            </a:pPr>
            <a:r>
              <a:rPr lang="en-US" sz="4848">
                <a:solidFill>
                  <a:srgbClr val="F3E4D0"/>
                </a:solidFill>
                <a:latin typeface="One Little Font"/>
              </a:rPr>
              <a:t>TYPES OF NEURODIVERSITY</a:t>
            </a:r>
          </a:p>
        </p:txBody>
      </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14919">
            <a:off x="922500" y="1379216"/>
            <a:ext cx="588126" cy="74801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37487" flipH="1">
            <a:off x="8673036" y="320275"/>
            <a:ext cx="698089" cy="822491"/>
          </a:xfrm>
          <a:prstGeom prst="rect">
            <a:avLst/>
          </a:prstGeom>
        </p:spPr>
      </p:pic>
      <p:grpSp>
        <p:nvGrpSpPr>
          <p:cNvPr id="16" name="Group 16"/>
          <p:cNvGrpSpPr/>
          <p:nvPr/>
        </p:nvGrpSpPr>
        <p:grpSpPr>
          <a:xfrm rot="-5400000">
            <a:off x="2066896" y="1833132"/>
            <a:ext cx="956024" cy="1990457"/>
            <a:chOff x="0" y="0"/>
            <a:chExt cx="1712938" cy="3566364"/>
          </a:xfrm>
        </p:grpSpPr>
        <p:sp>
          <p:nvSpPr>
            <p:cNvPr id="17" name="Freeform 17"/>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ECC429"/>
            </a:solidFill>
          </p:spPr>
        </p:sp>
      </p:grpSp>
      <p:grpSp>
        <p:nvGrpSpPr>
          <p:cNvPr id="34" name="Group 33">
            <a:extLst>
              <a:ext uri="{FF2B5EF4-FFF2-40B4-BE49-F238E27FC236}">
                <a16:creationId xmlns:a16="http://schemas.microsoft.com/office/drawing/2014/main" id="{6B1B5D00-72A5-494B-8C38-824ED53D1457}"/>
              </a:ext>
            </a:extLst>
          </p:cNvPr>
          <p:cNvGrpSpPr/>
          <p:nvPr/>
        </p:nvGrpSpPr>
        <p:grpSpPr>
          <a:xfrm>
            <a:off x="6173293" y="2386682"/>
            <a:ext cx="2070302" cy="939745"/>
            <a:chOff x="6323630" y="2756449"/>
            <a:chExt cx="2070302" cy="939745"/>
          </a:xfrm>
        </p:grpSpPr>
        <p:grpSp>
          <p:nvGrpSpPr>
            <p:cNvPr id="8" name="Group 8"/>
            <p:cNvGrpSpPr/>
            <p:nvPr/>
          </p:nvGrpSpPr>
          <p:grpSpPr>
            <a:xfrm rot="-5400000">
              <a:off x="6945777" y="2248040"/>
              <a:ext cx="939745" cy="1956564"/>
              <a:chOff x="0" y="0"/>
              <a:chExt cx="1712938" cy="3566364"/>
            </a:xfrm>
          </p:grpSpPr>
          <p:sp>
            <p:nvSpPr>
              <p:cNvPr id="9" name="Freeform 9"/>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ECC429"/>
              </a:solidFill>
            </p:spPr>
          </p:sp>
        </p:grpSp>
        <p:sp>
          <p:nvSpPr>
            <p:cNvPr id="18" name="TextBox 18"/>
            <p:cNvSpPr txBox="1"/>
            <p:nvPr/>
          </p:nvSpPr>
          <p:spPr>
            <a:xfrm>
              <a:off x="6323630" y="3048799"/>
              <a:ext cx="2054645"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Dyslexia</a:t>
              </a:r>
            </a:p>
          </p:txBody>
        </p:sp>
      </p:grpSp>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311" y="4214158"/>
            <a:ext cx="2985796" cy="2926080"/>
          </a:xfrm>
          <a:prstGeom prst="rect">
            <a:avLst/>
          </a:prstGeom>
        </p:spPr>
      </p:pic>
      <p:sp>
        <p:nvSpPr>
          <p:cNvPr id="22" name="TextBox 22"/>
          <p:cNvSpPr txBox="1"/>
          <p:nvPr/>
        </p:nvSpPr>
        <p:spPr>
          <a:xfrm>
            <a:off x="1546047" y="2661684"/>
            <a:ext cx="2082119"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Hyperlexia</a:t>
            </a:r>
          </a:p>
        </p:txBody>
      </p:sp>
      <p:grpSp>
        <p:nvGrpSpPr>
          <p:cNvPr id="33" name="Group 32">
            <a:extLst>
              <a:ext uri="{FF2B5EF4-FFF2-40B4-BE49-F238E27FC236}">
                <a16:creationId xmlns:a16="http://schemas.microsoft.com/office/drawing/2014/main" id="{EF86A153-AFCA-4E2F-B3FA-E6CE1B85CB80}"/>
              </a:ext>
            </a:extLst>
          </p:cNvPr>
          <p:cNvGrpSpPr/>
          <p:nvPr/>
        </p:nvGrpSpPr>
        <p:grpSpPr>
          <a:xfrm>
            <a:off x="7026348" y="3766028"/>
            <a:ext cx="1987878" cy="984751"/>
            <a:chOff x="6406054" y="4323696"/>
            <a:chExt cx="1987878" cy="984751"/>
          </a:xfrm>
        </p:grpSpPr>
        <p:grpSp>
          <p:nvGrpSpPr>
            <p:cNvPr id="10" name="Group 10"/>
            <p:cNvGrpSpPr/>
            <p:nvPr/>
          </p:nvGrpSpPr>
          <p:grpSpPr>
            <a:xfrm rot="5400000">
              <a:off x="6923274" y="3837790"/>
              <a:ext cx="984751" cy="1956564"/>
              <a:chOff x="0" y="0"/>
              <a:chExt cx="1794973" cy="3566364"/>
            </a:xfrm>
          </p:grpSpPr>
          <p:sp>
            <p:nvSpPr>
              <p:cNvPr id="11" name="Freeform 11"/>
              <p:cNvSpPr/>
              <p:nvPr/>
            </p:nvSpPr>
            <p:spPr>
              <a:xfrm>
                <a:off x="-9098" y="-6509"/>
                <a:ext cx="1809303" cy="3598417"/>
              </a:xfrm>
              <a:custGeom>
                <a:avLst/>
                <a:gdLst/>
                <a:ahLst/>
                <a:cxnLst/>
                <a:rect l="l" t="t" r="r" b="b"/>
                <a:pathLst>
                  <a:path w="1809303"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916230" y="6965"/>
                    </a:cubicBezTo>
                    <a:lnTo>
                      <a:pt x="916231" y="6965"/>
                    </a:lnTo>
                    <a:cubicBezTo>
                      <a:pt x="1132978" y="16819"/>
                      <a:pt x="1337293" y="36481"/>
                      <a:pt x="1471482" y="101690"/>
                    </a:cubicBezTo>
                    <a:cubicBezTo>
                      <a:pt x="1727528" y="226120"/>
                      <a:pt x="1809303" y="459160"/>
                      <a:pt x="1803815" y="704684"/>
                    </a:cubicBezTo>
                    <a:cubicBezTo>
                      <a:pt x="1803815" y="704684"/>
                      <a:pt x="1760527" y="1013073"/>
                      <a:pt x="1767961" y="1248607"/>
                    </a:cubicBezTo>
                    <a:cubicBezTo>
                      <a:pt x="1775084" y="2746665"/>
                      <a:pt x="1782241" y="2942268"/>
                      <a:pt x="1782241" y="2942268"/>
                    </a:cubicBezTo>
                    <a:cubicBezTo>
                      <a:pt x="1765559" y="3158000"/>
                      <a:pt x="1650915" y="3368612"/>
                      <a:pt x="1454046" y="3480236"/>
                    </a:cubicBezTo>
                    <a:cubicBezTo>
                      <a:pt x="1303694" y="3565485"/>
                      <a:pt x="1105663" y="3580583"/>
                      <a:pt x="868500" y="3569841"/>
                    </a:cubicBezTo>
                    <a:lnTo>
                      <a:pt x="868499" y="3569841"/>
                    </a:lnTo>
                    <a:cubicBezTo>
                      <a:pt x="645952" y="3564564"/>
                      <a:pt x="384604" y="3598417"/>
                      <a:pt x="254278" y="3489260"/>
                    </a:cubicBezTo>
                    <a:cubicBezTo>
                      <a:pt x="145767" y="3398374"/>
                      <a:pt x="81795" y="3205063"/>
                      <a:pt x="63030" y="3004864"/>
                    </a:cubicBezTo>
                    <a:close/>
                  </a:path>
                </a:pathLst>
              </a:custGeom>
              <a:solidFill>
                <a:srgbClr val="F3E4D0"/>
              </a:solidFill>
            </p:spPr>
          </p:sp>
        </p:grpSp>
        <p:sp>
          <p:nvSpPr>
            <p:cNvPr id="23" name="TextBox 23"/>
            <p:cNvSpPr txBox="1"/>
            <p:nvPr/>
          </p:nvSpPr>
          <p:spPr>
            <a:xfrm>
              <a:off x="6406054" y="4603806"/>
              <a:ext cx="1972221"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Autism</a:t>
              </a:r>
            </a:p>
          </p:txBody>
        </p:sp>
      </p:grpSp>
      <p:grpSp>
        <p:nvGrpSpPr>
          <p:cNvPr id="31" name="Group 30">
            <a:extLst>
              <a:ext uri="{FF2B5EF4-FFF2-40B4-BE49-F238E27FC236}">
                <a16:creationId xmlns:a16="http://schemas.microsoft.com/office/drawing/2014/main" id="{4A7F59FA-0906-47F4-A87C-7EF578A31452}"/>
              </a:ext>
            </a:extLst>
          </p:cNvPr>
          <p:cNvGrpSpPr/>
          <p:nvPr/>
        </p:nvGrpSpPr>
        <p:grpSpPr>
          <a:xfrm>
            <a:off x="3911221" y="2931267"/>
            <a:ext cx="2187047" cy="1050447"/>
            <a:chOff x="3942070" y="3486403"/>
            <a:chExt cx="2187047" cy="1050447"/>
          </a:xfrm>
        </p:grpSpPr>
        <p:grpSp>
          <p:nvGrpSpPr>
            <p:cNvPr id="6" name="Group 6"/>
            <p:cNvGrpSpPr/>
            <p:nvPr/>
          </p:nvGrpSpPr>
          <p:grpSpPr>
            <a:xfrm rot="5400000">
              <a:off x="4510370" y="2918103"/>
              <a:ext cx="1050447" cy="2187047"/>
              <a:chOff x="0" y="0"/>
              <a:chExt cx="1712938" cy="3566364"/>
            </a:xfrm>
          </p:grpSpPr>
          <p:sp>
            <p:nvSpPr>
              <p:cNvPr id="7" name="Freeform 7"/>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F3E4D0"/>
              </a:solidFill>
            </p:spPr>
          </p:sp>
        </p:grpSp>
        <p:sp>
          <p:nvSpPr>
            <p:cNvPr id="24" name="TextBox 24"/>
            <p:cNvSpPr txBox="1"/>
            <p:nvPr/>
          </p:nvSpPr>
          <p:spPr>
            <a:xfrm>
              <a:off x="4030999" y="3842757"/>
              <a:ext cx="1972221"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Dyspraxia</a:t>
              </a:r>
            </a:p>
          </p:txBody>
        </p:sp>
      </p:grpSp>
      <p:grpSp>
        <p:nvGrpSpPr>
          <p:cNvPr id="32" name="Group 31">
            <a:extLst>
              <a:ext uri="{FF2B5EF4-FFF2-40B4-BE49-F238E27FC236}">
                <a16:creationId xmlns:a16="http://schemas.microsoft.com/office/drawing/2014/main" id="{D8E5119F-0FA1-4861-9897-37FAF5BC9198}"/>
              </a:ext>
            </a:extLst>
          </p:cNvPr>
          <p:cNvGrpSpPr/>
          <p:nvPr/>
        </p:nvGrpSpPr>
        <p:grpSpPr>
          <a:xfrm>
            <a:off x="3327188" y="4307006"/>
            <a:ext cx="2115349" cy="1016010"/>
            <a:chOff x="3640148" y="4975207"/>
            <a:chExt cx="2115349" cy="1016010"/>
          </a:xfrm>
        </p:grpSpPr>
        <p:grpSp>
          <p:nvGrpSpPr>
            <p:cNvPr id="19" name="Group 19"/>
            <p:cNvGrpSpPr/>
            <p:nvPr/>
          </p:nvGrpSpPr>
          <p:grpSpPr>
            <a:xfrm rot="5400000">
              <a:off x="4189818" y="4425537"/>
              <a:ext cx="1016010" cy="2115349"/>
              <a:chOff x="0" y="0"/>
              <a:chExt cx="1712938" cy="3566364"/>
            </a:xfrm>
          </p:grpSpPr>
          <p:sp>
            <p:nvSpPr>
              <p:cNvPr id="20" name="Freeform 20"/>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F3E4D0"/>
              </a:solidFill>
            </p:spPr>
          </p:sp>
        </p:grpSp>
        <p:sp>
          <p:nvSpPr>
            <p:cNvPr id="25" name="TextBox 25"/>
            <p:cNvSpPr txBox="1"/>
            <p:nvPr/>
          </p:nvSpPr>
          <p:spPr>
            <a:xfrm>
              <a:off x="3711713" y="5308522"/>
              <a:ext cx="1972221"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ADHD/ADD</a:t>
              </a:r>
            </a:p>
          </p:txBody>
        </p:sp>
      </p:grpSp>
      <p:grpSp>
        <p:nvGrpSpPr>
          <p:cNvPr id="26" name="Group 26"/>
          <p:cNvGrpSpPr/>
          <p:nvPr/>
        </p:nvGrpSpPr>
        <p:grpSpPr>
          <a:xfrm rot="5400000">
            <a:off x="6359878" y="4443802"/>
            <a:ext cx="1016010" cy="2115349"/>
            <a:chOff x="0" y="0"/>
            <a:chExt cx="1712938" cy="3566364"/>
          </a:xfrm>
        </p:grpSpPr>
        <p:sp>
          <p:nvSpPr>
            <p:cNvPr id="27" name="Freeform 27"/>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ECC429"/>
            </a:solidFill>
          </p:spPr>
        </p:sp>
      </p:grpSp>
      <p:sp>
        <p:nvSpPr>
          <p:cNvPr id="28" name="TextBox 28"/>
          <p:cNvSpPr txBox="1"/>
          <p:nvPr/>
        </p:nvSpPr>
        <p:spPr>
          <a:xfrm>
            <a:off x="5876127" y="5305872"/>
            <a:ext cx="1972221" cy="371326"/>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Dyscalculia</a:t>
            </a:r>
          </a:p>
        </p:txBody>
      </p:sp>
      <p:pic>
        <p:nvPicPr>
          <p:cNvPr id="29"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383">
            <a:off x="8878475" y="2676229"/>
            <a:ext cx="287210" cy="360652"/>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383">
            <a:off x="4891989" y="6595524"/>
            <a:ext cx="287210" cy="360652"/>
          </a:xfrm>
          <a:prstGeom prst="rect">
            <a:avLst/>
          </a:prstGeom>
        </p:spPr>
      </p:pic>
      <p:grpSp>
        <p:nvGrpSpPr>
          <p:cNvPr id="35" name="Group 26">
            <a:extLst>
              <a:ext uri="{FF2B5EF4-FFF2-40B4-BE49-F238E27FC236}">
                <a16:creationId xmlns:a16="http://schemas.microsoft.com/office/drawing/2014/main" id="{79E8127A-FDB7-4D27-86EF-44D4DB9C86DA}"/>
              </a:ext>
            </a:extLst>
          </p:cNvPr>
          <p:cNvGrpSpPr/>
          <p:nvPr/>
        </p:nvGrpSpPr>
        <p:grpSpPr>
          <a:xfrm rot="5400000">
            <a:off x="4182295" y="5222161"/>
            <a:ext cx="1016010" cy="2115349"/>
            <a:chOff x="0" y="0"/>
            <a:chExt cx="1712938" cy="3566364"/>
          </a:xfrm>
        </p:grpSpPr>
        <p:sp>
          <p:nvSpPr>
            <p:cNvPr id="36" name="Freeform 27">
              <a:extLst>
                <a:ext uri="{FF2B5EF4-FFF2-40B4-BE49-F238E27FC236}">
                  <a16:creationId xmlns:a16="http://schemas.microsoft.com/office/drawing/2014/main" id="{BDC6C6EF-7A0A-4F1E-99E5-E4A642520E8C}"/>
                </a:ext>
              </a:extLst>
            </p:cNvPr>
            <p:cNvSpPr/>
            <p:nvPr/>
          </p:nvSpPr>
          <p:spPr>
            <a:xfrm>
              <a:off x="-9098" y="-6509"/>
              <a:ext cx="1727269" cy="3598417"/>
            </a:xfrm>
            <a:custGeom>
              <a:avLst/>
              <a:gdLst/>
              <a:ahLst/>
              <a:cxnLst/>
              <a:rect l="l" t="t" r="r" b="b"/>
              <a:pathLst>
                <a:path w="1727269" h="3598417">
                  <a:moveTo>
                    <a:pt x="63030" y="3004864"/>
                  </a:moveTo>
                  <a:cubicBezTo>
                    <a:pt x="63030" y="3004864"/>
                    <a:pt x="0" y="2758300"/>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2746665"/>
                    <a:pt x="1700206" y="2942268"/>
                    <a:pt x="1700206" y="2942268"/>
                  </a:cubicBezTo>
                  <a:cubicBezTo>
                    <a:pt x="1683524" y="3158000"/>
                    <a:pt x="1568880" y="3368612"/>
                    <a:pt x="1372011" y="3480236"/>
                  </a:cubicBezTo>
                  <a:cubicBezTo>
                    <a:pt x="1221660" y="3565485"/>
                    <a:pt x="1023629" y="3580583"/>
                    <a:pt x="803168" y="3569841"/>
                  </a:cubicBezTo>
                  <a:lnTo>
                    <a:pt x="803168" y="3569841"/>
                  </a:lnTo>
                  <a:cubicBezTo>
                    <a:pt x="645952" y="3564564"/>
                    <a:pt x="384604" y="3598417"/>
                    <a:pt x="254278" y="3489260"/>
                  </a:cubicBezTo>
                  <a:cubicBezTo>
                    <a:pt x="145767" y="3398374"/>
                    <a:pt x="81795" y="3205063"/>
                    <a:pt x="63030" y="3004864"/>
                  </a:cubicBezTo>
                  <a:close/>
                </a:path>
              </a:pathLst>
            </a:custGeom>
            <a:solidFill>
              <a:srgbClr val="ECC429"/>
            </a:solidFill>
          </p:spPr>
        </p:sp>
      </p:grpSp>
      <p:sp>
        <p:nvSpPr>
          <p:cNvPr id="37" name="TextBox 28">
            <a:extLst>
              <a:ext uri="{FF2B5EF4-FFF2-40B4-BE49-F238E27FC236}">
                <a16:creationId xmlns:a16="http://schemas.microsoft.com/office/drawing/2014/main" id="{A039AE01-602E-4207-813B-28F5765B5A02}"/>
              </a:ext>
            </a:extLst>
          </p:cNvPr>
          <p:cNvSpPr txBox="1"/>
          <p:nvPr/>
        </p:nvSpPr>
        <p:spPr>
          <a:xfrm>
            <a:off x="3698544" y="5943805"/>
            <a:ext cx="1972221" cy="744948"/>
          </a:xfrm>
          <a:prstGeom prst="rect">
            <a:avLst/>
          </a:prstGeom>
        </p:spPr>
        <p:txBody>
          <a:bodyPr lIns="0" tIns="0" rIns="0" bIns="0" rtlCol="0" anchor="t">
            <a:spAutoFit/>
          </a:bodyPr>
          <a:lstStyle/>
          <a:p>
            <a:pPr algn="ctr">
              <a:lnSpc>
                <a:spcPts val="2999"/>
              </a:lnSpc>
            </a:pPr>
            <a:r>
              <a:rPr lang="en-US" sz="2499">
                <a:solidFill>
                  <a:srgbClr val="1D1D1B"/>
                </a:solidFill>
                <a:latin typeface="More Sugar Thin"/>
              </a:rPr>
              <a:t>Tourette Syndrome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6067676" y="-3516512"/>
            <a:ext cx="7338822" cy="6044521"/>
          </a:xfrm>
          <a:prstGeom prst="rect">
            <a:avLst/>
          </a:prstGeom>
        </p:spPr>
      </p:pic>
      <p:grpSp>
        <p:nvGrpSpPr>
          <p:cNvPr id="4" name="Group 4"/>
          <p:cNvGrpSpPr/>
          <p:nvPr/>
        </p:nvGrpSpPr>
        <p:grpSpPr>
          <a:xfrm rot="5400000">
            <a:off x="6116349" y="-517033"/>
            <a:ext cx="1967671" cy="4763679"/>
            <a:chOff x="0" y="0"/>
            <a:chExt cx="2223131" cy="5382143"/>
          </a:xfrm>
        </p:grpSpPr>
        <p:sp>
          <p:nvSpPr>
            <p:cNvPr id="5" name="Freeform 5"/>
            <p:cNvSpPr/>
            <p:nvPr/>
          </p:nvSpPr>
          <p:spPr>
            <a:xfrm>
              <a:off x="-9098" y="-6509"/>
              <a:ext cx="2237462" cy="5414196"/>
            </a:xfrm>
            <a:custGeom>
              <a:avLst/>
              <a:gdLst/>
              <a:ahLst/>
              <a:cxnLst/>
              <a:rect l="l" t="t" r="r" b="b"/>
              <a:pathLst>
                <a:path w="2237462"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1344389" y="6965"/>
                  </a:cubicBezTo>
                  <a:lnTo>
                    <a:pt x="1344390" y="6965"/>
                  </a:lnTo>
                  <a:cubicBezTo>
                    <a:pt x="1561137" y="16819"/>
                    <a:pt x="1765452" y="36481"/>
                    <a:pt x="1899640" y="101690"/>
                  </a:cubicBezTo>
                  <a:cubicBezTo>
                    <a:pt x="2155686" y="226120"/>
                    <a:pt x="2237462" y="459160"/>
                    <a:pt x="2231974" y="704684"/>
                  </a:cubicBezTo>
                  <a:cubicBezTo>
                    <a:pt x="2231974" y="704684"/>
                    <a:pt x="2188686" y="1013073"/>
                    <a:pt x="2196119" y="1248607"/>
                  </a:cubicBezTo>
                  <a:cubicBezTo>
                    <a:pt x="2203243" y="4562444"/>
                    <a:pt x="2210399" y="4758047"/>
                    <a:pt x="2210399" y="4758047"/>
                  </a:cubicBezTo>
                  <a:cubicBezTo>
                    <a:pt x="2193718" y="4973779"/>
                    <a:pt x="2079074" y="5184391"/>
                    <a:pt x="1882205" y="5296015"/>
                  </a:cubicBezTo>
                  <a:cubicBezTo>
                    <a:pt x="1731853" y="5381264"/>
                    <a:pt x="1533822" y="5396362"/>
                    <a:pt x="1209486" y="5385620"/>
                  </a:cubicBezTo>
                  <a:lnTo>
                    <a:pt x="1209479" y="5385620"/>
                  </a:lnTo>
                  <a:cubicBezTo>
                    <a:pt x="645952" y="5380343"/>
                    <a:pt x="384604" y="5414196"/>
                    <a:pt x="254278" y="5305039"/>
                  </a:cubicBezTo>
                  <a:cubicBezTo>
                    <a:pt x="145767" y="5214154"/>
                    <a:pt x="81795" y="5020842"/>
                    <a:pt x="63030" y="4820643"/>
                  </a:cubicBezTo>
                  <a:close/>
                </a:path>
              </a:pathLst>
            </a:custGeom>
            <a:solidFill>
              <a:srgbClr val="A3DDF1"/>
            </a:solidFill>
          </p:spPr>
        </p:sp>
      </p:grpSp>
      <p:grpSp>
        <p:nvGrpSpPr>
          <p:cNvPr id="6" name="Group 6"/>
          <p:cNvGrpSpPr/>
          <p:nvPr/>
        </p:nvGrpSpPr>
        <p:grpSpPr>
          <a:xfrm rot="5400000">
            <a:off x="545347" y="-165809"/>
            <a:ext cx="3038895" cy="3947857"/>
            <a:chOff x="0" y="0"/>
            <a:chExt cx="3335090" cy="4332646"/>
          </a:xfrm>
        </p:grpSpPr>
        <p:sp>
          <p:nvSpPr>
            <p:cNvPr id="7" name="Freeform 7"/>
            <p:cNvSpPr/>
            <p:nvPr/>
          </p:nvSpPr>
          <p:spPr>
            <a:xfrm>
              <a:off x="-9098" y="-6509"/>
              <a:ext cx="3349420" cy="4364699"/>
            </a:xfrm>
            <a:custGeom>
              <a:avLst/>
              <a:gdLst/>
              <a:ahLst/>
              <a:cxnLst/>
              <a:rect l="l" t="t" r="r" b="b"/>
              <a:pathLst>
                <a:path w="3349420"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2456347" y="6965"/>
                  </a:cubicBezTo>
                  <a:lnTo>
                    <a:pt x="2456349" y="6965"/>
                  </a:lnTo>
                  <a:cubicBezTo>
                    <a:pt x="2673096" y="16819"/>
                    <a:pt x="2877411" y="36481"/>
                    <a:pt x="3011599" y="101690"/>
                  </a:cubicBezTo>
                  <a:cubicBezTo>
                    <a:pt x="3267645" y="226120"/>
                    <a:pt x="3349420" y="459160"/>
                    <a:pt x="3343932" y="704684"/>
                  </a:cubicBezTo>
                  <a:cubicBezTo>
                    <a:pt x="3343932" y="704684"/>
                    <a:pt x="3300644" y="1013073"/>
                    <a:pt x="3308078" y="1248607"/>
                  </a:cubicBezTo>
                  <a:cubicBezTo>
                    <a:pt x="3315201" y="3512947"/>
                    <a:pt x="3322358" y="3708550"/>
                    <a:pt x="3322358" y="3708550"/>
                  </a:cubicBezTo>
                  <a:cubicBezTo>
                    <a:pt x="3305676" y="3924283"/>
                    <a:pt x="3191032" y="4134894"/>
                    <a:pt x="2994163" y="4246518"/>
                  </a:cubicBezTo>
                  <a:cubicBezTo>
                    <a:pt x="2843812" y="4331767"/>
                    <a:pt x="2645780" y="4346865"/>
                    <a:pt x="2095050" y="4336123"/>
                  </a:cubicBezTo>
                  <a:lnTo>
                    <a:pt x="2095029" y="4336123"/>
                  </a:lnTo>
                  <a:cubicBezTo>
                    <a:pt x="645952" y="4330847"/>
                    <a:pt x="384604" y="4364700"/>
                    <a:pt x="254278" y="4255542"/>
                  </a:cubicBezTo>
                  <a:cubicBezTo>
                    <a:pt x="145767" y="4164657"/>
                    <a:pt x="81795" y="3971345"/>
                    <a:pt x="63030" y="3771146"/>
                  </a:cubicBezTo>
                  <a:close/>
                </a:path>
              </a:pathLst>
            </a:custGeom>
            <a:solidFill>
              <a:srgbClr val="EEC51D"/>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98577">
            <a:off x="202905" y="2481897"/>
            <a:ext cx="554688" cy="6535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272" t="32416"/>
          <a:stretch>
            <a:fillRect/>
          </a:stretch>
        </p:blipFill>
        <p:spPr>
          <a:xfrm rot="-5687312">
            <a:off x="3271288" y="469589"/>
            <a:ext cx="538776" cy="52386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4733534" y="892815"/>
            <a:ext cx="287210" cy="3606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6010" flipH="1">
            <a:off x="9100932" y="2584713"/>
            <a:ext cx="206714" cy="25957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272" t="32416"/>
          <a:stretch>
            <a:fillRect/>
          </a:stretch>
        </p:blipFill>
        <p:spPr>
          <a:xfrm rot="5826050">
            <a:off x="4265548" y="4271117"/>
            <a:ext cx="479887" cy="46660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9223" y="3695633"/>
            <a:ext cx="2384755" cy="2926080"/>
          </a:xfrm>
          <a:prstGeom prst="rect">
            <a:avLst/>
          </a:prstGeom>
        </p:spPr>
      </p:pic>
      <p:grpSp>
        <p:nvGrpSpPr>
          <p:cNvPr id="14" name="Group 14"/>
          <p:cNvGrpSpPr/>
          <p:nvPr/>
        </p:nvGrpSpPr>
        <p:grpSpPr>
          <a:xfrm rot="5400000">
            <a:off x="6385434" y="1316476"/>
            <a:ext cx="1429500" cy="4852528"/>
            <a:chOff x="0" y="0"/>
            <a:chExt cx="2578852" cy="8754075"/>
          </a:xfrm>
        </p:grpSpPr>
        <p:sp>
          <p:nvSpPr>
            <p:cNvPr id="15" name="Freeform 15"/>
            <p:cNvSpPr/>
            <p:nvPr/>
          </p:nvSpPr>
          <p:spPr>
            <a:xfrm>
              <a:off x="-9098" y="-6509"/>
              <a:ext cx="2593182" cy="8786129"/>
            </a:xfrm>
            <a:custGeom>
              <a:avLst/>
              <a:gdLst/>
              <a:ahLst/>
              <a:cxnLst/>
              <a:rect l="l" t="t" r="r" b="b"/>
              <a:pathLst>
                <a:path w="2593182" h="8786129">
                  <a:moveTo>
                    <a:pt x="63030" y="8192575"/>
                  </a:moveTo>
                  <a:cubicBezTo>
                    <a:pt x="63030" y="8192575"/>
                    <a:pt x="0" y="7946010"/>
                    <a:pt x="10218" y="1214762"/>
                  </a:cubicBezTo>
                  <a:cubicBezTo>
                    <a:pt x="18651" y="990971"/>
                    <a:pt x="65033" y="645332"/>
                    <a:pt x="65033" y="645332"/>
                  </a:cubicBezTo>
                  <a:cubicBezTo>
                    <a:pt x="82233" y="502466"/>
                    <a:pt x="56685" y="337866"/>
                    <a:pt x="181385" y="223925"/>
                  </a:cubicBezTo>
                  <a:cubicBezTo>
                    <a:pt x="346794" y="72788"/>
                    <a:pt x="621643" y="0"/>
                    <a:pt x="1700109" y="6965"/>
                  </a:cubicBezTo>
                  <a:lnTo>
                    <a:pt x="1700111" y="6965"/>
                  </a:lnTo>
                  <a:cubicBezTo>
                    <a:pt x="1916858" y="16819"/>
                    <a:pt x="2121173" y="36481"/>
                    <a:pt x="2255361" y="101690"/>
                  </a:cubicBezTo>
                  <a:cubicBezTo>
                    <a:pt x="2511407" y="226120"/>
                    <a:pt x="2593182" y="459160"/>
                    <a:pt x="2587694" y="704684"/>
                  </a:cubicBezTo>
                  <a:cubicBezTo>
                    <a:pt x="2587694" y="704684"/>
                    <a:pt x="2544407" y="1013073"/>
                    <a:pt x="2551840" y="1248607"/>
                  </a:cubicBezTo>
                  <a:cubicBezTo>
                    <a:pt x="2558963" y="7934376"/>
                    <a:pt x="2566120" y="8129979"/>
                    <a:pt x="2566120" y="8129979"/>
                  </a:cubicBezTo>
                  <a:cubicBezTo>
                    <a:pt x="2549438" y="8345712"/>
                    <a:pt x="2434794" y="8556324"/>
                    <a:pt x="2237925" y="8667948"/>
                  </a:cubicBezTo>
                  <a:cubicBezTo>
                    <a:pt x="2087574" y="8753196"/>
                    <a:pt x="1889543" y="8768294"/>
                    <a:pt x="1492782" y="8757552"/>
                  </a:cubicBezTo>
                  <a:lnTo>
                    <a:pt x="1492771" y="8757552"/>
                  </a:lnTo>
                  <a:cubicBezTo>
                    <a:pt x="645952" y="8752275"/>
                    <a:pt x="384604" y="8786129"/>
                    <a:pt x="254278" y="8676970"/>
                  </a:cubicBezTo>
                  <a:cubicBezTo>
                    <a:pt x="145767" y="8586086"/>
                    <a:pt x="81795" y="8392774"/>
                    <a:pt x="63030" y="8192575"/>
                  </a:cubicBezTo>
                  <a:close/>
                </a:path>
              </a:pathLst>
            </a:custGeom>
            <a:solidFill>
              <a:srgbClr val="A3DDF1"/>
            </a:solidFill>
          </p:spPr>
        </p:sp>
      </p:grpSp>
      <p:grpSp>
        <p:nvGrpSpPr>
          <p:cNvPr id="16" name="Group 16"/>
          <p:cNvGrpSpPr/>
          <p:nvPr/>
        </p:nvGrpSpPr>
        <p:grpSpPr>
          <a:xfrm rot="5400000">
            <a:off x="6478178" y="3168779"/>
            <a:ext cx="1429500" cy="4852528"/>
            <a:chOff x="0" y="0"/>
            <a:chExt cx="2578852" cy="8754075"/>
          </a:xfrm>
        </p:grpSpPr>
        <p:sp>
          <p:nvSpPr>
            <p:cNvPr id="17" name="Freeform 17"/>
            <p:cNvSpPr/>
            <p:nvPr/>
          </p:nvSpPr>
          <p:spPr>
            <a:xfrm>
              <a:off x="-9098" y="-6509"/>
              <a:ext cx="2593182" cy="8786129"/>
            </a:xfrm>
            <a:custGeom>
              <a:avLst/>
              <a:gdLst/>
              <a:ahLst/>
              <a:cxnLst/>
              <a:rect l="l" t="t" r="r" b="b"/>
              <a:pathLst>
                <a:path w="2593182" h="8786129">
                  <a:moveTo>
                    <a:pt x="63030" y="8192575"/>
                  </a:moveTo>
                  <a:cubicBezTo>
                    <a:pt x="63030" y="8192575"/>
                    <a:pt x="0" y="7946010"/>
                    <a:pt x="10218" y="1214762"/>
                  </a:cubicBezTo>
                  <a:cubicBezTo>
                    <a:pt x="18651" y="990971"/>
                    <a:pt x="65033" y="645332"/>
                    <a:pt x="65033" y="645332"/>
                  </a:cubicBezTo>
                  <a:cubicBezTo>
                    <a:pt x="82233" y="502466"/>
                    <a:pt x="56685" y="337866"/>
                    <a:pt x="181385" y="223925"/>
                  </a:cubicBezTo>
                  <a:cubicBezTo>
                    <a:pt x="346794" y="72788"/>
                    <a:pt x="621643" y="0"/>
                    <a:pt x="1700109" y="6965"/>
                  </a:cubicBezTo>
                  <a:lnTo>
                    <a:pt x="1700111" y="6965"/>
                  </a:lnTo>
                  <a:cubicBezTo>
                    <a:pt x="1916858" y="16819"/>
                    <a:pt x="2121173" y="36481"/>
                    <a:pt x="2255361" y="101690"/>
                  </a:cubicBezTo>
                  <a:cubicBezTo>
                    <a:pt x="2511407" y="226120"/>
                    <a:pt x="2593182" y="459160"/>
                    <a:pt x="2587694" y="704684"/>
                  </a:cubicBezTo>
                  <a:cubicBezTo>
                    <a:pt x="2587694" y="704684"/>
                    <a:pt x="2544407" y="1013073"/>
                    <a:pt x="2551840" y="1248607"/>
                  </a:cubicBezTo>
                  <a:cubicBezTo>
                    <a:pt x="2558963" y="7934376"/>
                    <a:pt x="2566120" y="8129979"/>
                    <a:pt x="2566120" y="8129979"/>
                  </a:cubicBezTo>
                  <a:cubicBezTo>
                    <a:pt x="2549438" y="8345712"/>
                    <a:pt x="2434794" y="8556324"/>
                    <a:pt x="2237925" y="8667948"/>
                  </a:cubicBezTo>
                  <a:cubicBezTo>
                    <a:pt x="2087574" y="8753196"/>
                    <a:pt x="1889543" y="8768294"/>
                    <a:pt x="1492782" y="8757552"/>
                  </a:cubicBezTo>
                  <a:lnTo>
                    <a:pt x="1492771" y="8757552"/>
                  </a:lnTo>
                  <a:cubicBezTo>
                    <a:pt x="645952" y="8752275"/>
                    <a:pt x="384604" y="8786129"/>
                    <a:pt x="254278" y="8676970"/>
                  </a:cubicBezTo>
                  <a:cubicBezTo>
                    <a:pt x="145767" y="8586086"/>
                    <a:pt x="81795" y="8392774"/>
                    <a:pt x="63030" y="8192575"/>
                  </a:cubicBezTo>
                  <a:close/>
                </a:path>
              </a:pathLst>
            </a:custGeom>
            <a:solidFill>
              <a:srgbClr val="A3DDF1"/>
            </a:solidFill>
          </p:spPr>
        </p:sp>
      </p:gr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022080" y="4953741"/>
            <a:ext cx="800067" cy="785065"/>
          </a:xfrm>
          <a:prstGeom prst="rect">
            <a:avLst/>
          </a:prstGeom>
        </p:spPr>
      </p:pic>
      <p:sp>
        <p:nvSpPr>
          <p:cNvPr id="19" name="TextBox 19"/>
          <p:cNvSpPr txBox="1"/>
          <p:nvPr/>
        </p:nvSpPr>
        <p:spPr>
          <a:xfrm>
            <a:off x="4876800" y="1217686"/>
            <a:ext cx="4446769" cy="1479590"/>
          </a:xfrm>
          <a:prstGeom prst="rect">
            <a:avLst/>
          </a:prstGeom>
        </p:spPr>
        <p:txBody>
          <a:bodyPr lIns="0" tIns="0" rIns="0" bIns="0" rtlCol="0" anchor="t">
            <a:spAutoFit/>
          </a:bodyPr>
          <a:lstStyle/>
          <a:p>
            <a:pPr algn="ctr">
              <a:lnSpc>
                <a:spcPts val="2939"/>
              </a:lnSpc>
            </a:pPr>
            <a:r>
              <a:rPr lang="en-US" sz="2099">
                <a:solidFill>
                  <a:srgbClr val="1D1D1B"/>
                </a:solidFill>
                <a:latin typeface="More Sugar Thin"/>
              </a:rPr>
              <a:t>ASD is a developmental disability that affects a child’s ability to socialize, communicate, and behave (CDC, 2020).</a:t>
            </a:r>
          </a:p>
        </p:txBody>
      </p:sp>
      <p:sp>
        <p:nvSpPr>
          <p:cNvPr id="20" name="TextBox 20"/>
          <p:cNvSpPr txBox="1"/>
          <p:nvPr/>
        </p:nvSpPr>
        <p:spPr>
          <a:xfrm>
            <a:off x="71069" y="575591"/>
            <a:ext cx="4121064" cy="2522208"/>
          </a:xfrm>
          <a:prstGeom prst="rect">
            <a:avLst/>
          </a:prstGeom>
        </p:spPr>
        <p:txBody>
          <a:bodyPr lIns="0" tIns="0" rIns="0" bIns="0" rtlCol="0" anchor="t">
            <a:spAutoFit/>
          </a:bodyPr>
          <a:lstStyle/>
          <a:p>
            <a:pPr algn="ctr">
              <a:lnSpc>
                <a:spcPts val="6651"/>
              </a:lnSpc>
            </a:pPr>
            <a:r>
              <a:rPr lang="en-US" sz="6046">
                <a:solidFill>
                  <a:srgbClr val="1D1D1B"/>
                </a:solidFill>
                <a:latin typeface="One Little Font Bold"/>
              </a:rPr>
              <a:t>Autism Spectrum Disorder</a:t>
            </a:r>
          </a:p>
        </p:txBody>
      </p:sp>
      <p:sp>
        <p:nvSpPr>
          <p:cNvPr id="21" name="TextBox 21"/>
          <p:cNvSpPr txBox="1"/>
          <p:nvPr/>
        </p:nvSpPr>
        <p:spPr>
          <a:xfrm>
            <a:off x="4969543" y="3303352"/>
            <a:ext cx="4446769" cy="736938"/>
          </a:xfrm>
          <a:prstGeom prst="rect">
            <a:avLst/>
          </a:prstGeom>
        </p:spPr>
        <p:txBody>
          <a:bodyPr lIns="0" tIns="0" rIns="0" bIns="0" rtlCol="0" anchor="t">
            <a:spAutoFit/>
          </a:bodyPr>
          <a:lstStyle/>
          <a:p>
            <a:pPr algn="ctr">
              <a:lnSpc>
                <a:spcPts val="2939"/>
              </a:lnSpc>
            </a:pPr>
            <a:r>
              <a:rPr lang="en-US" sz="2099">
                <a:solidFill>
                  <a:srgbClr val="1D1D1B"/>
                </a:solidFill>
                <a:latin typeface="More Sugar Thin"/>
              </a:rPr>
              <a:t>Children in the spectrum show signs of ASD from as young as 18 months.</a:t>
            </a:r>
          </a:p>
        </p:txBody>
      </p:sp>
      <p:sp>
        <p:nvSpPr>
          <p:cNvPr id="22" name="TextBox 22"/>
          <p:cNvSpPr txBox="1"/>
          <p:nvPr/>
        </p:nvSpPr>
        <p:spPr>
          <a:xfrm>
            <a:off x="4868104" y="5202762"/>
            <a:ext cx="4649648" cy="736938"/>
          </a:xfrm>
          <a:prstGeom prst="rect">
            <a:avLst/>
          </a:prstGeom>
        </p:spPr>
        <p:txBody>
          <a:bodyPr lIns="0" tIns="0" rIns="0" bIns="0" rtlCol="0" anchor="t">
            <a:spAutoFit/>
          </a:bodyPr>
          <a:lstStyle/>
          <a:p>
            <a:pPr algn="ctr">
              <a:lnSpc>
                <a:spcPts val="2939"/>
              </a:lnSpc>
            </a:pPr>
            <a:r>
              <a:rPr lang="en-US" sz="2099">
                <a:solidFill>
                  <a:srgbClr val="1D1D1B"/>
                </a:solidFill>
                <a:latin typeface="More Sugar Thin"/>
              </a:rPr>
              <a:t>About 1 in 54 children have been diagnosed with ASD (CDC, 2020).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97" t="21452" r="1878" b="22990"/>
          <a:stretch>
            <a:fillRect/>
          </a:stretch>
        </p:blipFill>
        <p:spPr>
          <a:xfrm>
            <a:off x="0" y="0"/>
            <a:ext cx="9753600" cy="73152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00000">
            <a:off x="-1042021" y="-944148"/>
            <a:ext cx="7338822" cy="60445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18183" flipH="1">
            <a:off x="6092477" y="5436029"/>
            <a:ext cx="6238455" cy="5138218"/>
          </a:xfrm>
          <a:prstGeom prst="rect">
            <a:avLst/>
          </a:prstGeom>
        </p:spPr>
      </p:pic>
      <p:grpSp>
        <p:nvGrpSpPr>
          <p:cNvPr id="5" name="Group 5"/>
          <p:cNvGrpSpPr/>
          <p:nvPr/>
        </p:nvGrpSpPr>
        <p:grpSpPr>
          <a:xfrm>
            <a:off x="4779530" y="2195762"/>
            <a:ext cx="4771346" cy="3083073"/>
            <a:chOff x="0" y="0"/>
            <a:chExt cx="6361794" cy="4110764"/>
          </a:xfrm>
        </p:grpSpPr>
        <p:grpSp>
          <p:nvGrpSpPr>
            <p:cNvPr id="6" name="Group 6"/>
            <p:cNvGrpSpPr/>
            <p:nvPr/>
          </p:nvGrpSpPr>
          <p:grpSpPr>
            <a:xfrm rot="5400000">
              <a:off x="1125515" y="-1125515"/>
              <a:ext cx="4110764" cy="6361794"/>
              <a:chOff x="0" y="0"/>
              <a:chExt cx="3110037" cy="4813076"/>
            </a:xfrm>
          </p:grpSpPr>
          <p:sp>
            <p:nvSpPr>
              <p:cNvPr id="7" name="Freeform 7"/>
              <p:cNvSpPr/>
              <p:nvPr/>
            </p:nvSpPr>
            <p:spPr>
              <a:xfrm>
                <a:off x="-9098" y="-6509"/>
                <a:ext cx="3124368" cy="4845129"/>
              </a:xfrm>
              <a:custGeom>
                <a:avLst/>
                <a:gdLst/>
                <a:ahLst/>
                <a:cxnLst/>
                <a:rect l="l" t="t" r="r" b="b"/>
                <a:pathLst>
                  <a:path w="3124368" h="4845129">
                    <a:moveTo>
                      <a:pt x="63030" y="4251576"/>
                    </a:moveTo>
                    <a:cubicBezTo>
                      <a:pt x="63030" y="4251576"/>
                      <a:pt x="0" y="4005011"/>
                      <a:pt x="10218" y="1214762"/>
                    </a:cubicBezTo>
                    <a:cubicBezTo>
                      <a:pt x="18651" y="990971"/>
                      <a:pt x="65033" y="645332"/>
                      <a:pt x="65033" y="645332"/>
                    </a:cubicBezTo>
                    <a:cubicBezTo>
                      <a:pt x="82233" y="502466"/>
                      <a:pt x="56685" y="337866"/>
                      <a:pt x="181385" y="223925"/>
                    </a:cubicBezTo>
                    <a:cubicBezTo>
                      <a:pt x="346794" y="72788"/>
                      <a:pt x="621643" y="0"/>
                      <a:pt x="2231295" y="6965"/>
                    </a:cubicBezTo>
                    <a:lnTo>
                      <a:pt x="2231296" y="6965"/>
                    </a:lnTo>
                    <a:cubicBezTo>
                      <a:pt x="2448043" y="16819"/>
                      <a:pt x="2652358" y="36481"/>
                      <a:pt x="2786546" y="101690"/>
                    </a:cubicBezTo>
                    <a:cubicBezTo>
                      <a:pt x="3042592" y="226120"/>
                      <a:pt x="3124368" y="459160"/>
                      <a:pt x="3118880" y="704684"/>
                    </a:cubicBezTo>
                    <a:cubicBezTo>
                      <a:pt x="3118880" y="704684"/>
                      <a:pt x="3075592" y="1013073"/>
                      <a:pt x="3083025" y="1248607"/>
                    </a:cubicBezTo>
                    <a:cubicBezTo>
                      <a:pt x="3090149" y="3993377"/>
                      <a:pt x="3097305" y="4188980"/>
                      <a:pt x="3097305" y="4188980"/>
                    </a:cubicBezTo>
                    <a:cubicBezTo>
                      <a:pt x="3080624" y="4404713"/>
                      <a:pt x="2965980" y="4615324"/>
                      <a:pt x="2769111" y="4726948"/>
                    </a:cubicBezTo>
                    <a:cubicBezTo>
                      <a:pt x="2618759" y="4812197"/>
                      <a:pt x="2420728" y="4827295"/>
                      <a:pt x="1915818" y="4816553"/>
                    </a:cubicBezTo>
                    <a:lnTo>
                      <a:pt x="1915800" y="4816553"/>
                    </a:lnTo>
                    <a:cubicBezTo>
                      <a:pt x="645952" y="4811276"/>
                      <a:pt x="384604" y="4845130"/>
                      <a:pt x="254278" y="4735971"/>
                    </a:cubicBezTo>
                    <a:cubicBezTo>
                      <a:pt x="145767" y="4645087"/>
                      <a:pt x="81795" y="4451775"/>
                      <a:pt x="63030" y="4251576"/>
                    </a:cubicBezTo>
                    <a:close/>
                  </a:path>
                </a:pathLst>
              </a:custGeom>
              <a:solidFill>
                <a:srgbClr val="F3E4D0"/>
              </a:solidFill>
            </p:spPr>
          </p:sp>
        </p:grpSp>
        <p:sp>
          <p:nvSpPr>
            <p:cNvPr id="8" name="TextBox 8"/>
            <p:cNvSpPr txBox="1"/>
            <p:nvPr/>
          </p:nvSpPr>
          <p:spPr>
            <a:xfrm>
              <a:off x="236633" y="310826"/>
              <a:ext cx="5947032" cy="3451013"/>
            </a:xfrm>
            <a:prstGeom prst="rect">
              <a:avLst/>
            </a:prstGeom>
          </p:spPr>
          <p:txBody>
            <a:bodyPr lIns="0" tIns="0" rIns="0" bIns="0" rtlCol="0" anchor="t">
              <a:spAutoFit/>
            </a:bodyPr>
            <a:lstStyle/>
            <a:p>
              <a:pPr algn="ctr">
                <a:lnSpc>
                  <a:spcPts val="2979"/>
                </a:lnSpc>
              </a:pPr>
              <a:r>
                <a:rPr lang="en-US" sz="2128">
                  <a:solidFill>
                    <a:srgbClr val="1D1D1B"/>
                  </a:solidFill>
                  <a:latin typeface="More Sugar Thin"/>
                </a:rPr>
                <a:t>Although ASD is a lifelong condition, it is treatable with several interventions. Treatment plans typically include a multidisciplinary approach involving occupational therapists, behavioral therapists, speech therapists, etc. (CDC, 2019) </a:t>
              </a:r>
            </a:p>
          </p:txBody>
        </p:sp>
      </p:grpSp>
      <p:grpSp>
        <p:nvGrpSpPr>
          <p:cNvPr id="9" name="Group 9"/>
          <p:cNvGrpSpPr/>
          <p:nvPr/>
        </p:nvGrpSpPr>
        <p:grpSpPr>
          <a:xfrm>
            <a:off x="315664" y="1330326"/>
            <a:ext cx="4148813" cy="5179010"/>
            <a:chOff x="0" y="0"/>
            <a:chExt cx="5531751" cy="6905347"/>
          </a:xfrm>
        </p:grpSpPr>
        <p:grpSp>
          <p:nvGrpSpPr>
            <p:cNvPr id="10" name="Group 10"/>
            <p:cNvGrpSpPr/>
            <p:nvPr/>
          </p:nvGrpSpPr>
          <p:grpSpPr>
            <a:xfrm rot="5400000">
              <a:off x="-646178" y="646178"/>
              <a:ext cx="6824107" cy="5531751"/>
              <a:chOff x="0" y="0"/>
              <a:chExt cx="5344861" cy="4332646"/>
            </a:xfrm>
          </p:grpSpPr>
          <p:sp>
            <p:nvSpPr>
              <p:cNvPr id="11" name="Freeform 11"/>
              <p:cNvSpPr/>
              <p:nvPr/>
            </p:nvSpPr>
            <p:spPr>
              <a:xfrm>
                <a:off x="-9098" y="-6509"/>
                <a:ext cx="5359192" cy="4364699"/>
              </a:xfrm>
              <a:custGeom>
                <a:avLst/>
                <a:gdLst/>
                <a:ahLst/>
                <a:cxnLst/>
                <a:rect l="l" t="t" r="r" b="b"/>
                <a:pathLst>
                  <a:path w="53591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466119" y="6965"/>
                    </a:cubicBezTo>
                    <a:lnTo>
                      <a:pt x="4466120" y="6965"/>
                    </a:lnTo>
                    <a:cubicBezTo>
                      <a:pt x="4682867" y="16819"/>
                      <a:pt x="4887182" y="36481"/>
                      <a:pt x="5021370" y="101690"/>
                    </a:cubicBezTo>
                    <a:cubicBezTo>
                      <a:pt x="5277416" y="226120"/>
                      <a:pt x="5359192" y="459160"/>
                      <a:pt x="5353704" y="704684"/>
                    </a:cubicBezTo>
                    <a:cubicBezTo>
                      <a:pt x="5353704" y="704684"/>
                      <a:pt x="5310416" y="1013073"/>
                      <a:pt x="5317849" y="1248607"/>
                    </a:cubicBezTo>
                    <a:cubicBezTo>
                      <a:pt x="5324973" y="3512947"/>
                      <a:pt x="5332129" y="3708550"/>
                      <a:pt x="5332129" y="3708550"/>
                    </a:cubicBezTo>
                    <a:cubicBezTo>
                      <a:pt x="5315448" y="3924283"/>
                      <a:pt x="5200804" y="4134894"/>
                      <a:pt x="5003934" y="4246518"/>
                    </a:cubicBezTo>
                    <a:cubicBezTo>
                      <a:pt x="4853583" y="4331767"/>
                      <a:pt x="4655552" y="4346865"/>
                      <a:pt x="3695632" y="4336123"/>
                    </a:cubicBezTo>
                    <a:lnTo>
                      <a:pt x="3695585" y="4336123"/>
                    </a:lnTo>
                    <a:cubicBezTo>
                      <a:pt x="645952" y="4330847"/>
                      <a:pt x="384604" y="4364700"/>
                      <a:pt x="254278" y="4255542"/>
                    </a:cubicBezTo>
                    <a:cubicBezTo>
                      <a:pt x="145767" y="4164657"/>
                      <a:pt x="81795" y="3971345"/>
                      <a:pt x="63030" y="3771146"/>
                    </a:cubicBezTo>
                    <a:close/>
                  </a:path>
                </a:pathLst>
              </a:custGeom>
              <a:solidFill>
                <a:srgbClr val="96B1B7"/>
              </a:solidFill>
            </p:spPr>
          </p:sp>
        </p:grpSp>
        <p:sp>
          <p:nvSpPr>
            <p:cNvPr id="12" name="TextBox 12"/>
            <p:cNvSpPr txBox="1"/>
            <p:nvPr/>
          </p:nvSpPr>
          <p:spPr>
            <a:xfrm>
              <a:off x="179829" y="1467961"/>
              <a:ext cx="5172094" cy="5437386"/>
            </a:xfrm>
            <a:prstGeom prst="rect">
              <a:avLst/>
            </a:prstGeom>
          </p:spPr>
          <p:txBody>
            <a:bodyPr lIns="0" tIns="0" rIns="0" bIns="0" rtlCol="0" anchor="t">
              <a:spAutoFit/>
            </a:bodyPr>
            <a:lstStyle/>
            <a:p>
              <a:pPr marL="438923" lvl="1" indent="-219462" algn="just">
                <a:lnSpc>
                  <a:spcPts val="2236"/>
                </a:lnSpc>
                <a:buFont typeface="Arial"/>
                <a:buChar char="•"/>
              </a:pPr>
              <a:r>
                <a:rPr lang="en-US" sz="2032">
                  <a:solidFill>
                    <a:srgbClr val="1D1D1B"/>
                  </a:solidFill>
                  <a:latin typeface="More Sugar Thin"/>
                </a:rPr>
                <a:t>Avoid eye contact  </a:t>
              </a:r>
            </a:p>
            <a:p>
              <a:pPr marL="438923" lvl="1" indent="-219462">
                <a:lnSpc>
                  <a:spcPts val="2236"/>
                </a:lnSpc>
                <a:buFont typeface="Arial"/>
                <a:buChar char="•"/>
              </a:pPr>
              <a:r>
                <a:rPr lang="en-US" sz="2032">
                  <a:solidFill>
                    <a:srgbClr val="1D1D1B"/>
                  </a:solidFill>
                  <a:latin typeface="More Sugar Thin"/>
                </a:rPr>
                <a:t>Repeat actions, behaviors, and words/phrases consistently  </a:t>
              </a:r>
            </a:p>
            <a:p>
              <a:pPr marL="438923" lvl="1" indent="-219462">
                <a:lnSpc>
                  <a:spcPts val="2236"/>
                </a:lnSpc>
                <a:buFont typeface="Arial"/>
                <a:buChar char="•"/>
              </a:pPr>
              <a:r>
                <a:rPr lang="en-US" sz="2032">
                  <a:solidFill>
                    <a:srgbClr val="1D1D1B"/>
                  </a:solidFill>
                  <a:latin typeface="More Sugar Thin"/>
                </a:rPr>
                <a:t>Have difficulty with changes in their life such as disruptions to their everyday routines </a:t>
              </a:r>
            </a:p>
            <a:p>
              <a:pPr marL="438923" lvl="1" indent="-219462">
                <a:lnSpc>
                  <a:spcPts val="2236"/>
                </a:lnSpc>
                <a:buFont typeface="Arial"/>
                <a:buChar char="•"/>
              </a:pPr>
              <a:r>
                <a:rPr lang="en-US" sz="2032">
                  <a:solidFill>
                    <a:srgbClr val="1D1D1B"/>
                  </a:solidFill>
                  <a:latin typeface="More Sugar Thin"/>
                </a:rPr>
                <a:t>Have delayed language skills  </a:t>
              </a:r>
            </a:p>
            <a:p>
              <a:pPr marL="438923" lvl="1" indent="-219462">
                <a:lnSpc>
                  <a:spcPts val="2236"/>
                </a:lnSpc>
                <a:buFont typeface="Arial"/>
                <a:buChar char="•"/>
              </a:pPr>
              <a:r>
                <a:rPr lang="en-US" sz="2032">
                  <a:solidFill>
                    <a:srgbClr val="1D1D1B"/>
                  </a:solidFill>
                  <a:latin typeface="More Sugar Thin"/>
                </a:rPr>
                <a:t>Fixate towards specific objects or activity </a:t>
              </a:r>
            </a:p>
            <a:p>
              <a:pPr marL="438923" lvl="1" indent="-219462">
                <a:lnSpc>
                  <a:spcPts val="2236"/>
                </a:lnSpc>
                <a:buFont typeface="Arial"/>
                <a:buChar char="•"/>
              </a:pPr>
              <a:r>
                <a:rPr lang="en-US" sz="2032">
                  <a:solidFill>
                    <a:srgbClr val="1D1D1B"/>
                  </a:solidFill>
                  <a:latin typeface="More Sugar Thin"/>
                </a:rPr>
                <a:t>Have difficulty recognizing others’ feelings, nonverbal cues, and interpreting them </a:t>
              </a:r>
            </a:p>
            <a:p>
              <a:pPr>
                <a:lnSpc>
                  <a:spcPts val="993"/>
                </a:lnSpc>
              </a:pPr>
              <a:endParaRPr lang="en-US" sz="2032">
                <a:solidFill>
                  <a:srgbClr val="1D1D1B"/>
                </a:solidFill>
                <a:latin typeface="More Sugar Thin"/>
              </a:endParaRPr>
            </a:p>
            <a:p>
              <a:pPr>
                <a:lnSpc>
                  <a:spcPts val="2236"/>
                </a:lnSpc>
              </a:pPr>
              <a:r>
                <a:rPr lang="en-US" sz="2032">
                  <a:solidFill>
                    <a:srgbClr val="1D1D1B"/>
                  </a:solidFill>
                  <a:latin typeface="More Sugar Thin"/>
                </a:rPr>
                <a:t>(Mayo Clinic, 2018)   </a:t>
              </a:r>
            </a:p>
            <a:p>
              <a:pPr>
                <a:lnSpc>
                  <a:spcPts val="2236"/>
                </a:lnSpc>
              </a:pPr>
              <a:r>
                <a:rPr lang="en-US" sz="2032">
                  <a:solidFill>
                    <a:srgbClr val="1D1D1B"/>
                  </a:solidFill>
                  <a:latin typeface="More Sugar Thin"/>
                </a:rPr>
                <a:t> </a:t>
              </a:r>
            </a:p>
          </p:txBody>
        </p:sp>
      </p:grpSp>
      <p:sp>
        <p:nvSpPr>
          <p:cNvPr id="13" name="TextBox 13"/>
          <p:cNvSpPr txBox="1"/>
          <p:nvPr/>
        </p:nvSpPr>
        <p:spPr>
          <a:xfrm>
            <a:off x="484215" y="1491615"/>
            <a:ext cx="3619125" cy="1042490"/>
          </a:xfrm>
          <a:prstGeom prst="rect">
            <a:avLst/>
          </a:prstGeom>
        </p:spPr>
        <p:txBody>
          <a:bodyPr lIns="0" tIns="0" rIns="0" bIns="0" rtlCol="0" anchor="t">
            <a:spAutoFit/>
          </a:bodyPr>
          <a:lstStyle/>
          <a:p>
            <a:pPr algn="ctr">
              <a:lnSpc>
                <a:spcPts val="4102"/>
              </a:lnSpc>
            </a:pPr>
            <a:r>
              <a:rPr lang="en-US" sz="3729">
                <a:solidFill>
                  <a:srgbClr val="1D1D1B"/>
                </a:solidFill>
                <a:latin typeface="One Little Font"/>
              </a:rPr>
              <a:t>CHILDREN WITH ASD MAY: </a:t>
            </a:r>
          </a:p>
        </p:txBody>
      </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60415">
            <a:off x="4614852" y="6001420"/>
            <a:ext cx="554688" cy="653535"/>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72" t="32416"/>
          <a:stretch>
            <a:fillRect/>
          </a:stretch>
        </p:blipFill>
        <p:spPr>
          <a:xfrm rot="-10170279">
            <a:off x="4510141" y="1892068"/>
            <a:ext cx="538776" cy="523861"/>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383">
            <a:off x="8334021" y="1474884"/>
            <a:ext cx="287210" cy="360652"/>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46010" flipH="1">
            <a:off x="8831029" y="1859661"/>
            <a:ext cx="206714" cy="259573"/>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798421">
            <a:off x="9106950" y="5137543"/>
            <a:ext cx="479887" cy="46660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3404</Words>
  <Application>Microsoft Office PowerPoint</Application>
  <PresentationFormat>Custom</PresentationFormat>
  <Paragraphs>385</Paragraphs>
  <Slides>47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More Sugar Thin</vt:lpstr>
      <vt:lpstr>Calibri</vt:lpstr>
      <vt:lpstr>Arial</vt:lpstr>
      <vt:lpstr>Macho</vt:lpstr>
      <vt:lpstr>Arimo</vt:lpstr>
      <vt:lpstr>One Little Font</vt:lpstr>
      <vt:lpstr>One Little Font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&amp; families</dc:title>
  <cp:lastModifiedBy>Lyndi Bradley</cp:lastModifiedBy>
  <cp:revision>2</cp:revision>
  <dcterms:created xsi:type="dcterms:W3CDTF">2006-08-16T00:00:00Z</dcterms:created>
  <dcterms:modified xsi:type="dcterms:W3CDTF">2022-05-18T14:10:00Z</dcterms:modified>
  <dc:identifier>DAE-52kAHgg</dc:identifier>
</cp:coreProperties>
</file>