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handoutMasterIdLst>
    <p:handoutMasterId r:id="rId31"/>
  </p:handout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Alegreya Sans Black" panose="020B0604020202020204" charset="0"/>
      <p:regular r:id="rId32"/>
    </p:embeddedFont>
    <p:embeddedFont>
      <p:font typeface="Alegreya Sans Bold" panose="020B0604020202020204" charset="0"/>
      <p:regular r:id="rId33"/>
    </p:embeddedFont>
    <p:embeddedFont>
      <p:font typeface="Alegreya Sans Regular" panose="020B0604020202020204" charset="0"/>
      <p:regular r:id="rId34"/>
    </p:embeddedFont>
    <p:embeddedFont>
      <p:font typeface="Alegreya Sans Regular Bold" panose="020B0604020202020204" charset="0"/>
      <p:regular r:id="rId35"/>
    </p:embeddedFont>
    <p:embeddedFont>
      <p:font typeface="Alegreya Sans SC Black" panose="020B0604020202020204" charset="0"/>
      <p:regular r:id="rId36"/>
    </p:embeddedFont>
    <p:embeddedFont>
      <p:font typeface="Alegreya Sans SC Bold" panose="020B0604020202020204" charset="0"/>
      <p:regular r:id="rId37"/>
    </p:embeddedFont>
    <p:embeddedFont>
      <p:font typeface="Alegreya Sans SC Bold Bold" panose="020B0604020202020204" charset="0"/>
      <p:regular r:id="rId38"/>
    </p:embeddedFont>
    <p:embeddedFont>
      <p:font typeface="Alegreya Sans SC Regular" panose="020B0604020202020204" charset="0"/>
      <p:regular r:id="rId39"/>
    </p:embeddedFont>
    <p:embeddedFont>
      <p:font typeface="Calibri" panose="020F0502020204030204" pitchFamily="34" charset="0"/>
      <p:regular r:id="rId40"/>
      <p:bold r:id="rId41"/>
      <p:italic r:id="rId42"/>
      <p:boldItalic r:id="rId43"/>
    </p:embeddedFont>
    <p:embeddedFont>
      <p:font typeface="Montserrat" panose="00000500000000000000" pitchFamily="2" charset="0"/>
      <p:regular r:id="rId44"/>
    </p:embeddedFont>
    <p:embeddedFont>
      <p:font typeface="Montserrat Bold" panose="020B0604020202020204" charset="0"/>
      <p:regular r:id="rId45"/>
    </p:embeddedFont>
    <p:embeddedFont>
      <p:font typeface="Open Sans" panose="020B0606030504020204" pitchFamily="34" charset="0"/>
      <p:regular r:id="rId46"/>
      <p:bold r:id="rId47"/>
      <p:italic r:id="rId48"/>
      <p:bold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DD375F-4B02-46DF-835A-7DA178A95604}" v="3" dt="2022-07-12T15:07:14.8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handoutView">
  <p:normalViewPr>
    <p:restoredLeft sz="15620" autoAdjust="0"/>
    <p:restoredTop sz="94622" autoAdjust="0"/>
  </p:normalViewPr>
  <p:slideViewPr>
    <p:cSldViewPr>
      <p:cViewPr varScale="1">
        <p:scale>
          <a:sx n="68" d="100"/>
          <a:sy n="68" d="100"/>
        </p:scale>
        <p:origin x="816"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font" Target="fonts/font13.fntdata"/><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font" Target="fonts/font10.fntdata"/><Relationship Id="rId54"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di Bradley" userId="cc219842-a93e-471d-a330-10024976a419" providerId="ADAL" clId="{0ADD375F-4B02-46DF-835A-7DA178A95604}"/>
    <pc:docChg chg="undo custSel modSld modHandout">
      <pc:chgData name="Lyndi Bradley" userId="cc219842-a93e-471d-a330-10024976a419" providerId="ADAL" clId="{0ADD375F-4B02-46DF-835A-7DA178A95604}" dt="2022-07-12T15:07:14.894" v="5"/>
      <pc:docMkLst>
        <pc:docMk/>
      </pc:docMkLst>
      <pc:sldChg chg="modSp mod">
        <pc:chgData name="Lyndi Bradley" userId="cc219842-a93e-471d-a330-10024976a419" providerId="ADAL" clId="{0ADD375F-4B02-46DF-835A-7DA178A95604}" dt="2022-07-12T14:56:35.115" v="2" actId="1076"/>
        <pc:sldMkLst>
          <pc:docMk/>
          <pc:sldMk cId="0" sldId="280"/>
        </pc:sldMkLst>
        <pc:spChg chg="mod">
          <ac:chgData name="Lyndi Bradley" userId="cc219842-a93e-471d-a330-10024976a419" providerId="ADAL" clId="{0ADD375F-4B02-46DF-835A-7DA178A95604}" dt="2022-07-12T14:56:23.294" v="1" actId="2711"/>
          <ac:spMkLst>
            <pc:docMk/>
            <pc:sldMk cId="0" sldId="280"/>
            <ac:spMk id="10" creationId="{00000000-0000-0000-0000-000000000000}"/>
          </ac:spMkLst>
        </pc:spChg>
        <pc:grpChg chg="mod">
          <ac:chgData name="Lyndi Bradley" userId="cc219842-a93e-471d-a330-10024976a419" providerId="ADAL" clId="{0ADD375F-4B02-46DF-835A-7DA178A95604}" dt="2022-07-12T14:56:35.115" v="2" actId="1076"/>
          <ac:grpSpMkLst>
            <pc:docMk/>
            <pc:sldMk cId="0" sldId="280"/>
            <ac:grpSpMk id="8" creationId="{00000000-0000-0000-0000-000000000000}"/>
          </ac:grpSpMkLst>
        </pc:gr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83C6854-BD1E-3AB9-99E7-3BBAD8CD8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C3DAF7-EEFA-4073-B06A-EF8AA7AD7A3A}" type="slidenum">
              <a:rPr lang="en-US" smtClean="0"/>
              <a:t>‹#›</a:t>
            </a:fld>
            <a:endParaRPr lang="en-US"/>
          </a:p>
        </p:txBody>
      </p:sp>
    </p:spTree>
    <p:extLst>
      <p:ext uri="{BB962C8B-B14F-4D97-AF65-F5344CB8AC3E}">
        <p14:creationId xmlns:p14="http://schemas.microsoft.com/office/powerpoint/2010/main" val="3599211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12.07.2022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12.07.2022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Examples of Discord Talk:</a:t>
            </a:r>
          </a:p>
          <a:p>
            <a:pPr lvl="0"/>
            <a:r>
              <a:rPr lang="en-US"/>
              <a:t>- I just don't like you</a:t>
            </a:r>
          </a:p>
          <a:p>
            <a:pPr lvl="0"/>
            <a:r>
              <a:rPr lang="en-US"/>
              <a:t>- I don't trust you </a:t>
            </a:r>
          </a:p>
          <a:p>
            <a:pPr lvl="0"/>
            <a:endParaRPr lang="en-US"/>
          </a:p>
          <a:p>
            <a:pPr lvl="0"/>
            <a:r>
              <a:rPr lang="en-US"/>
              <a:t>Examples of Sustain Talk:</a:t>
            </a:r>
          </a:p>
          <a:p>
            <a:pPr lvl="0"/>
            <a:r>
              <a:rPr lang="en-US"/>
              <a:t>- I just don't want to</a:t>
            </a:r>
          </a:p>
          <a:p>
            <a:pPr lvl="0"/>
            <a:r>
              <a:rPr lang="en-US"/>
              <a:t>- I don't know how to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11</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69.sv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image" Target="../media/image9.png"/><Relationship Id="rId7" Type="http://schemas.openxmlformats.org/officeDocument/2006/relationships/image" Target="../media/image68.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image" Target="../media/image1.jpeg"/><Relationship Id="rId16" Type="http://schemas.openxmlformats.org/officeDocument/2006/relationships/image" Target="../media/image81.svg"/><Relationship Id="rId20" Type="http://schemas.openxmlformats.org/officeDocument/2006/relationships/image" Target="../media/image85.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6.png"/><Relationship Id="rId5" Type="http://schemas.openxmlformats.org/officeDocument/2006/relationships/image" Target="../media/image2.png"/><Relationship Id="rId15" Type="http://schemas.openxmlformats.org/officeDocument/2006/relationships/image" Target="../media/image80.png"/><Relationship Id="rId10" Type="http://schemas.openxmlformats.org/officeDocument/2006/relationships/image" Target="../media/image75.svg"/><Relationship Id="rId19" Type="http://schemas.openxmlformats.org/officeDocument/2006/relationships/image" Target="../media/image84.png"/><Relationship Id="rId4" Type="http://schemas.openxmlformats.org/officeDocument/2006/relationships/image" Target="../media/image10.svg"/><Relationship Id="rId9" Type="http://schemas.openxmlformats.org/officeDocument/2006/relationships/image" Target="../media/image74.png"/><Relationship Id="rId14" Type="http://schemas.openxmlformats.org/officeDocument/2006/relationships/image" Target="../media/image79.svg"/></Relationships>
</file>

<file path=ppt/slides/_rels/slide11.xml.rels><?xml version="1.0" encoding="UTF-8" standalone="yes"?>
<Relationships xmlns="http://schemas.openxmlformats.org/package/2006/relationships"><Relationship Id="rId8" Type="http://schemas.openxmlformats.org/officeDocument/2006/relationships/image" Target="../media/image88.png"/><Relationship Id="rId13" Type="http://schemas.openxmlformats.org/officeDocument/2006/relationships/image" Target="../media/image93.svg"/><Relationship Id="rId3" Type="http://schemas.openxmlformats.org/officeDocument/2006/relationships/image" Target="../media/image1.jpeg"/><Relationship Id="rId7" Type="http://schemas.openxmlformats.org/officeDocument/2006/relationships/image" Target="../media/image87.svg"/><Relationship Id="rId12" Type="http://schemas.openxmlformats.org/officeDocument/2006/relationships/image" Target="../media/image9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91.svg"/><Relationship Id="rId5" Type="http://schemas.openxmlformats.org/officeDocument/2006/relationships/image" Target="../media/image34.svg"/><Relationship Id="rId10" Type="http://schemas.openxmlformats.org/officeDocument/2006/relationships/image" Target="../media/image90.png"/><Relationship Id="rId4" Type="http://schemas.openxmlformats.org/officeDocument/2006/relationships/image" Target="../media/image33.png"/><Relationship Id="rId9" Type="http://schemas.openxmlformats.org/officeDocument/2006/relationships/image" Target="../media/image89.svg"/></Relationships>
</file>

<file path=ppt/slides/_rels/slide12.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6.png"/><Relationship Id="rId7" Type="http://schemas.openxmlformats.org/officeDocument/2006/relationships/image" Target="../media/image68.png"/><Relationship Id="rId12" Type="http://schemas.openxmlformats.org/officeDocument/2006/relationships/image" Target="../media/image9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98.png"/><Relationship Id="rId5" Type="http://schemas.openxmlformats.org/officeDocument/2006/relationships/image" Target="../media/image94.png"/><Relationship Id="rId10" Type="http://schemas.openxmlformats.org/officeDocument/2006/relationships/image" Target="../media/image97.svg"/><Relationship Id="rId4" Type="http://schemas.openxmlformats.org/officeDocument/2006/relationships/image" Target="../media/image67.svg"/><Relationship Id="rId9" Type="http://schemas.openxmlformats.org/officeDocument/2006/relationships/image" Target="../media/image96.png"/></Relationships>
</file>

<file path=ppt/slides/_rels/slide13.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image" Target="../media/image100.png"/><Relationship Id="rId7" Type="http://schemas.openxmlformats.org/officeDocument/2006/relationships/image" Target="../media/image102.png"/><Relationship Id="rId12" Type="http://schemas.openxmlformats.org/officeDocument/2006/relationships/image" Target="../media/image10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06.png"/><Relationship Id="rId5" Type="http://schemas.openxmlformats.org/officeDocument/2006/relationships/image" Target="../media/image6.png"/><Relationship Id="rId10" Type="http://schemas.openxmlformats.org/officeDocument/2006/relationships/image" Target="../media/image105.svg"/><Relationship Id="rId4" Type="http://schemas.openxmlformats.org/officeDocument/2006/relationships/image" Target="../media/image101.svg"/><Relationship Id="rId9" Type="http://schemas.openxmlformats.org/officeDocument/2006/relationships/image" Target="../media/image104.pn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110.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109.svg"/><Relationship Id="rId2" Type="http://schemas.openxmlformats.org/officeDocument/2006/relationships/image" Target="../media/image1.jpeg"/><Relationship Id="rId16" Type="http://schemas.openxmlformats.org/officeDocument/2006/relationships/image" Target="../media/image101.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08.png"/><Relationship Id="rId5" Type="http://schemas.openxmlformats.org/officeDocument/2006/relationships/image" Target="../media/image48.png"/><Relationship Id="rId15" Type="http://schemas.openxmlformats.org/officeDocument/2006/relationships/image" Target="../media/image100.png"/><Relationship Id="rId10" Type="http://schemas.openxmlformats.org/officeDocument/2006/relationships/image" Target="../media/image51.svg"/><Relationship Id="rId4" Type="http://schemas.openxmlformats.org/officeDocument/2006/relationships/image" Target="../media/image43.svg"/><Relationship Id="rId9" Type="http://schemas.openxmlformats.org/officeDocument/2006/relationships/image" Target="../media/image50.png"/><Relationship Id="rId14" Type="http://schemas.openxmlformats.org/officeDocument/2006/relationships/image" Target="../media/image111.svg"/></Relationships>
</file>

<file path=ppt/slides/_rels/slide15.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80.png"/><Relationship Id="rId18" Type="http://schemas.openxmlformats.org/officeDocument/2006/relationships/image" Target="../media/image115.svg"/><Relationship Id="rId3" Type="http://schemas.openxmlformats.org/officeDocument/2006/relationships/image" Target="../media/image9.png"/><Relationship Id="rId7" Type="http://schemas.openxmlformats.org/officeDocument/2006/relationships/image" Target="../media/image112.png"/><Relationship Id="rId12" Type="http://schemas.openxmlformats.org/officeDocument/2006/relationships/image" Target="../media/image79.svg"/><Relationship Id="rId17" Type="http://schemas.openxmlformats.org/officeDocument/2006/relationships/image" Target="../media/image114.png"/><Relationship Id="rId2" Type="http://schemas.openxmlformats.org/officeDocument/2006/relationships/image" Target="../media/image1.jpeg"/><Relationship Id="rId16"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78.png"/><Relationship Id="rId5" Type="http://schemas.openxmlformats.org/officeDocument/2006/relationships/image" Target="../media/image2.png"/><Relationship Id="rId15" Type="http://schemas.openxmlformats.org/officeDocument/2006/relationships/image" Target="../media/image82.png"/><Relationship Id="rId10" Type="http://schemas.openxmlformats.org/officeDocument/2006/relationships/image" Target="../media/image77.svg"/><Relationship Id="rId4" Type="http://schemas.openxmlformats.org/officeDocument/2006/relationships/image" Target="../media/image10.svg"/><Relationship Id="rId9" Type="http://schemas.openxmlformats.org/officeDocument/2006/relationships/image" Target="../media/image76.png"/><Relationship Id="rId14" Type="http://schemas.openxmlformats.org/officeDocument/2006/relationships/image" Target="../media/image81.svg"/></Relationships>
</file>

<file path=ppt/slides/_rels/slide16.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118.png"/><Relationship Id="rId3" Type="http://schemas.openxmlformats.org/officeDocument/2006/relationships/image" Target="../media/image14.png"/><Relationship Id="rId7" Type="http://schemas.openxmlformats.org/officeDocument/2006/relationships/image" Target="../media/image66.png"/><Relationship Id="rId12" Type="http://schemas.openxmlformats.org/officeDocument/2006/relationships/image" Target="../media/image17.svg"/><Relationship Id="rId17" Type="http://schemas.openxmlformats.org/officeDocument/2006/relationships/image" Target="../media/image122.svg"/><Relationship Id="rId2" Type="http://schemas.openxmlformats.org/officeDocument/2006/relationships/image" Target="../media/image1.jpeg"/><Relationship Id="rId16"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png"/><Relationship Id="rId5" Type="http://schemas.openxmlformats.org/officeDocument/2006/relationships/image" Target="../media/image11.png"/><Relationship Id="rId15" Type="http://schemas.openxmlformats.org/officeDocument/2006/relationships/image" Target="../media/image120.png"/><Relationship Id="rId10" Type="http://schemas.openxmlformats.org/officeDocument/2006/relationships/image" Target="../media/image117.svg"/><Relationship Id="rId4" Type="http://schemas.openxmlformats.org/officeDocument/2006/relationships/image" Target="../media/image15.svg"/><Relationship Id="rId9" Type="http://schemas.openxmlformats.org/officeDocument/2006/relationships/image" Target="../media/image116.png"/><Relationship Id="rId14" Type="http://schemas.openxmlformats.org/officeDocument/2006/relationships/image" Target="../media/image119.svg"/></Relationships>
</file>

<file path=ppt/slides/_rels/slide17.xml.rels><?xml version="1.0" encoding="UTF-8" standalone="yes"?>
<Relationships xmlns="http://schemas.openxmlformats.org/package/2006/relationships"><Relationship Id="rId8" Type="http://schemas.openxmlformats.org/officeDocument/2006/relationships/image" Target="../media/image117.svg"/><Relationship Id="rId13" Type="http://schemas.openxmlformats.org/officeDocument/2006/relationships/image" Target="../media/image121.png"/><Relationship Id="rId3" Type="http://schemas.openxmlformats.org/officeDocument/2006/relationships/image" Target="../media/image123.png"/><Relationship Id="rId7" Type="http://schemas.openxmlformats.org/officeDocument/2006/relationships/image" Target="../media/image116.png"/><Relationship Id="rId12" Type="http://schemas.openxmlformats.org/officeDocument/2006/relationships/image" Target="../media/image1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127.png"/><Relationship Id="rId5" Type="http://schemas.openxmlformats.org/officeDocument/2006/relationships/image" Target="../media/image27.png"/><Relationship Id="rId15" Type="http://schemas.openxmlformats.org/officeDocument/2006/relationships/image" Target="../media/image129.png"/><Relationship Id="rId10" Type="http://schemas.openxmlformats.org/officeDocument/2006/relationships/image" Target="../media/image126.svg"/><Relationship Id="rId4" Type="http://schemas.openxmlformats.org/officeDocument/2006/relationships/image" Target="../media/image124.svg"/><Relationship Id="rId9" Type="http://schemas.openxmlformats.org/officeDocument/2006/relationships/image" Target="../media/image125.png"/><Relationship Id="rId14" Type="http://schemas.openxmlformats.org/officeDocument/2006/relationships/image" Target="../media/image122.svg"/></Relationships>
</file>

<file path=ppt/slides/_rels/slide1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s>
</file>

<file path=ppt/slides/_rels/slide19.xml.rels><?xml version="1.0" encoding="UTF-8" standalone="yes"?>
<Relationships xmlns="http://schemas.openxmlformats.org/package/2006/relationships"><Relationship Id="rId8" Type="http://schemas.openxmlformats.org/officeDocument/2006/relationships/image" Target="../media/image133.svg"/><Relationship Id="rId3" Type="http://schemas.openxmlformats.org/officeDocument/2006/relationships/image" Target="../media/image130.png"/><Relationship Id="rId7" Type="http://schemas.openxmlformats.org/officeDocument/2006/relationships/image" Target="../media/image132.png"/><Relationship Id="rId12" Type="http://schemas.openxmlformats.org/officeDocument/2006/relationships/image" Target="../media/image10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svg"/><Relationship Id="rId11" Type="http://schemas.openxmlformats.org/officeDocument/2006/relationships/image" Target="../media/image106.png"/><Relationship Id="rId5" Type="http://schemas.openxmlformats.org/officeDocument/2006/relationships/image" Target="../media/image112.png"/><Relationship Id="rId10" Type="http://schemas.openxmlformats.org/officeDocument/2006/relationships/image" Target="../media/image135.svg"/><Relationship Id="rId4" Type="http://schemas.openxmlformats.org/officeDocument/2006/relationships/image" Target="../media/image131.svg"/><Relationship Id="rId9" Type="http://schemas.openxmlformats.org/officeDocument/2006/relationships/image" Target="../media/image134.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138.png"/><Relationship Id="rId18" Type="http://schemas.openxmlformats.org/officeDocument/2006/relationships/image" Target="../media/image143.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137.svg"/><Relationship Id="rId17" Type="http://schemas.openxmlformats.org/officeDocument/2006/relationships/image" Target="../media/image142.png"/><Relationship Id="rId2" Type="http://schemas.openxmlformats.org/officeDocument/2006/relationships/image" Target="../media/image1.jpeg"/><Relationship Id="rId16"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136.png"/><Relationship Id="rId5" Type="http://schemas.openxmlformats.org/officeDocument/2006/relationships/image" Target="../media/image35.png"/><Relationship Id="rId15" Type="http://schemas.openxmlformats.org/officeDocument/2006/relationships/image" Target="../media/image140.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139.svg"/></Relationships>
</file>

<file path=ppt/slides/_rels/slide21.xml.rels><?xml version="1.0" encoding="UTF-8" standalone="yes"?>
<Relationships xmlns="http://schemas.openxmlformats.org/package/2006/relationships"><Relationship Id="rId8" Type="http://schemas.openxmlformats.org/officeDocument/2006/relationships/image" Target="../media/image131.svg"/><Relationship Id="rId3" Type="http://schemas.openxmlformats.org/officeDocument/2006/relationships/image" Target="../media/image66.png"/><Relationship Id="rId7" Type="http://schemas.openxmlformats.org/officeDocument/2006/relationships/image" Target="../media/image130.png"/><Relationship Id="rId12" Type="http://schemas.openxmlformats.org/officeDocument/2006/relationships/image" Target="../media/image149.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5.svg"/><Relationship Id="rId11" Type="http://schemas.openxmlformats.org/officeDocument/2006/relationships/image" Target="../media/image148.png"/><Relationship Id="rId5" Type="http://schemas.openxmlformats.org/officeDocument/2006/relationships/image" Target="../media/image144.png"/><Relationship Id="rId10" Type="http://schemas.openxmlformats.org/officeDocument/2006/relationships/image" Target="../media/image147.svg"/><Relationship Id="rId4" Type="http://schemas.openxmlformats.org/officeDocument/2006/relationships/image" Target="../media/image67.svg"/><Relationship Id="rId9" Type="http://schemas.openxmlformats.org/officeDocument/2006/relationships/image" Target="../media/image146.png"/></Relationships>
</file>

<file path=ppt/slides/_rels/slide22.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25.png"/><Relationship Id="rId18" Type="http://schemas.openxmlformats.org/officeDocument/2006/relationships/image" Target="../media/image43.svg"/><Relationship Id="rId3" Type="http://schemas.openxmlformats.org/officeDocument/2006/relationships/image" Target="../media/image6.png"/><Relationship Id="rId21" Type="http://schemas.openxmlformats.org/officeDocument/2006/relationships/image" Target="../media/image152.png"/><Relationship Id="rId7" Type="http://schemas.openxmlformats.org/officeDocument/2006/relationships/image" Target="../media/image104.png"/><Relationship Id="rId12" Type="http://schemas.openxmlformats.org/officeDocument/2006/relationships/image" Target="../media/image117.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151.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16.png"/><Relationship Id="rId5" Type="http://schemas.openxmlformats.org/officeDocument/2006/relationships/image" Target="../media/image102.png"/><Relationship Id="rId15" Type="http://schemas.openxmlformats.org/officeDocument/2006/relationships/image" Target="../media/image150.png"/><Relationship Id="rId10" Type="http://schemas.openxmlformats.org/officeDocument/2006/relationships/image" Target="../media/image107.svg"/><Relationship Id="rId19" Type="http://schemas.openxmlformats.org/officeDocument/2006/relationships/image" Target="../media/image44.png"/><Relationship Id="rId4" Type="http://schemas.openxmlformats.org/officeDocument/2006/relationships/image" Target="../media/image7.svg"/><Relationship Id="rId9" Type="http://schemas.openxmlformats.org/officeDocument/2006/relationships/image" Target="../media/image106.png"/><Relationship Id="rId14" Type="http://schemas.openxmlformats.org/officeDocument/2006/relationships/image" Target="../media/image126.svg"/><Relationship Id="rId22" Type="http://schemas.openxmlformats.org/officeDocument/2006/relationships/image" Target="../media/image153.svg"/></Relationships>
</file>

<file path=ppt/slides/_rels/slide23.xml.rels><?xml version="1.0" encoding="UTF-8" standalone="yes"?>
<Relationships xmlns="http://schemas.openxmlformats.org/package/2006/relationships"><Relationship Id="rId8" Type="http://schemas.openxmlformats.org/officeDocument/2006/relationships/image" Target="../media/image105.svg"/><Relationship Id="rId13" Type="http://schemas.openxmlformats.org/officeDocument/2006/relationships/image" Target="../media/image125.png"/><Relationship Id="rId18" Type="http://schemas.openxmlformats.org/officeDocument/2006/relationships/image" Target="../media/image43.svg"/><Relationship Id="rId3" Type="http://schemas.openxmlformats.org/officeDocument/2006/relationships/image" Target="../media/image6.png"/><Relationship Id="rId21" Type="http://schemas.openxmlformats.org/officeDocument/2006/relationships/image" Target="../media/image152.png"/><Relationship Id="rId7" Type="http://schemas.openxmlformats.org/officeDocument/2006/relationships/image" Target="../media/image104.png"/><Relationship Id="rId12" Type="http://schemas.openxmlformats.org/officeDocument/2006/relationships/image" Target="../media/image117.svg"/><Relationship Id="rId17" Type="http://schemas.openxmlformats.org/officeDocument/2006/relationships/image" Target="../media/image42.png"/><Relationship Id="rId2" Type="http://schemas.openxmlformats.org/officeDocument/2006/relationships/image" Target="../media/image1.jpeg"/><Relationship Id="rId16" Type="http://schemas.openxmlformats.org/officeDocument/2006/relationships/image" Target="../media/image151.svg"/><Relationship Id="rId20"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116.png"/><Relationship Id="rId5" Type="http://schemas.openxmlformats.org/officeDocument/2006/relationships/image" Target="../media/image102.png"/><Relationship Id="rId15" Type="http://schemas.openxmlformats.org/officeDocument/2006/relationships/image" Target="../media/image150.png"/><Relationship Id="rId10" Type="http://schemas.openxmlformats.org/officeDocument/2006/relationships/image" Target="../media/image107.svg"/><Relationship Id="rId19" Type="http://schemas.openxmlformats.org/officeDocument/2006/relationships/image" Target="../media/image44.png"/><Relationship Id="rId4" Type="http://schemas.openxmlformats.org/officeDocument/2006/relationships/image" Target="../media/image7.svg"/><Relationship Id="rId9" Type="http://schemas.openxmlformats.org/officeDocument/2006/relationships/image" Target="../media/image106.png"/><Relationship Id="rId14" Type="http://schemas.openxmlformats.org/officeDocument/2006/relationships/image" Target="../media/image126.svg"/><Relationship Id="rId22" Type="http://schemas.openxmlformats.org/officeDocument/2006/relationships/image" Target="../media/image153.svg"/></Relationships>
</file>

<file path=ppt/slides/_rels/slide24.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146.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157.svg"/><Relationship Id="rId2" Type="http://schemas.openxmlformats.org/officeDocument/2006/relationships/image" Target="../media/image1.jpeg"/><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56.png"/><Relationship Id="rId5" Type="http://schemas.openxmlformats.org/officeDocument/2006/relationships/image" Target="../media/image2.png"/><Relationship Id="rId15" Type="http://schemas.openxmlformats.org/officeDocument/2006/relationships/image" Target="../media/image158.png"/><Relationship Id="rId10" Type="http://schemas.openxmlformats.org/officeDocument/2006/relationships/image" Target="../media/image155.svg"/><Relationship Id="rId4" Type="http://schemas.openxmlformats.org/officeDocument/2006/relationships/image" Target="../media/image10.svg"/><Relationship Id="rId9" Type="http://schemas.openxmlformats.org/officeDocument/2006/relationships/image" Target="../media/image154.png"/><Relationship Id="rId14" Type="http://schemas.openxmlformats.org/officeDocument/2006/relationships/image" Target="../media/image147.svg"/></Relationships>
</file>

<file path=ppt/slides/_rels/slide25.xml.rels><?xml version="1.0" encoding="UTF-8" standalone="yes"?>
<Relationships xmlns="http://schemas.openxmlformats.org/package/2006/relationships"><Relationship Id="rId8" Type="http://schemas.openxmlformats.org/officeDocument/2006/relationships/image" Target="../media/image45.svg"/><Relationship Id="rId13"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131.svg"/><Relationship Id="rId2" Type="http://schemas.openxmlformats.org/officeDocument/2006/relationships/image" Target="../media/image1.jpeg"/><Relationship Id="rId16" Type="http://schemas.openxmlformats.org/officeDocument/2006/relationships/image" Target="../media/image147.svg"/><Relationship Id="rId1" Type="http://schemas.openxmlformats.org/officeDocument/2006/relationships/slideLayout" Target="../slideLayouts/slideLayout7.xml"/><Relationship Id="rId6" Type="http://schemas.openxmlformats.org/officeDocument/2006/relationships/image" Target="../media/image49.svg"/><Relationship Id="rId11" Type="http://schemas.openxmlformats.org/officeDocument/2006/relationships/image" Target="../media/image130.png"/><Relationship Id="rId5" Type="http://schemas.openxmlformats.org/officeDocument/2006/relationships/image" Target="../media/image48.png"/><Relationship Id="rId15" Type="http://schemas.openxmlformats.org/officeDocument/2006/relationships/image" Target="../media/image146.png"/><Relationship Id="rId10" Type="http://schemas.openxmlformats.org/officeDocument/2006/relationships/image" Target="../media/image51.svg"/><Relationship Id="rId4" Type="http://schemas.openxmlformats.org/officeDocument/2006/relationships/image" Target="../media/image43.svg"/><Relationship Id="rId9" Type="http://schemas.openxmlformats.org/officeDocument/2006/relationships/image" Target="../media/image50.png"/><Relationship Id="rId14" Type="http://schemas.openxmlformats.org/officeDocument/2006/relationships/image" Target="../media/image47.svg"/></Relationships>
</file>

<file path=ppt/slides/_rels/slide2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6.png"/><Relationship Id="rId21" Type="http://schemas.openxmlformats.org/officeDocument/2006/relationships/image" Target="../media/image146.png"/><Relationship Id="rId7" Type="http://schemas.openxmlformats.org/officeDocument/2006/relationships/image" Target="../media/image48.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image" Target="../media/image1.jpeg"/><Relationship Id="rId16" Type="http://schemas.openxmlformats.org/officeDocument/2006/relationships/image" Target="../media/image55.svg"/><Relationship Id="rId20"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0.png"/><Relationship Id="rId5" Type="http://schemas.openxmlformats.org/officeDocument/2006/relationships/image" Target="../media/image42.png"/><Relationship Id="rId15" Type="http://schemas.openxmlformats.org/officeDocument/2006/relationships/image" Target="../media/image54.png"/><Relationship Id="rId10" Type="http://schemas.openxmlformats.org/officeDocument/2006/relationships/image" Target="../media/image45.svg"/><Relationship Id="rId19" Type="http://schemas.openxmlformats.org/officeDocument/2006/relationships/image" Target="../media/image130.png"/><Relationship Id="rId4" Type="http://schemas.openxmlformats.org/officeDocument/2006/relationships/image" Target="../media/image47.svg"/><Relationship Id="rId9" Type="http://schemas.openxmlformats.org/officeDocument/2006/relationships/image" Target="../media/image44.png"/><Relationship Id="rId14" Type="http://schemas.openxmlformats.org/officeDocument/2006/relationships/image" Target="../media/image53.svg"/><Relationship Id="rId22" Type="http://schemas.openxmlformats.org/officeDocument/2006/relationships/image" Target="../media/image147.svg"/></Relationships>
</file>

<file path=ppt/slides/_rels/slide27.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61.svg"/><Relationship Id="rId4" Type="http://schemas.openxmlformats.org/officeDocument/2006/relationships/image" Target="../media/image3.svg"/><Relationship Id="rId9" Type="http://schemas.openxmlformats.org/officeDocument/2006/relationships/image" Target="../media/image160.png"/></Relationships>
</file>

<file path=ppt/slides/_rels/slide28.xml.rels><?xml version="1.0" encoding="UTF-8" standalone="yes"?>
<Relationships xmlns="http://schemas.openxmlformats.org/package/2006/relationships"><Relationship Id="rId8" Type="http://schemas.openxmlformats.org/officeDocument/2006/relationships/image" Target="../media/image147.svg"/><Relationship Id="rId3" Type="http://schemas.openxmlformats.org/officeDocument/2006/relationships/image" Target="../media/image27.png"/><Relationship Id="rId7" Type="http://schemas.openxmlformats.org/officeDocument/2006/relationships/image" Target="../media/image14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13.svg"/><Relationship Id="rId5" Type="http://schemas.openxmlformats.org/officeDocument/2006/relationships/image" Target="../media/image112.png"/><Relationship Id="rId10" Type="http://schemas.openxmlformats.org/officeDocument/2006/relationships/image" Target="../media/image124.svg"/><Relationship Id="rId4" Type="http://schemas.openxmlformats.org/officeDocument/2006/relationships/image" Target="../media/image28.svg"/><Relationship Id="rId9" Type="http://schemas.openxmlformats.org/officeDocument/2006/relationships/image" Target="../media/image123.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8.png"/><Relationship Id="rId5" Type="http://schemas.openxmlformats.org/officeDocument/2006/relationships/image" Target="../media/image2.png"/><Relationship Id="rId10" Type="http://schemas.openxmlformats.org/officeDocument/2006/relationships/image" Target="../media/image17.svg"/><Relationship Id="rId4" Type="http://schemas.openxmlformats.org/officeDocument/2006/relationships/image" Target="../media/image10.sv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image" Target="../media/image1.jpeg"/><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sv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sv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6.png"/><Relationship Id="rId7" Type="http://schemas.openxmlformats.org/officeDocument/2006/relationships/image" Target="../media/image48.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image" Target="../media/image1.jpeg"/><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43.svg"/><Relationship Id="rId11" Type="http://schemas.openxmlformats.org/officeDocument/2006/relationships/image" Target="../media/image50.png"/><Relationship Id="rId5" Type="http://schemas.openxmlformats.org/officeDocument/2006/relationships/image" Target="../media/image42.png"/><Relationship Id="rId15" Type="http://schemas.openxmlformats.org/officeDocument/2006/relationships/image" Target="../media/image54.png"/><Relationship Id="rId10" Type="http://schemas.openxmlformats.org/officeDocument/2006/relationships/image" Target="../media/image45.svg"/><Relationship Id="rId19" Type="http://schemas.openxmlformats.org/officeDocument/2006/relationships/image" Target="../media/image58.png"/><Relationship Id="rId4" Type="http://schemas.openxmlformats.org/officeDocument/2006/relationships/image" Target="../media/image47.svg"/><Relationship Id="rId9" Type="http://schemas.openxmlformats.org/officeDocument/2006/relationships/image" Target="../media/image44.png"/><Relationship Id="rId14" Type="http://schemas.openxmlformats.org/officeDocument/2006/relationships/image" Target="../media/image53.sv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4.png"/><Relationship Id="rId18" Type="http://schemas.openxmlformats.org/officeDocument/2006/relationships/image" Target="../media/image49.svg"/><Relationship Id="rId3" Type="http://schemas.openxmlformats.org/officeDocument/2006/relationships/image" Target="../media/image60.png"/><Relationship Id="rId21" Type="http://schemas.openxmlformats.org/officeDocument/2006/relationships/image" Target="../media/image44.png"/><Relationship Id="rId7" Type="http://schemas.openxmlformats.org/officeDocument/2006/relationships/image" Target="../media/image54.png"/><Relationship Id="rId12" Type="http://schemas.openxmlformats.org/officeDocument/2006/relationships/image" Target="../media/image63.svg"/><Relationship Id="rId17" Type="http://schemas.openxmlformats.org/officeDocument/2006/relationships/image" Target="../media/image48.png"/><Relationship Id="rId2" Type="http://schemas.openxmlformats.org/officeDocument/2006/relationships/image" Target="../media/image1.jpeg"/><Relationship Id="rId16" Type="http://schemas.openxmlformats.org/officeDocument/2006/relationships/image" Target="../media/image51.svg"/><Relationship Id="rId20" Type="http://schemas.openxmlformats.org/officeDocument/2006/relationships/image" Target="../media/image43.svg"/><Relationship Id="rId1" Type="http://schemas.openxmlformats.org/officeDocument/2006/relationships/slideLayout" Target="../slideLayouts/slideLayout7.xml"/><Relationship Id="rId6" Type="http://schemas.openxmlformats.org/officeDocument/2006/relationships/image" Target="../media/image53.svg"/><Relationship Id="rId11" Type="http://schemas.openxmlformats.org/officeDocument/2006/relationships/image" Target="../media/image62.png"/><Relationship Id="rId5" Type="http://schemas.openxmlformats.org/officeDocument/2006/relationships/image" Target="../media/image52.png"/><Relationship Id="rId15" Type="http://schemas.openxmlformats.org/officeDocument/2006/relationships/image" Target="../media/image50.png"/><Relationship Id="rId10" Type="http://schemas.openxmlformats.org/officeDocument/2006/relationships/image" Target="../media/image57.svg"/><Relationship Id="rId19" Type="http://schemas.openxmlformats.org/officeDocument/2006/relationships/image" Target="../media/image42.png"/><Relationship Id="rId4" Type="http://schemas.openxmlformats.org/officeDocument/2006/relationships/image" Target="../media/image61.svg"/><Relationship Id="rId9" Type="http://schemas.openxmlformats.org/officeDocument/2006/relationships/image" Target="../media/image56.png"/><Relationship Id="rId14" Type="http://schemas.openxmlformats.org/officeDocument/2006/relationships/image" Target="../media/image65.svg"/><Relationship Id="rId22" Type="http://schemas.openxmlformats.org/officeDocument/2006/relationships/image" Target="../media/image45.sv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6.png"/><Relationship Id="rId7" Type="http://schemas.openxmlformats.org/officeDocument/2006/relationships/image" Target="../media/image19.png"/><Relationship Id="rId12" Type="http://schemas.openxmlformats.org/officeDocument/2006/relationships/image" Target="../media/image22.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9.svg"/><Relationship Id="rId11" Type="http://schemas.openxmlformats.org/officeDocument/2006/relationships/image" Target="../media/image21.png"/><Relationship Id="rId5" Type="http://schemas.openxmlformats.org/officeDocument/2006/relationships/image" Target="../media/image68.png"/><Relationship Id="rId10" Type="http://schemas.openxmlformats.org/officeDocument/2006/relationships/image" Target="../media/image24.svg"/><Relationship Id="rId4" Type="http://schemas.openxmlformats.org/officeDocument/2006/relationships/image" Target="../media/image67.svg"/><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11.png"/><Relationship Id="rId7"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21828" y="-1995119"/>
            <a:ext cx="6588253" cy="1084892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95338" y="-1103006"/>
            <a:ext cx="6588253" cy="1084892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17032" y="7991475"/>
            <a:ext cx="20250179" cy="459105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01937" y="8169589"/>
            <a:ext cx="16901347" cy="2857264"/>
          </a:xfrm>
          <a:prstGeom prst="rect">
            <a:avLst/>
          </a:prstGeom>
        </p:spPr>
      </p:pic>
      <p:pic>
        <p:nvPicPr>
          <p:cNvPr id="7" name="Picture 7"/>
          <p:cNvPicPr>
            <a:picLocks noChangeAspect="1"/>
          </p:cNvPicPr>
          <p:nvPr/>
        </p:nvPicPr>
        <p:blipFill>
          <a:blip r:embed="rId9"/>
          <a:srcRect/>
          <a:stretch>
            <a:fillRect/>
          </a:stretch>
        </p:blipFill>
        <p:spPr>
          <a:xfrm>
            <a:off x="6396794" y="6428246"/>
            <a:ext cx="5415795" cy="3858754"/>
          </a:xfrm>
          <a:prstGeom prst="rect">
            <a:avLst/>
          </a:prstGeom>
        </p:spPr>
      </p:pic>
      <p:grpSp>
        <p:nvGrpSpPr>
          <p:cNvPr id="8" name="Group 8"/>
          <p:cNvGrpSpPr/>
          <p:nvPr/>
        </p:nvGrpSpPr>
        <p:grpSpPr>
          <a:xfrm>
            <a:off x="2163409" y="2057012"/>
            <a:ext cx="13961182" cy="3630382"/>
            <a:chOff x="0" y="0"/>
            <a:chExt cx="18614909" cy="4840510"/>
          </a:xfrm>
        </p:grpSpPr>
        <p:sp>
          <p:nvSpPr>
            <p:cNvPr id="9" name="TextBox 9"/>
            <p:cNvSpPr txBox="1"/>
            <p:nvPr/>
          </p:nvSpPr>
          <p:spPr>
            <a:xfrm>
              <a:off x="0" y="0"/>
              <a:ext cx="18614909" cy="3967515"/>
            </a:xfrm>
            <a:prstGeom prst="rect">
              <a:avLst/>
            </a:prstGeom>
          </p:spPr>
          <p:txBody>
            <a:bodyPr lIns="0" tIns="0" rIns="0" bIns="0" rtlCol="0" anchor="t">
              <a:spAutoFit/>
            </a:bodyPr>
            <a:lstStyle/>
            <a:p>
              <a:pPr algn="ctr">
                <a:lnSpc>
                  <a:spcPts val="10656"/>
                </a:lnSpc>
              </a:pPr>
              <a:r>
                <a:rPr lang="en-US" sz="10656">
                  <a:solidFill>
                    <a:srgbClr val="000000"/>
                  </a:solidFill>
                  <a:latin typeface="Alegreya Sans SC Black Bold"/>
                </a:rPr>
                <a:t>Parental Motivation to Change</a:t>
              </a:r>
              <a:r>
                <a:rPr lang="en-US" sz="10656">
                  <a:solidFill>
                    <a:srgbClr val="000000"/>
                  </a:solidFill>
                  <a:latin typeface="Alegreya Sans SC Black"/>
                </a:rPr>
                <a:t> </a:t>
              </a:r>
            </a:p>
          </p:txBody>
        </p:sp>
        <p:sp>
          <p:nvSpPr>
            <p:cNvPr id="10" name="TextBox 10"/>
            <p:cNvSpPr txBox="1"/>
            <p:nvPr/>
          </p:nvSpPr>
          <p:spPr>
            <a:xfrm>
              <a:off x="3838626" y="4231059"/>
              <a:ext cx="10937658" cy="609451"/>
            </a:xfrm>
            <a:prstGeom prst="rect">
              <a:avLst/>
            </a:prstGeom>
          </p:spPr>
          <p:txBody>
            <a:bodyPr lIns="0" tIns="0" rIns="0" bIns="0" rtlCol="0" anchor="t">
              <a:spAutoFit/>
            </a:bodyPr>
            <a:lstStyle/>
            <a:p>
              <a:pPr algn="ctr">
                <a:lnSpc>
                  <a:spcPts val="3600"/>
                </a:lnSpc>
              </a:pPr>
              <a:r>
                <a:rPr lang="en-US" sz="3000">
                  <a:solidFill>
                    <a:srgbClr val="000000"/>
                  </a:solidFill>
                  <a:latin typeface="Open Sans"/>
                </a:rPr>
                <a:t>Florida State University </a:t>
              </a: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24387" y="-71579"/>
            <a:ext cx="6461102" cy="106395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97488" y="-280960"/>
            <a:ext cx="6588253" cy="10848920"/>
          </a:xfrm>
          <a:prstGeom prst="rect">
            <a:avLst/>
          </a:prstGeom>
        </p:spPr>
      </p:pic>
      <p:grpSp>
        <p:nvGrpSpPr>
          <p:cNvPr id="5" name="Group 5"/>
          <p:cNvGrpSpPr/>
          <p:nvPr/>
        </p:nvGrpSpPr>
        <p:grpSpPr>
          <a:xfrm>
            <a:off x="3241566" y="1999230"/>
            <a:ext cx="12382821" cy="2331805"/>
            <a:chOff x="0" y="0"/>
            <a:chExt cx="16510427" cy="3109073"/>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050" b="2050"/>
            <a:stretch>
              <a:fillRect/>
            </a:stretch>
          </p:blipFill>
          <p:spPr>
            <a:xfrm>
              <a:off x="0" y="0"/>
              <a:ext cx="16510427" cy="3109073"/>
            </a:xfrm>
            <a:prstGeom prst="rect">
              <a:avLst/>
            </a:prstGeom>
          </p:spPr>
        </p:pic>
        <p:sp>
          <p:nvSpPr>
            <p:cNvPr id="7" name="TextBox 7"/>
            <p:cNvSpPr txBox="1"/>
            <p:nvPr/>
          </p:nvSpPr>
          <p:spPr>
            <a:xfrm>
              <a:off x="655687" y="591439"/>
              <a:ext cx="14903133" cy="1745220"/>
            </a:xfrm>
            <a:prstGeom prst="rect">
              <a:avLst/>
            </a:prstGeom>
          </p:spPr>
          <p:txBody>
            <a:bodyPr lIns="0" tIns="0" rIns="0" bIns="0" rtlCol="0" anchor="t">
              <a:spAutoFit/>
            </a:bodyPr>
            <a:lstStyle/>
            <a:p>
              <a:pPr algn="ctr">
                <a:lnSpc>
                  <a:spcPts val="5579"/>
                </a:lnSpc>
              </a:pPr>
              <a:r>
                <a:rPr lang="en-US" sz="3099">
                  <a:solidFill>
                    <a:srgbClr val="000000"/>
                  </a:solidFill>
                  <a:latin typeface="Montserrat"/>
                </a:rPr>
                <a:t>Our natural tendency is to want to help and problem solve. But we can't. It usually results in push-back. </a:t>
              </a:r>
            </a:p>
          </p:txBody>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8410082" y="3314493"/>
            <a:ext cx="6019608" cy="8052988"/>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03479">
            <a:off x="8570094" y="6679586"/>
            <a:ext cx="274312" cy="48825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335864">
            <a:off x="8615642" y="7283982"/>
            <a:ext cx="259653" cy="462166"/>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699884">
            <a:off x="8608312" y="7962572"/>
            <a:ext cx="274312" cy="488257"/>
          </a:xfrm>
          <a:prstGeom prst="rect">
            <a:avLst/>
          </a:prstGeom>
        </p:spPr>
      </p:pic>
      <p:pic>
        <p:nvPicPr>
          <p:cNvPr id="12" name="Picture 1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19001">
            <a:off x="8608312" y="8580760"/>
            <a:ext cx="274312" cy="488257"/>
          </a:xfrm>
          <a:prstGeom prst="rect">
            <a:avLst/>
          </a:prstGeom>
        </p:spPr>
      </p:pic>
      <p:pic>
        <p:nvPicPr>
          <p:cNvPr id="13" name="Picture 1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584939" y="6172200"/>
            <a:ext cx="4236602" cy="4114800"/>
          </a:xfrm>
          <a:prstGeom prst="rect">
            <a:avLst/>
          </a:prstGeom>
        </p:spPr>
      </p:pic>
      <p:sp>
        <p:nvSpPr>
          <p:cNvPr id="14" name="TextBox 14"/>
          <p:cNvSpPr txBox="1"/>
          <p:nvPr/>
        </p:nvSpPr>
        <p:spPr>
          <a:xfrm>
            <a:off x="2841620" y="608431"/>
            <a:ext cx="12604761"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Fixing Reflex</a:t>
            </a:r>
          </a:p>
        </p:txBody>
      </p:sp>
      <p:sp>
        <p:nvSpPr>
          <p:cNvPr id="15" name="TextBox 15"/>
          <p:cNvSpPr txBox="1"/>
          <p:nvPr/>
        </p:nvSpPr>
        <p:spPr>
          <a:xfrm>
            <a:off x="7790728" y="5340846"/>
            <a:ext cx="3172458" cy="890196"/>
          </a:xfrm>
          <a:prstGeom prst="rect">
            <a:avLst/>
          </a:prstGeom>
        </p:spPr>
        <p:txBody>
          <a:bodyPr lIns="0" tIns="0" rIns="0" bIns="0" rtlCol="0" anchor="t">
            <a:spAutoFit/>
          </a:bodyPr>
          <a:lstStyle/>
          <a:p>
            <a:pPr algn="ctr">
              <a:lnSpc>
                <a:spcPts val="6579"/>
              </a:lnSpc>
            </a:pPr>
            <a:r>
              <a:rPr lang="en-US" sz="4699">
                <a:solidFill>
                  <a:srgbClr val="000000"/>
                </a:solidFill>
                <a:latin typeface="Alegreya Sans Regular"/>
              </a:rPr>
              <a:t>Avoid saying: </a:t>
            </a:r>
          </a:p>
        </p:txBody>
      </p:sp>
      <p:sp>
        <p:nvSpPr>
          <p:cNvPr id="16" name="TextBox 16"/>
          <p:cNvSpPr txBox="1"/>
          <p:nvPr/>
        </p:nvSpPr>
        <p:spPr>
          <a:xfrm>
            <a:off x="9144000" y="6587783"/>
            <a:ext cx="5896545" cy="2980690"/>
          </a:xfrm>
          <a:prstGeom prst="rect">
            <a:avLst/>
          </a:prstGeom>
        </p:spPr>
        <p:txBody>
          <a:bodyPr lIns="0" tIns="0" rIns="0" bIns="0" rtlCol="0" anchor="t">
            <a:spAutoFit/>
          </a:bodyPr>
          <a:lstStyle/>
          <a:p>
            <a:pPr>
              <a:lnSpc>
                <a:spcPts val="4759"/>
              </a:lnSpc>
            </a:pPr>
            <a:r>
              <a:rPr lang="en-US" sz="3399">
                <a:solidFill>
                  <a:srgbClr val="000000"/>
                </a:solidFill>
                <a:latin typeface="Montserrat"/>
              </a:rPr>
              <a:t>"Why don't you try...?"</a:t>
            </a:r>
          </a:p>
          <a:p>
            <a:pPr>
              <a:lnSpc>
                <a:spcPts val="4759"/>
              </a:lnSpc>
            </a:pPr>
            <a:r>
              <a:rPr lang="en-US" sz="3399">
                <a:solidFill>
                  <a:srgbClr val="000000"/>
                </a:solidFill>
                <a:latin typeface="Montserrat"/>
              </a:rPr>
              <a:t>"I think you should..."</a:t>
            </a:r>
          </a:p>
          <a:p>
            <a:pPr>
              <a:lnSpc>
                <a:spcPts val="4759"/>
              </a:lnSpc>
            </a:pPr>
            <a:r>
              <a:rPr lang="en-US" sz="3399">
                <a:solidFill>
                  <a:srgbClr val="000000"/>
                </a:solidFill>
                <a:latin typeface="Montserrat"/>
              </a:rPr>
              <a:t>"What I would do is..."</a:t>
            </a:r>
          </a:p>
          <a:p>
            <a:pPr>
              <a:lnSpc>
                <a:spcPts val="4759"/>
              </a:lnSpc>
            </a:pPr>
            <a:r>
              <a:rPr lang="en-US" sz="3399">
                <a:solidFill>
                  <a:srgbClr val="000000"/>
                </a:solidFill>
                <a:latin typeface="Montserrat"/>
              </a:rPr>
              <a:t>"You need to..." </a:t>
            </a:r>
          </a:p>
          <a:p>
            <a:pPr>
              <a:lnSpc>
                <a:spcPts val="4759"/>
              </a:lnSpc>
            </a:pPr>
            <a:r>
              <a:rPr lang="en-US" sz="3399">
                <a:solidFill>
                  <a:srgbClr val="000000"/>
                </a:solidFill>
                <a:latin typeface="Montserrat"/>
              </a:rPr>
              <a:t> </a:t>
            </a:r>
          </a:p>
        </p:txBody>
      </p:sp>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119001">
            <a:off x="8608312" y="6679586"/>
            <a:ext cx="274312" cy="48825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354610" y="-263863"/>
            <a:ext cx="6461102" cy="10639539"/>
          </a:xfrm>
          <a:prstGeom prst="rect">
            <a:avLst/>
          </a:prstGeom>
        </p:spPr>
      </p:pic>
      <p:sp>
        <p:nvSpPr>
          <p:cNvPr id="4" name="TextBox 4"/>
          <p:cNvSpPr txBox="1"/>
          <p:nvPr/>
        </p:nvSpPr>
        <p:spPr>
          <a:xfrm>
            <a:off x="5893747" y="86452"/>
            <a:ext cx="9387863"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#1: Yield</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677" r="677"/>
          <a:stretch>
            <a:fillRect/>
          </a:stretch>
        </p:blipFill>
        <p:spPr>
          <a:xfrm>
            <a:off x="10143984" y="3982115"/>
            <a:ext cx="4490597" cy="5892905"/>
          </a:xfrm>
          <a:prstGeom prst="rect">
            <a:avLst/>
          </a:prstGeom>
        </p:spPr>
      </p:pic>
      <p:sp>
        <p:nvSpPr>
          <p:cNvPr id="6" name="TextBox 6"/>
          <p:cNvSpPr txBox="1"/>
          <p:nvPr/>
        </p:nvSpPr>
        <p:spPr>
          <a:xfrm>
            <a:off x="10422790" y="5573573"/>
            <a:ext cx="3932985" cy="1784501"/>
          </a:xfrm>
          <a:prstGeom prst="rect">
            <a:avLst/>
          </a:prstGeom>
        </p:spPr>
        <p:txBody>
          <a:bodyPr lIns="0" tIns="0" rIns="0" bIns="0" rtlCol="0" anchor="t">
            <a:spAutoFit/>
          </a:bodyPr>
          <a:lstStyle/>
          <a:p>
            <a:pPr algn="ctr">
              <a:lnSpc>
                <a:spcPts val="2380"/>
              </a:lnSpc>
            </a:pPr>
            <a:r>
              <a:rPr lang="en-US" sz="2380">
                <a:solidFill>
                  <a:srgbClr val="000000"/>
                </a:solidFill>
                <a:latin typeface="Montserrat"/>
              </a:rPr>
              <a:t>Statements where the client expresses the way things are, their feelings about change, and reasons for keeping things the same.</a:t>
            </a:r>
          </a:p>
        </p:txBody>
      </p:sp>
      <p:sp>
        <p:nvSpPr>
          <p:cNvPr id="7" name="TextBox 7"/>
          <p:cNvSpPr txBox="1"/>
          <p:nvPr/>
        </p:nvSpPr>
        <p:spPr>
          <a:xfrm>
            <a:off x="10861896" y="4412697"/>
            <a:ext cx="3493879" cy="617189"/>
          </a:xfrm>
          <a:prstGeom prst="rect">
            <a:avLst/>
          </a:prstGeom>
        </p:spPr>
        <p:txBody>
          <a:bodyPr lIns="0" tIns="0" rIns="0" bIns="0" rtlCol="0" anchor="t">
            <a:spAutoFit/>
          </a:bodyPr>
          <a:lstStyle/>
          <a:p>
            <a:pPr algn="ctr">
              <a:lnSpc>
                <a:spcPts val="4054"/>
              </a:lnSpc>
            </a:pPr>
            <a:r>
              <a:rPr lang="en-US" sz="4054">
                <a:solidFill>
                  <a:srgbClr val="000000"/>
                </a:solidFill>
                <a:latin typeface="Alegreya Sans SC Bold"/>
              </a:rPr>
              <a:t>Sustain Talk </a:t>
            </a:r>
          </a:p>
        </p:txBody>
      </p:sp>
      <p:grpSp>
        <p:nvGrpSpPr>
          <p:cNvPr id="8" name="Group 8"/>
          <p:cNvGrpSpPr/>
          <p:nvPr/>
        </p:nvGrpSpPr>
        <p:grpSpPr>
          <a:xfrm>
            <a:off x="4505767" y="1635853"/>
            <a:ext cx="11834045" cy="2184337"/>
            <a:chOff x="0" y="0"/>
            <a:chExt cx="15778727" cy="2912450"/>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3000" b="3000"/>
            <a:stretch>
              <a:fillRect/>
            </a:stretch>
          </p:blipFill>
          <p:spPr>
            <a:xfrm>
              <a:off x="0" y="0"/>
              <a:ext cx="15778727" cy="2912450"/>
            </a:xfrm>
            <a:prstGeom prst="rect">
              <a:avLst/>
            </a:prstGeom>
          </p:spPr>
        </p:pic>
        <p:sp>
          <p:nvSpPr>
            <p:cNvPr id="10" name="TextBox 10"/>
            <p:cNvSpPr txBox="1"/>
            <p:nvPr/>
          </p:nvSpPr>
          <p:spPr>
            <a:xfrm>
              <a:off x="1585671" y="941414"/>
              <a:ext cx="13445654" cy="1086772"/>
            </a:xfrm>
            <a:prstGeom prst="rect">
              <a:avLst/>
            </a:prstGeom>
          </p:spPr>
          <p:txBody>
            <a:bodyPr lIns="0" tIns="0" rIns="0" bIns="0" rtlCol="0" anchor="t">
              <a:spAutoFit/>
            </a:bodyPr>
            <a:lstStyle/>
            <a:p>
              <a:pPr algn="ctr">
                <a:lnSpc>
                  <a:spcPts val="3114"/>
                </a:lnSpc>
              </a:pPr>
              <a:r>
                <a:rPr lang="en-US" sz="3114">
                  <a:solidFill>
                    <a:srgbClr val="000000"/>
                  </a:solidFill>
                  <a:latin typeface="Montserrat"/>
                </a:rPr>
                <a:t>Stop and identify whether the resistance in the relationship is discord or sustain talk. </a:t>
              </a:r>
            </a:p>
          </p:txBody>
        </p:sp>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22726" y="7752026"/>
            <a:ext cx="4984400" cy="245595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l="677" r="677"/>
          <a:stretch>
            <a:fillRect/>
          </a:stretch>
        </p:blipFill>
        <p:spPr>
          <a:xfrm>
            <a:off x="5143749" y="3982115"/>
            <a:ext cx="4490597" cy="5892905"/>
          </a:xfrm>
          <a:prstGeom prst="rect">
            <a:avLst/>
          </a:prstGeom>
        </p:spPr>
      </p:pic>
      <p:sp>
        <p:nvSpPr>
          <p:cNvPr id="13" name="TextBox 13"/>
          <p:cNvSpPr txBox="1"/>
          <p:nvPr/>
        </p:nvSpPr>
        <p:spPr>
          <a:xfrm>
            <a:off x="5422555" y="5573573"/>
            <a:ext cx="3932985" cy="1193951"/>
          </a:xfrm>
          <a:prstGeom prst="rect">
            <a:avLst/>
          </a:prstGeom>
        </p:spPr>
        <p:txBody>
          <a:bodyPr lIns="0" tIns="0" rIns="0" bIns="0" rtlCol="0" anchor="t">
            <a:spAutoFit/>
          </a:bodyPr>
          <a:lstStyle/>
          <a:p>
            <a:pPr algn="ctr">
              <a:lnSpc>
                <a:spcPts val="2380"/>
              </a:lnSpc>
            </a:pPr>
            <a:r>
              <a:rPr lang="en-US" sz="2380">
                <a:solidFill>
                  <a:srgbClr val="000000"/>
                </a:solidFill>
                <a:latin typeface="Montserrat"/>
              </a:rPr>
              <a:t>Statements about the intervention process or relationship with the individual. </a:t>
            </a:r>
          </a:p>
        </p:txBody>
      </p:sp>
      <p:sp>
        <p:nvSpPr>
          <p:cNvPr id="14" name="TextBox 14"/>
          <p:cNvSpPr txBox="1"/>
          <p:nvPr/>
        </p:nvSpPr>
        <p:spPr>
          <a:xfrm>
            <a:off x="5861661" y="4412697"/>
            <a:ext cx="3493879" cy="617189"/>
          </a:xfrm>
          <a:prstGeom prst="rect">
            <a:avLst/>
          </a:prstGeom>
        </p:spPr>
        <p:txBody>
          <a:bodyPr lIns="0" tIns="0" rIns="0" bIns="0" rtlCol="0" anchor="t">
            <a:spAutoFit/>
          </a:bodyPr>
          <a:lstStyle/>
          <a:p>
            <a:pPr algn="ctr">
              <a:lnSpc>
                <a:spcPts val="4054"/>
              </a:lnSpc>
            </a:pPr>
            <a:r>
              <a:rPr lang="en-US" sz="4054">
                <a:solidFill>
                  <a:srgbClr val="000000"/>
                </a:solidFill>
                <a:latin typeface="Alegreya Sans SC Bold"/>
              </a:rPr>
              <a:t>Discord Talk </a:t>
            </a:r>
          </a:p>
        </p:txBody>
      </p:sp>
      <p:sp>
        <p:nvSpPr>
          <p:cNvPr id="15" name="TextBox 15"/>
          <p:cNvSpPr txBox="1"/>
          <p:nvPr/>
        </p:nvSpPr>
        <p:spPr>
          <a:xfrm>
            <a:off x="5422555" y="7641574"/>
            <a:ext cx="3932985" cy="946189"/>
          </a:xfrm>
          <a:prstGeom prst="rect">
            <a:avLst/>
          </a:prstGeom>
        </p:spPr>
        <p:txBody>
          <a:bodyPr lIns="0" tIns="0" rIns="0" bIns="0" rtlCol="0" anchor="t">
            <a:spAutoFit/>
          </a:bodyPr>
          <a:lstStyle/>
          <a:p>
            <a:pPr>
              <a:lnSpc>
                <a:spcPts val="2380"/>
              </a:lnSpc>
            </a:pPr>
            <a:r>
              <a:rPr lang="en-US" sz="2380">
                <a:solidFill>
                  <a:srgbClr val="000000"/>
                </a:solidFill>
                <a:latin typeface="Alegreya Sans SC Bold"/>
              </a:rPr>
              <a:t>Examples:</a:t>
            </a:r>
          </a:p>
          <a:p>
            <a:pPr marL="514042" lvl="1" indent="-257021">
              <a:lnSpc>
                <a:spcPts val="2380"/>
              </a:lnSpc>
              <a:buFont typeface="Arial"/>
              <a:buChar char="•"/>
            </a:pPr>
            <a:r>
              <a:rPr lang="en-US" sz="2380">
                <a:solidFill>
                  <a:srgbClr val="000000"/>
                </a:solidFill>
                <a:latin typeface="Montserrat"/>
              </a:rPr>
              <a:t>I just don't like you</a:t>
            </a:r>
          </a:p>
          <a:p>
            <a:pPr marL="514042" lvl="1" indent="-257021">
              <a:lnSpc>
                <a:spcPts val="2380"/>
              </a:lnSpc>
              <a:buFont typeface="Arial"/>
              <a:buChar char="•"/>
            </a:pPr>
            <a:r>
              <a:rPr lang="en-US" sz="2380">
                <a:solidFill>
                  <a:srgbClr val="000000"/>
                </a:solidFill>
                <a:latin typeface="Montserrat"/>
              </a:rPr>
              <a:t>I don't trust you</a:t>
            </a:r>
          </a:p>
        </p:txBody>
      </p:sp>
      <p:sp>
        <p:nvSpPr>
          <p:cNvPr id="16" name="TextBox 16"/>
          <p:cNvSpPr txBox="1"/>
          <p:nvPr/>
        </p:nvSpPr>
        <p:spPr>
          <a:xfrm>
            <a:off x="10422790" y="7752081"/>
            <a:ext cx="3932985" cy="946189"/>
          </a:xfrm>
          <a:prstGeom prst="rect">
            <a:avLst/>
          </a:prstGeom>
        </p:spPr>
        <p:txBody>
          <a:bodyPr lIns="0" tIns="0" rIns="0" bIns="0" rtlCol="0" anchor="t">
            <a:spAutoFit/>
          </a:bodyPr>
          <a:lstStyle/>
          <a:p>
            <a:pPr>
              <a:lnSpc>
                <a:spcPts val="2380"/>
              </a:lnSpc>
            </a:pPr>
            <a:r>
              <a:rPr lang="en-US" sz="2380">
                <a:solidFill>
                  <a:srgbClr val="000000"/>
                </a:solidFill>
                <a:latin typeface="Alegreya Sans SC Bold"/>
              </a:rPr>
              <a:t>Examples:</a:t>
            </a:r>
          </a:p>
          <a:p>
            <a:pPr marL="514042" lvl="1" indent="-257021">
              <a:lnSpc>
                <a:spcPts val="2380"/>
              </a:lnSpc>
              <a:buFont typeface="Arial"/>
              <a:buChar char="•"/>
            </a:pPr>
            <a:r>
              <a:rPr lang="en-US" sz="2380">
                <a:solidFill>
                  <a:srgbClr val="000000"/>
                </a:solidFill>
                <a:latin typeface="Montserrat"/>
              </a:rPr>
              <a:t>I just don't want to</a:t>
            </a:r>
          </a:p>
          <a:p>
            <a:pPr marL="514042" lvl="1" indent="-257021">
              <a:lnSpc>
                <a:spcPts val="2380"/>
              </a:lnSpc>
              <a:buFont typeface="Arial"/>
              <a:buChar char="•"/>
            </a:pPr>
            <a:r>
              <a:rPr lang="en-US" sz="2380">
                <a:solidFill>
                  <a:srgbClr val="000000"/>
                </a:solidFill>
                <a:latin typeface="Montserrat"/>
              </a:rPr>
              <a:t>I don't know how</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057449" y="-176269"/>
            <a:ext cx="6461102" cy="106395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87584" y="-176269"/>
            <a:ext cx="6461102" cy="10639539"/>
          </a:xfrm>
          <a:prstGeom prst="rect">
            <a:avLst/>
          </a:prstGeom>
        </p:spPr>
      </p:pic>
      <p:grpSp>
        <p:nvGrpSpPr>
          <p:cNvPr id="5" name="Group 5"/>
          <p:cNvGrpSpPr/>
          <p:nvPr/>
        </p:nvGrpSpPr>
        <p:grpSpPr>
          <a:xfrm>
            <a:off x="3762937" y="4317777"/>
            <a:ext cx="4513623" cy="3373933"/>
            <a:chOff x="0" y="0"/>
            <a:chExt cx="6018163" cy="4498577"/>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759793" y="-759793"/>
              <a:ext cx="4498577" cy="6018163"/>
            </a:xfrm>
            <a:prstGeom prst="rect">
              <a:avLst/>
            </a:prstGeom>
          </p:spPr>
        </p:pic>
        <p:sp>
          <p:nvSpPr>
            <p:cNvPr id="7" name="TextBox 7"/>
            <p:cNvSpPr txBox="1"/>
            <p:nvPr/>
          </p:nvSpPr>
          <p:spPr>
            <a:xfrm>
              <a:off x="320424" y="508078"/>
              <a:ext cx="5377315" cy="3725543"/>
            </a:xfrm>
            <a:prstGeom prst="rect">
              <a:avLst/>
            </a:prstGeom>
          </p:spPr>
          <p:txBody>
            <a:bodyPr lIns="0" tIns="0" rIns="0" bIns="0" rtlCol="0" anchor="t">
              <a:spAutoFit/>
            </a:bodyPr>
            <a:lstStyle/>
            <a:p>
              <a:pPr algn="ctr">
                <a:lnSpc>
                  <a:spcPts val="3799"/>
                </a:lnSpc>
              </a:pPr>
              <a:r>
                <a:rPr lang="en-US" sz="2235">
                  <a:solidFill>
                    <a:srgbClr val="000000"/>
                  </a:solidFill>
                  <a:latin typeface="Montserrat"/>
                </a:rPr>
                <a:t>To achieve effective engagement, one must actively listen to everything a client is communicating and pay attention to their body language.</a:t>
              </a:r>
            </a:p>
          </p:txBody>
        </p:sp>
      </p:grpSp>
      <p:sp>
        <p:nvSpPr>
          <p:cNvPr id="8" name="TextBox 8"/>
          <p:cNvSpPr txBox="1"/>
          <p:nvPr/>
        </p:nvSpPr>
        <p:spPr>
          <a:xfrm>
            <a:off x="2962318" y="323850"/>
            <a:ext cx="12363364"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#2: Active Listening</a:t>
            </a:r>
          </a:p>
        </p:txBody>
      </p:sp>
      <p:grpSp>
        <p:nvGrpSpPr>
          <p:cNvPr id="9" name="Group 9"/>
          <p:cNvGrpSpPr/>
          <p:nvPr/>
        </p:nvGrpSpPr>
        <p:grpSpPr>
          <a:xfrm>
            <a:off x="3762937" y="1873245"/>
            <a:ext cx="11058850" cy="2082754"/>
            <a:chOff x="0" y="0"/>
            <a:chExt cx="14745134" cy="2777005"/>
          </a:xfrm>
        </p:grpSpPr>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044" b="2044"/>
            <a:stretch>
              <a:fillRect/>
            </a:stretch>
          </p:blipFill>
          <p:spPr>
            <a:xfrm>
              <a:off x="0" y="0"/>
              <a:ext cx="14745134" cy="2777005"/>
            </a:xfrm>
            <a:prstGeom prst="rect">
              <a:avLst/>
            </a:prstGeom>
          </p:spPr>
        </p:pic>
        <p:sp>
          <p:nvSpPr>
            <p:cNvPr id="11" name="TextBox 11"/>
            <p:cNvSpPr txBox="1"/>
            <p:nvPr/>
          </p:nvSpPr>
          <p:spPr>
            <a:xfrm>
              <a:off x="507995" y="738693"/>
              <a:ext cx="13309691" cy="1440837"/>
            </a:xfrm>
            <a:prstGeom prst="rect">
              <a:avLst/>
            </a:prstGeom>
          </p:spPr>
          <p:txBody>
            <a:bodyPr lIns="0" tIns="0" rIns="0" bIns="0" rtlCol="0" anchor="t">
              <a:spAutoFit/>
            </a:bodyPr>
            <a:lstStyle/>
            <a:p>
              <a:pPr algn="ctr">
                <a:lnSpc>
                  <a:spcPts val="4623"/>
                </a:lnSpc>
              </a:pPr>
              <a:r>
                <a:rPr lang="en-US" sz="2568">
                  <a:solidFill>
                    <a:srgbClr val="000000"/>
                  </a:solidFill>
                  <a:latin typeface="Montserrat"/>
                </a:rPr>
                <a:t>Active listening involves making a conscious effort to hear, understand, and retain information that is being relayed.</a:t>
              </a:r>
            </a:p>
          </p:txBody>
        </p:sp>
      </p:grpSp>
      <p:grpSp>
        <p:nvGrpSpPr>
          <p:cNvPr id="12" name="Group 12"/>
          <p:cNvGrpSpPr/>
          <p:nvPr/>
        </p:nvGrpSpPr>
        <p:grpSpPr>
          <a:xfrm>
            <a:off x="8819643" y="4711015"/>
            <a:ext cx="6237806" cy="4666526"/>
            <a:chOff x="0" y="0"/>
            <a:chExt cx="8317075" cy="6222035"/>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050031" y="-1050031"/>
              <a:ext cx="6217013" cy="8317075"/>
            </a:xfrm>
            <a:prstGeom prst="rect">
              <a:avLst/>
            </a:prstGeom>
          </p:spPr>
        </p:pic>
        <p:sp>
          <p:nvSpPr>
            <p:cNvPr id="14" name="TextBox 14"/>
            <p:cNvSpPr txBox="1"/>
            <p:nvPr/>
          </p:nvSpPr>
          <p:spPr>
            <a:xfrm>
              <a:off x="509615" y="332105"/>
              <a:ext cx="7297844" cy="5889931"/>
            </a:xfrm>
            <a:prstGeom prst="rect">
              <a:avLst/>
            </a:prstGeom>
          </p:spPr>
          <p:txBody>
            <a:bodyPr lIns="0" tIns="0" rIns="0" bIns="0" rtlCol="0" anchor="t">
              <a:spAutoFit/>
            </a:bodyPr>
            <a:lstStyle/>
            <a:p>
              <a:pPr>
                <a:lnSpc>
                  <a:spcPts val="4396"/>
                </a:lnSpc>
              </a:pPr>
              <a:r>
                <a:rPr lang="en-US" sz="2586">
                  <a:solidFill>
                    <a:srgbClr val="000000"/>
                  </a:solidFill>
                  <a:latin typeface="Alegreya Sans Bold"/>
                </a:rPr>
                <a:t>Examples of Active Listening Skills:</a:t>
              </a:r>
            </a:p>
            <a:p>
              <a:pPr marL="435714" lvl="1" indent="-217857">
                <a:lnSpc>
                  <a:spcPts val="3430"/>
                </a:lnSpc>
                <a:buFont typeface="Arial"/>
                <a:buChar char="•"/>
              </a:pPr>
              <a:r>
                <a:rPr lang="en-US" sz="2018">
                  <a:solidFill>
                    <a:srgbClr val="000000"/>
                  </a:solidFill>
                  <a:latin typeface="Montserrat"/>
                </a:rPr>
                <a:t>Maintaining eye contact</a:t>
              </a:r>
            </a:p>
            <a:p>
              <a:pPr marL="435714" lvl="1" indent="-217857">
                <a:lnSpc>
                  <a:spcPts val="3430"/>
                </a:lnSpc>
                <a:buFont typeface="Arial"/>
                <a:buChar char="•"/>
              </a:pPr>
              <a:r>
                <a:rPr lang="en-US" sz="2018">
                  <a:solidFill>
                    <a:srgbClr val="000000"/>
                  </a:solidFill>
                  <a:latin typeface="Montserrat"/>
                </a:rPr>
                <a:t>Good body language (sitting up straight, nodding, and relaxed arms)</a:t>
              </a:r>
            </a:p>
            <a:p>
              <a:pPr marL="435714" lvl="1" indent="-217857">
                <a:lnSpc>
                  <a:spcPts val="3430"/>
                </a:lnSpc>
                <a:buFont typeface="Arial"/>
                <a:buChar char="•"/>
              </a:pPr>
              <a:r>
                <a:rPr lang="en-US" sz="2018">
                  <a:solidFill>
                    <a:srgbClr val="000000"/>
                  </a:solidFill>
                  <a:latin typeface="Montserrat"/>
                </a:rPr>
                <a:t>Putting away any electronics or devices that may be distracting</a:t>
              </a:r>
            </a:p>
            <a:p>
              <a:pPr marL="435714" lvl="1" indent="-217857">
                <a:lnSpc>
                  <a:spcPts val="3430"/>
                </a:lnSpc>
                <a:buFont typeface="Arial"/>
                <a:buChar char="•"/>
              </a:pPr>
              <a:r>
                <a:rPr lang="en-US" sz="2018">
                  <a:solidFill>
                    <a:srgbClr val="000000"/>
                  </a:solidFill>
                  <a:latin typeface="Montserrat"/>
                </a:rPr>
                <a:t>Paying attention to the other individual's body language as they communicate.</a:t>
              </a:r>
            </a:p>
            <a:p>
              <a:pPr>
                <a:lnSpc>
                  <a:spcPts val="3611"/>
                </a:lnSpc>
              </a:pPr>
              <a:r>
                <a:rPr lang="en-US" sz="2124">
                  <a:solidFill>
                    <a:srgbClr val="000000"/>
                  </a:solidFill>
                  <a:latin typeface="Montserrat"/>
                </a:rPr>
                <a:t> </a:t>
              </a:r>
            </a:p>
          </p:txBody>
        </p:sp>
      </p:grpSp>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37583" y="7157511"/>
            <a:ext cx="3570994" cy="312948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2003799" y="2510900"/>
            <a:ext cx="14280403" cy="1514254"/>
          </a:xfrm>
          <a:prstGeom prst="rect">
            <a:avLst/>
          </a:prstGeom>
        </p:spPr>
        <p:txBody>
          <a:bodyPr lIns="0" tIns="0" rIns="0" bIns="0" rtlCol="0" anchor="t">
            <a:spAutoFit/>
          </a:bodyPr>
          <a:lstStyle/>
          <a:p>
            <a:pPr algn="ctr">
              <a:lnSpc>
                <a:spcPts val="6299"/>
              </a:lnSpc>
            </a:pPr>
            <a:r>
              <a:rPr lang="en-US" sz="3499">
                <a:solidFill>
                  <a:srgbClr val="000000"/>
                </a:solidFill>
                <a:latin typeface="Montserrat"/>
              </a:rPr>
              <a:t>Conversations where an individual is expressing their desire towards change </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617984" y="5140123"/>
            <a:ext cx="8065216" cy="2570788"/>
          </a:xfrm>
          <a:prstGeom prst="rect">
            <a:avLst/>
          </a:prstGeom>
        </p:spPr>
      </p:pic>
      <p:sp>
        <p:nvSpPr>
          <p:cNvPr id="5" name="TextBox 5"/>
          <p:cNvSpPr txBox="1"/>
          <p:nvPr/>
        </p:nvSpPr>
        <p:spPr>
          <a:xfrm>
            <a:off x="3954772" y="1053691"/>
            <a:ext cx="10378455"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Black"/>
              </a:rPr>
              <a:t>Change Talk</a:t>
            </a:r>
          </a:p>
        </p:txBody>
      </p:sp>
      <p:sp>
        <p:nvSpPr>
          <p:cNvPr id="6" name="TextBox 6"/>
          <p:cNvSpPr txBox="1"/>
          <p:nvPr/>
        </p:nvSpPr>
        <p:spPr>
          <a:xfrm>
            <a:off x="959757" y="5873951"/>
            <a:ext cx="7381670" cy="1700530"/>
          </a:xfrm>
          <a:prstGeom prst="rect">
            <a:avLst/>
          </a:prstGeom>
        </p:spPr>
        <p:txBody>
          <a:bodyPr lIns="0" tIns="0" rIns="0" bIns="0" rtlCol="0" anchor="t">
            <a:spAutoFit/>
          </a:bodyPr>
          <a:lstStyle/>
          <a:p>
            <a:pPr algn="ctr">
              <a:lnSpc>
                <a:spcPts val="4639"/>
              </a:lnSpc>
            </a:pPr>
            <a:r>
              <a:rPr lang="en-US" sz="2899">
                <a:solidFill>
                  <a:srgbClr val="000000"/>
                </a:solidFill>
                <a:latin typeface="Montserrat"/>
              </a:rPr>
              <a:t>Statements that express motivation for change without expressing commitment to make a change</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144000" y="4923001"/>
            <a:ext cx="8318369" cy="2651480"/>
          </a:xfrm>
          <a:prstGeom prst="rect">
            <a:avLst/>
          </a:prstGeom>
        </p:spPr>
      </p:pic>
      <p:sp>
        <p:nvSpPr>
          <p:cNvPr id="8" name="TextBox 8"/>
          <p:cNvSpPr txBox="1"/>
          <p:nvPr/>
        </p:nvSpPr>
        <p:spPr>
          <a:xfrm>
            <a:off x="9631751" y="6018847"/>
            <a:ext cx="6769540" cy="1119505"/>
          </a:xfrm>
          <a:prstGeom prst="rect">
            <a:avLst/>
          </a:prstGeom>
        </p:spPr>
        <p:txBody>
          <a:bodyPr lIns="0" tIns="0" rIns="0" bIns="0" rtlCol="0" anchor="t">
            <a:spAutoFit/>
          </a:bodyPr>
          <a:lstStyle/>
          <a:p>
            <a:pPr algn="ctr">
              <a:lnSpc>
                <a:spcPts val="4639"/>
              </a:lnSpc>
            </a:pPr>
            <a:r>
              <a:rPr lang="en-US" sz="2899">
                <a:solidFill>
                  <a:srgbClr val="000000"/>
                </a:solidFill>
                <a:latin typeface="Montserrat"/>
              </a:rPr>
              <a:t>Statements that express/imply actions towards a change </a:t>
            </a: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60477" y="8097535"/>
            <a:ext cx="18985039" cy="3209523"/>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293895" y="8508809"/>
            <a:ext cx="11091611" cy="401687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61278" y="1758541"/>
            <a:ext cx="506722" cy="564592"/>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4514581" y="0"/>
            <a:ext cx="3773419" cy="2853648"/>
          </a:xfrm>
          <a:prstGeom prst="rect">
            <a:avLst/>
          </a:prstGeom>
        </p:spPr>
      </p:pic>
      <p:sp>
        <p:nvSpPr>
          <p:cNvPr id="13" name="TextBox 13"/>
          <p:cNvSpPr txBox="1"/>
          <p:nvPr/>
        </p:nvSpPr>
        <p:spPr>
          <a:xfrm>
            <a:off x="1265822" y="4980043"/>
            <a:ext cx="6769540" cy="820945"/>
          </a:xfrm>
          <a:prstGeom prst="rect">
            <a:avLst/>
          </a:prstGeom>
        </p:spPr>
        <p:txBody>
          <a:bodyPr lIns="0" tIns="0" rIns="0" bIns="0" rtlCol="0" anchor="t">
            <a:spAutoFit/>
          </a:bodyPr>
          <a:lstStyle/>
          <a:p>
            <a:pPr algn="ctr">
              <a:lnSpc>
                <a:spcPts val="6239"/>
              </a:lnSpc>
            </a:pPr>
            <a:r>
              <a:rPr lang="en-US" sz="3899">
                <a:solidFill>
                  <a:srgbClr val="000000"/>
                </a:solidFill>
                <a:latin typeface="Alegreya Sans Bold"/>
              </a:rPr>
              <a:t> Preparatory Change Talk</a:t>
            </a:r>
          </a:p>
        </p:txBody>
      </p:sp>
      <p:sp>
        <p:nvSpPr>
          <p:cNvPr id="14" name="TextBox 14"/>
          <p:cNvSpPr txBox="1"/>
          <p:nvPr/>
        </p:nvSpPr>
        <p:spPr>
          <a:xfrm>
            <a:off x="9631751" y="4911579"/>
            <a:ext cx="6769540" cy="820945"/>
          </a:xfrm>
          <a:prstGeom prst="rect">
            <a:avLst/>
          </a:prstGeom>
        </p:spPr>
        <p:txBody>
          <a:bodyPr lIns="0" tIns="0" rIns="0" bIns="0" rtlCol="0" anchor="t">
            <a:spAutoFit/>
          </a:bodyPr>
          <a:lstStyle/>
          <a:p>
            <a:pPr algn="ctr">
              <a:lnSpc>
                <a:spcPts val="6239"/>
              </a:lnSpc>
            </a:pPr>
            <a:r>
              <a:rPr lang="en-US" sz="3899">
                <a:solidFill>
                  <a:srgbClr val="000000"/>
                </a:solidFill>
                <a:latin typeface="Alegreya Sans Bold"/>
              </a:rPr>
              <a:t> Mobilizing Change Talk</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1918333" y="323850"/>
            <a:ext cx="14958055"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Black"/>
              </a:rPr>
              <a:t>DARN-CAT </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88718" y="5103746"/>
            <a:ext cx="506722" cy="5645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76388" y="4121192"/>
            <a:ext cx="506722" cy="5645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23027" y="318692"/>
            <a:ext cx="506722" cy="56459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411612" y="883284"/>
            <a:ext cx="506722" cy="56459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22490" b="1870"/>
          <a:stretch>
            <a:fillRect/>
          </a:stretch>
        </p:blipFill>
        <p:spPr>
          <a:xfrm flipH="1">
            <a:off x="9877349" y="6095593"/>
            <a:ext cx="7381951" cy="2359807"/>
          </a:xfrm>
          <a:prstGeom prst="rect">
            <a:avLst/>
          </a:prstGeom>
        </p:spPr>
      </p:pic>
      <p:sp>
        <p:nvSpPr>
          <p:cNvPr id="9" name="TextBox 9"/>
          <p:cNvSpPr txBox="1"/>
          <p:nvPr/>
        </p:nvSpPr>
        <p:spPr>
          <a:xfrm>
            <a:off x="10602020" y="6925721"/>
            <a:ext cx="1442614" cy="341481"/>
          </a:xfrm>
          <a:prstGeom prst="rect">
            <a:avLst/>
          </a:prstGeom>
        </p:spPr>
        <p:txBody>
          <a:bodyPr lIns="0" tIns="0" rIns="0" bIns="0" rtlCol="0" anchor="t">
            <a:spAutoFit/>
          </a:bodyPr>
          <a:lstStyle/>
          <a:p>
            <a:pPr algn="ctr">
              <a:lnSpc>
                <a:spcPts val="2200"/>
              </a:lnSpc>
            </a:pPr>
            <a:r>
              <a:rPr lang="en-US" sz="2200" spc="55">
                <a:solidFill>
                  <a:srgbClr val="000000"/>
                </a:solidFill>
                <a:latin typeface="Alegreya Sans SC Bold"/>
              </a:rPr>
              <a:t>Activation</a:t>
            </a:r>
          </a:p>
        </p:txBody>
      </p:sp>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94052" y="6061576"/>
            <a:ext cx="9645943" cy="2435601"/>
          </a:xfrm>
          <a:prstGeom prst="rect">
            <a:avLst/>
          </a:prstGeom>
        </p:spPr>
      </p:pic>
      <p:sp>
        <p:nvSpPr>
          <p:cNvPr id="11" name="TextBox 11"/>
          <p:cNvSpPr txBox="1"/>
          <p:nvPr/>
        </p:nvSpPr>
        <p:spPr>
          <a:xfrm>
            <a:off x="957735" y="6869798"/>
            <a:ext cx="860798" cy="331956"/>
          </a:xfrm>
          <a:prstGeom prst="rect">
            <a:avLst/>
          </a:prstGeom>
        </p:spPr>
        <p:txBody>
          <a:bodyPr lIns="0" tIns="0" rIns="0" bIns="0" rtlCol="0" anchor="t">
            <a:spAutoFit/>
          </a:bodyPr>
          <a:lstStyle/>
          <a:p>
            <a:pPr marL="0" lvl="0" indent="0" algn="ctr">
              <a:lnSpc>
                <a:spcPts val="2199"/>
              </a:lnSpc>
              <a:spcBef>
                <a:spcPct val="0"/>
              </a:spcBef>
            </a:pPr>
            <a:r>
              <a:rPr lang="en-US" sz="2199" u="none" spc="54">
                <a:solidFill>
                  <a:srgbClr val="000000"/>
                </a:solidFill>
                <a:latin typeface="Alegreya Sans SC Bold"/>
              </a:rPr>
              <a:t>Desire</a:t>
            </a:r>
          </a:p>
        </p:txBody>
      </p:sp>
      <p:sp>
        <p:nvSpPr>
          <p:cNvPr id="12" name="TextBox 12"/>
          <p:cNvSpPr txBox="1"/>
          <p:nvPr/>
        </p:nvSpPr>
        <p:spPr>
          <a:xfrm>
            <a:off x="3485408" y="6897781"/>
            <a:ext cx="889461" cy="341481"/>
          </a:xfrm>
          <a:prstGeom prst="rect">
            <a:avLst/>
          </a:prstGeom>
        </p:spPr>
        <p:txBody>
          <a:bodyPr lIns="0" tIns="0" rIns="0" bIns="0" rtlCol="0" anchor="t">
            <a:spAutoFit/>
          </a:bodyPr>
          <a:lstStyle/>
          <a:p>
            <a:pPr algn="ctr">
              <a:lnSpc>
                <a:spcPts val="2200"/>
              </a:lnSpc>
            </a:pPr>
            <a:r>
              <a:rPr lang="en-US" sz="2200" spc="55">
                <a:solidFill>
                  <a:srgbClr val="000000"/>
                </a:solidFill>
                <a:latin typeface="Alegreya Sans SC Bold"/>
              </a:rPr>
              <a:t>Ability</a:t>
            </a:r>
          </a:p>
        </p:txBody>
      </p:sp>
      <p:sp>
        <p:nvSpPr>
          <p:cNvPr id="13" name="TextBox 13"/>
          <p:cNvSpPr txBox="1"/>
          <p:nvPr/>
        </p:nvSpPr>
        <p:spPr>
          <a:xfrm>
            <a:off x="6037967" y="6860273"/>
            <a:ext cx="958671" cy="341481"/>
          </a:xfrm>
          <a:prstGeom prst="rect">
            <a:avLst/>
          </a:prstGeom>
        </p:spPr>
        <p:txBody>
          <a:bodyPr lIns="0" tIns="0" rIns="0" bIns="0" rtlCol="0" anchor="t">
            <a:spAutoFit/>
          </a:bodyPr>
          <a:lstStyle/>
          <a:p>
            <a:pPr algn="ctr">
              <a:lnSpc>
                <a:spcPts val="2200"/>
              </a:lnSpc>
            </a:pPr>
            <a:r>
              <a:rPr lang="en-US" sz="2200" spc="55">
                <a:solidFill>
                  <a:srgbClr val="000000"/>
                </a:solidFill>
                <a:latin typeface="Alegreya Sans SC Bold"/>
              </a:rPr>
              <a:t>Reason</a:t>
            </a:r>
          </a:p>
        </p:txBody>
      </p:sp>
      <p:sp>
        <p:nvSpPr>
          <p:cNvPr id="14" name="TextBox 14"/>
          <p:cNvSpPr txBox="1"/>
          <p:nvPr/>
        </p:nvSpPr>
        <p:spPr>
          <a:xfrm>
            <a:off x="8663514" y="6935246"/>
            <a:ext cx="727664" cy="331956"/>
          </a:xfrm>
          <a:prstGeom prst="rect">
            <a:avLst/>
          </a:prstGeom>
        </p:spPr>
        <p:txBody>
          <a:bodyPr lIns="0" tIns="0" rIns="0" bIns="0" rtlCol="0" anchor="t">
            <a:spAutoFit/>
          </a:bodyPr>
          <a:lstStyle/>
          <a:p>
            <a:pPr algn="ctr">
              <a:lnSpc>
                <a:spcPts val="2199"/>
              </a:lnSpc>
            </a:pPr>
            <a:r>
              <a:rPr lang="en-US" sz="2199" spc="54">
                <a:solidFill>
                  <a:srgbClr val="000000"/>
                </a:solidFill>
                <a:latin typeface="Alegreya Sans SC Bold"/>
              </a:rPr>
              <a:t>Need</a:t>
            </a:r>
          </a:p>
        </p:txBody>
      </p:sp>
      <p:sp>
        <p:nvSpPr>
          <p:cNvPr id="15" name="TextBox 15"/>
          <p:cNvSpPr txBox="1"/>
          <p:nvPr/>
        </p:nvSpPr>
        <p:spPr>
          <a:xfrm>
            <a:off x="15567419" y="6759743"/>
            <a:ext cx="1505397" cy="617557"/>
          </a:xfrm>
          <a:prstGeom prst="rect">
            <a:avLst/>
          </a:prstGeom>
        </p:spPr>
        <p:txBody>
          <a:bodyPr lIns="0" tIns="0" rIns="0" bIns="0" rtlCol="0" anchor="t">
            <a:spAutoFit/>
          </a:bodyPr>
          <a:lstStyle/>
          <a:p>
            <a:pPr algn="ctr">
              <a:lnSpc>
                <a:spcPts val="2200"/>
              </a:lnSpc>
            </a:pPr>
            <a:r>
              <a:rPr lang="en-US" sz="2200" spc="55">
                <a:solidFill>
                  <a:srgbClr val="000000"/>
                </a:solidFill>
                <a:latin typeface="Alegreya Sans SC Bold"/>
              </a:rPr>
              <a:t>Taking  Steps</a:t>
            </a:r>
          </a:p>
        </p:txBody>
      </p:sp>
      <p:sp>
        <p:nvSpPr>
          <p:cNvPr id="16" name="TextBox 16"/>
          <p:cNvSpPr txBox="1"/>
          <p:nvPr/>
        </p:nvSpPr>
        <p:spPr>
          <a:xfrm>
            <a:off x="12962417" y="6947421"/>
            <a:ext cx="1590262" cy="331956"/>
          </a:xfrm>
          <a:prstGeom prst="rect">
            <a:avLst/>
          </a:prstGeom>
        </p:spPr>
        <p:txBody>
          <a:bodyPr lIns="0" tIns="0" rIns="0" bIns="0" rtlCol="0" anchor="t">
            <a:spAutoFit/>
          </a:bodyPr>
          <a:lstStyle/>
          <a:p>
            <a:pPr algn="ctr">
              <a:lnSpc>
                <a:spcPts val="2199"/>
              </a:lnSpc>
            </a:pPr>
            <a:r>
              <a:rPr lang="en-US" sz="2199" spc="54">
                <a:solidFill>
                  <a:srgbClr val="000000"/>
                </a:solidFill>
                <a:latin typeface="Alegreya Sans SC Bold"/>
              </a:rPr>
              <a:t>Commitment</a:t>
            </a:r>
          </a:p>
        </p:txBody>
      </p:sp>
      <p:sp>
        <p:nvSpPr>
          <p:cNvPr id="17" name="TextBox 17"/>
          <p:cNvSpPr txBox="1"/>
          <p:nvPr/>
        </p:nvSpPr>
        <p:spPr>
          <a:xfrm>
            <a:off x="677325" y="8598142"/>
            <a:ext cx="1468573" cy="8077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want to change.</a:t>
            </a:r>
          </a:p>
        </p:txBody>
      </p:sp>
      <p:sp>
        <p:nvSpPr>
          <p:cNvPr id="18" name="TextBox 18"/>
          <p:cNvSpPr txBox="1"/>
          <p:nvPr/>
        </p:nvSpPr>
        <p:spPr>
          <a:xfrm>
            <a:off x="3353146" y="8679997"/>
            <a:ext cx="1153983" cy="8077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can change.</a:t>
            </a:r>
          </a:p>
        </p:txBody>
      </p:sp>
      <p:sp>
        <p:nvSpPr>
          <p:cNvPr id="19" name="TextBox 19"/>
          <p:cNvSpPr txBox="1"/>
          <p:nvPr/>
        </p:nvSpPr>
        <p:spPr>
          <a:xfrm>
            <a:off x="5726301" y="8544802"/>
            <a:ext cx="1582005" cy="16459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have a good reason to change.</a:t>
            </a:r>
          </a:p>
        </p:txBody>
      </p:sp>
      <p:sp>
        <p:nvSpPr>
          <p:cNvPr id="20" name="TextBox 20"/>
          <p:cNvSpPr txBox="1"/>
          <p:nvPr/>
        </p:nvSpPr>
        <p:spPr>
          <a:xfrm>
            <a:off x="8301983" y="8575416"/>
            <a:ext cx="1450725" cy="8077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need to change.</a:t>
            </a:r>
          </a:p>
        </p:txBody>
      </p:sp>
      <p:sp>
        <p:nvSpPr>
          <p:cNvPr id="21" name="TextBox 21"/>
          <p:cNvSpPr txBox="1"/>
          <p:nvPr/>
        </p:nvSpPr>
        <p:spPr>
          <a:xfrm>
            <a:off x="10566505" y="8575416"/>
            <a:ext cx="1513643" cy="8077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will make changes.</a:t>
            </a:r>
          </a:p>
        </p:txBody>
      </p:sp>
      <p:sp>
        <p:nvSpPr>
          <p:cNvPr id="22" name="TextBox 22"/>
          <p:cNvSpPr txBox="1"/>
          <p:nvPr/>
        </p:nvSpPr>
        <p:spPr>
          <a:xfrm>
            <a:off x="12629694" y="8522076"/>
            <a:ext cx="2255707" cy="16459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am getting prepared to make the changes. </a:t>
            </a:r>
          </a:p>
        </p:txBody>
      </p:sp>
      <p:sp>
        <p:nvSpPr>
          <p:cNvPr id="23" name="TextBox 23"/>
          <p:cNvSpPr txBox="1"/>
          <p:nvPr/>
        </p:nvSpPr>
        <p:spPr>
          <a:xfrm>
            <a:off x="15559678" y="8468619"/>
            <a:ext cx="1520879" cy="1645920"/>
          </a:xfrm>
          <a:prstGeom prst="rect">
            <a:avLst/>
          </a:prstGeom>
        </p:spPr>
        <p:txBody>
          <a:bodyPr lIns="0" tIns="0" rIns="0" bIns="0" rtlCol="0" anchor="t">
            <a:spAutoFit/>
          </a:bodyPr>
          <a:lstStyle/>
          <a:p>
            <a:pPr algn="ctr">
              <a:lnSpc>
                <a:spcPts val="3360"/>
              </a:lnSpc>
            </a:pPr>
            <a:r>
              <a:rPr lang="en-US" sz="2100">
                <a:solidFill>
                  <a:srgbClr val="000000"/>
                </a:solidFill>
                <a:latin typeface="Montserrat"/>
              </a:rPr>
              <a:t>I have started to make changes. </a:t>
            </a:r>
          </a:p>
        </p:txBody>
      </p:sp>
      <p:pic>
        <p:nvPicPr>
          <p:cNvPr id="24" name="Picture 2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1664973" y="2807991"/>
            <a:ext cx="7104102" cy="2264433"/>
          </a:xfrm>
          <a:prstGeom prst="rect">
            <a:avLst/>
          </a:prstGeom>
        </p:spPr>
      </p:pic>
      <p:sp>
        <p:nvSpPr>
          <p:cNvPr id="25" name="TextBox 25"/>
          <p:cNvSpPr txBox="1"/>
          <p:nvPr/>
        </p:nvSpPr>
        <p:spPr>
          <a:xfrm>
            <a:off x="1966017" y="3451409"/>
            <a:ext cx="6502013" cy="1500843"/>
          </a:xfrm>
          <a:prstGeom prst="rect">
            <a:avLst/>
          </a:prstGeom>
        </p:spPr>
        <p:txBody>
          <a:bodyPr lIns="0" tIns="0" rIns="0" bIns="0" rtlCol="0" anchor="t">
            <a:spAutoFit/>
          </a:bodyPr>
          <a:lstStyle/>
          <a:p>
            <a:pPr algn="ctr">
              <a:lnSpc>
                <a:spcPts val="4087"/>
              </a:lnSpc>
            </a:pPr>
            <a:r>
              <a:rPr lang="en-US" sz="2554">
                <a:solidFill>
                  <a:srgbClr val="000000"/>
                </a:solidFill>
                <a:latin typeface="Montserrat"/>
              </a:rPr>
              <a:t>Statements that express motivation for change without expressing commitment to make a change</a:t>
            </a:r>
          </a:p>
        </p:txBody>
      </p:sp>
      <p:pic>
        <p:nvPicPr>
          <p:cNvPr id="26" name="Picture 2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174963" y="2807991"/>
            <a:ext cx="7327088" cy="2335509"/>
          </a:xfrm>
          <a:prstGeom prst="rect">
            <a:avLst/>
          </a:prstGeom>
        </p:spPr>
      </p:pic>
      <p:sp>
        <p:nvSpPr>
          <p:cNvPr id="27" name="TextBox 27"/>
          <p:cNvSpPr txBox="1"/>
          <p:nvPr/>
        </p:nvSpPr>
        <p:spPr>
          <a:xfrm>
            <a:off x="9604589" y="3579039"/>
            <a:ext cx="5962829" cy="989057"/>
          </a:xfrm>
          <a:prstGeom prst="rect">
            <a:avLst/>
          </a:prstGeom>
        </p:spPr>
        <p:txBody>
          <a:bodyPr lIns="0" tIns="0" rIns="0" bIns="0" rtlCol="0" anchor="t">
            <a:spAutoFit/>
          </a:bodyPr>
          <a:lstStyle/>
          <a:p>
            <a:pPr algn="ctr">
              <a:lnSpc>
                <a:spcPts val="4087"/>
              </a:lnSpc>
            </a:pPr>
            <a:r>
              <a:rPr lang="en-US" sz="2554">
                <a:solidFill>
                  <a:srgbClr val="000000"/>
                </a:solidFill>
                <a:latin typeface="Montserrat"/>
              </a:rPr>
              <a:t>Statements that express/imply actions towards a change </a:t>
            </a:r>
          </a:p>
        </p:txBody>
      </p:sp>
      <p:sp>
        <p:nvSpPr>
          <p:cNvPr id="28" name="TextBox 28"/>
          <p:cNvSpPr txBox="1"/>
          <p:nvPr/>
        </p:nvSpPr>
        <p:spPr>
          <a:xfrm>
            <a:off x="2006408" y="2705314"/>
            <a:ext cx="6421232" cy="720729"/>
          </a:xfrm>
          <a:prstGeom prst="rect">
            <a:avLst/>
          </a:prstGeom>
        </p:spPr>
        <p:txBody>
          <a:bodyPr lIns="0" tIns="0" rIns="0" bIns="0" rtlCol="0" anchor="t">
            <a:spAutoFit/>
          </a:bodyPr>
          <a:lstStyle/>
          <a:p>
            <a:pPr algn="ctr">
              <a:lnSpc>
                <a:spcPts val="5496"/>
              </a:lnSpc>
            </a:pPr>
            <a:r>
              <a:rPr lang="en-US" sz="3435">
                <a:solidFill>
                  <a:srgbClr val="000000"/>
                </a:solidFill>
                <a:latin typeface="Alegreya Sans SC Bold"/>
              </a:rPr>
              <a:t> Preparatory Change Talk= DARN</a:t>
            </a:r>
          </a:p>
        </p:txBody>
      </p:sp>
      <p:sp>
        <p:nvSpPr>
          <p:cNvPr id="29" name="TextBox 29"/>
          <p:cNvSpPr txBox="1"/>
          <p:nvPr/>
        </p:nvSpPr>
        <p:spPr>
          <a:xfrm>
            <a:off x="9720861" y="2810109"/>
            <a:ext cx="5962829" cy="720729"/>
          </a:xfrm>
          <a:prstGeom prst="rect">
            <a:avLst/>
          </a:prstGeom>
        </p:spPr>
        <p:txBody>
          <a:bodyPr lIns="0" tIns="0" rIns="0" bIns="0" rtlCol="0" anchor="t">
            <a:spAutoFit/>
          </a:bodyPr>
          <a:lstStyle/>
          <a:p>
            <a:pPr algn="ctr">
              <a:lnSpc>
                <a:spcPts val="5496"/>
              </a:lnSpc>
            </a:pPr>
            <a:r>
              <a:rPr lang="en-US" sz="3435">
                <a:solidFill>
                  <a:srgbClr val="000000"/>
                </a:solidFill>
                <a:latin typeface="Alegreya Sans SC Bold"/>
              </a:rPr>
              <a:t> Mobilizing Change Talk= CAT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05095" y="88415"/>
            <a:ext cx="6461102" cy="106395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4638" y="-280960"/>
            <a:ext cx="6588253" cy="1084892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3543826" y="2897316"/>
            <a:ext cx="5355875" cy="716505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03479">
            <a:off x="3119209" y="5493635"/>
            <a:ext cx="237182" cy="422169"/>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35864">
            <a:off x="3133122" y="5948712"/>
            <a:ext cx="251119" cy="446976"/>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699884">
            <a:off x="3151625" y="6581956"/>
            <a:ext cx="214113" cy="381108"/>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119001">
            <a:off x="3203762" y="7186670"/>
            <a:ext cx="212694" cy="378582"/>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091699" y="6294363"/>
            <a:ext cx="6695680" cy="4114800"/>
          </a:xfrm>
          <a:prstGeom prst="rect">
            <a:avLst/>
          </a:prstGeom>
        </p:spPr>
      </p:pic>
      <p:sp>
        <p:nvSpPr>
          <p:cNvPr id="11" name="TextBox 11"/>
          <p:cNvSpPr txBox="1"/>
          <p:nvPr/>
        </p:nvSpPr>
        <p:spPr>
          <a:xfrm>
            <a:off x="2840355" y="501881"/>
            <a:ext cx="12582480"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Sustain Talk</a:t>
            </a:r>
          </a:p>
        </p:txBody>
      </p:sp>
      <p:sp>
        <p:nvSpPr>
          <p:cNvPr id="12" name="TextBox 12"/>
          <p:cNvSpPr txBox="1"/>
          <p:nvPr/>
        </p:nvSpPr>
        <p:spPr>
          <a:xfrm>
            <a:off x="3625152" y="2120720"/>
            <a:ext cx="10594968" cy="971550"/>
          </a:xfrm>
          <a:prstGeom prst="rect">
            <a:avLst/>
          </a:prstGeom>
        </p:spPr>
        <p:txBody>
          <a:bodyPr lIns="0" tIns="0" rIns="0" bIns="0" rtlCol="0" anchor="t">
            <a:spAutoFit/>
          </a:bodyPr>
          <a:lstStyle/>
          <a:p>
            <a:pPr algn="ctr">
              <a:lnSpc>
                <a:spcPts val="3839"/>
              </a:lnSpc>
            </a:pPr>
            <a:r>
              <a:rPr lang="en-US" sz="3199">
                <a:solidFill>
                  <a:srgbClr val="000000"/>
                </a:solidFill>
                <a:latin typeface="Montserrat Bold"/>
              </a:rPr>
              <a:t>Expressions that support the status quo and unwillingness to change</a:t>
            </a:r>
          </a:p>
        </p:txBody>
      </p:sp>
      <p:sp>
        <p:nvSpPr>
          <p:cNvPr id="13" name="TextBox 13"/>
          <p:cNvSpPr txBox="1"/>
          <p:nvPr/>
        </p:nvSpPr>
        <p:spPr>
          <a:xfrm>
            <a:off x="2968380" y="4269739"/>
            <a:ext cx="6506766" cy="873761"/>
          </a:xfrm>
          <a:prstGeom prst="rect">
            <a:avLst/>
          </a:prstGeom>
        </p:spPr>
        <p:txBody>
          <a:bodyPr lIns="0" tIns="0" rIns="0" bIns="0" rtlCol="0" anchor="t">
            <a:spAutoFit/>
          </a:bodyPr>
          <a:lstStyle/>
          <a:p>
            <a:pPr algn="ctr">
              <a:lnSpc>
                <a:spcPts val="6439"/>
              </a:lnSpc>
            </a:pPr>
            <a:r>
              <a:rPr lang="en-US" sz="4599">
                <a:solidFill>
                  <a:srgbClr val="000000"/>
                </a:solidFill>
                <a:latin typeface="Alegreya Sans SC Bold"/>
              </a:rPr>
              <a:t>Examples of Sustain Talk: </a:t>
            </a:r>
          </a:p>
        </p:txBody>
      </p:sp>
      <p:sp>
        <p:nvSpPr>
          <p:cNvPr id="14" name="TextBox 14"/>
          <p:cNvSpPr txBox="1"/>
          <p:nvPr/>
        </p:nvSpPr>
        <p:spPr>
          <a:xfrm>
            <a:off x="3471404" y="5351034"/>
            <a:ext cx="6698749" cy="2647950"/>
          </a:xfrm>
          <a:prstGeom prst="rect">
            <a:avLst/>
          </a:prstGeom>
        </p:spPr>
        <p:txBody>
          <a:bodyPr lIns="0" tIns="0" rIns="0" bIns="0" rtlCol="0" anchor="t">
            <a:spAutoFit/>
          </a:bodyPr>
          <a:lstStyle/>
          <a:p>
            <a:pPr algn="just">
              <a:lnSpc>
                <a:spcPts val="4200"/>
              </a:lnSpc>
            </a:pPr>
            <a:r>
              <a:rPr lang="en-US" sz="3000">
                <a:solidFill>
                  <a:srgbClr val="000000"/>
                </a:solidFill>
                <a:latin typeface="Montserrat"/>
              </a:rPr>
              <a:t>I don't want to.</a:t>
            </a:r>
          </a:p>
          <a:p>
            <a:pPr algn="just">
              <a:lnSpc>
                <a:spcPts val="4200"/>
              </a:lnSpc>
            </a:pPr>
            <a:r>
              <a:rPr lang="en-US" sz="3000">
                <a:solidFill>
                  <a:srgbClr val="000000"/>
                </a:solidFill>
                <a:latin typeface="Montserrat"/>
              </a:rPr>
              <a:t>I don't know how.</a:t>
            </a:r>
          </a:p>
          <a:p>
            <a:pPr algn="just">
              <a:lnSpc>
                <a:spcPts val="4200"/>
              </a:lnSpc>
            </a:pPr>
            <a:r>
              <a:rPr lang="en-US" sz="3000">
                <a:solidFill>
                  <a:srgbClr val="000000"/>
                </a:solidFill>
                <a:latin typeface="Montserrat"/>
              </a:rPr>
              <a:t>I have no reason to change.</a:t>
            </a:r>
          </a:p>
          <a:p>
            <a:pPr algn="just">
              <a:lnSpc>
                <a:spcPts val="4200"/>
              </a:lnSpc>
            </a:pPr>
            <a:r>
              <a:rPr lang="en-US" sz="3000">
                <a:solidFill>
                  <a:srgbClr val="000000"/>
                </a:solidFill>
                <a:latin typeface="Montserrat"/>
              </a:rPr>
              <a:t>Everything is fine</a:t>
            </a:r>
          </a:p>
          <a:p>
            <a:pPr algn="just">
              <a:lnSpc>
                <a:spcPts val="4200"/>
              </a:lnSpc>
            </a:pPr>
            <a:endParaRPr lang="en-US" sz="3000">
              <a:solidFill>
                <a:srgbClr val="000000"/>
              </a:solidFill>
              <a:latin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2443" y="1572935"/>
            <a:ext cx="10683114" cy="249717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352832" y="7420443"/>
            <a:ext cx="20250179" cy="459105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416251" y="-510145"/>
            <a:ext cx="6656106" cy="10960653"/>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056311" y="3757966"/>
            <a:ext cx="6005584" cy="4192648"/>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4275" y="7112871"/>
            <a:ext cx="4232172" cy="3174129"/>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r="373"/>
          <a:stretch>
            <a:fillRect/>
          </a:stretch>
        </p:blipFill>
        <p:spPr>
          <a:xfrm>
            <a:off x="4199261" y="5511612"/>
            <a:ext cx="6692232" cy="4775388"/>
          </a:xfrm>
          <a:prstGeom prst="rect">
            <a:avLst/>
          </a:prstGeom>
        </p:spPr>
      </p:pic>
      <p:pic>
        <p:nvPicPr>
          <p:cNvPr id="9" name="Picture 9"/>
          <p:cNvPicPr>
            <a:picLocks noChangeAspect="1"/>
          </p:cNvPicPr>
          <p:nvPr/>
        </p:nvPicPr>
        <p:blipFill>
          <a:blip r:embed="rId15"/>
          <a:srcRect/>
          <a:stretch>
            <a:fillRect/>
          </a:stretch>
        </p:blipFill>
        <p:spPr>
          <a:xfrm rot="93577">
            <a:off x="7137991" y="5702883"/>
            <a:ext cx="1493324" cy="1108793"/>
          </a:xfrm>
          <a:prstGeom prst="rect">
            <a:avLst/>
          </a:prstGeom>
        </p:spPr>
      </p:pic>
      <p:sp>
        <p:nvSpPr>
          <p:cNvPr id="10" name="TextBox 10"/>
          <p:cNvSpPr txBox="1"/>
          <p:nvPr/>
        </p:nvSpPr>
        <p:spPr>
          <a:xfrm>
            <a:off x="5134963" y="2368213"/>
            <a:ext cx="8301206" cy="1104900"/>
          </a:xfrm>
          <a:prstGeom prst="rect">
            <a:avLst/>
          </a:prstGeom>
        </p:spPr>
        <p:txBody>
          <a:bodyPr lIns="0" tIns="0" rIns="0" bIns="0" rtlCol="0" anchor="t">
            <a:spAutoFit/>
          </a:bodyPr>
          <a:lstStyle/>
          <a:p>
            <a:pPr>
              <a:lnSpc>
                <a:spcPts val="2999"/>
              </a:lnSpc>
            </a:pPr>
            <a:r>
              <a:rPr lang="en-US" sz="2499">
                <a:solidFill>
                  <a:srgbClr val="000000"/>
                </a:solidFill>
                <a:latin typeface="Montserrat"/>
              </a:rPr>
              <a:t>A collaborative process where the client and the staff member find a mutually agreeable direction for change.</a:t>
            </a:r>
          </a:p>
        </p:txBody>
      </p:sp>
      <p:sp>
        <p:nvSpPr>
          <p:cNvPr id="11" name="TextBox 11"/>
          <p:cNvSpPr txBox="1"/>
          <p:nvPr/>
        </p:nvSpPr>
        <p:spPr>
          <a:xfrm>
            <a:off x="4486447" y="323850"/>
            <a:ext cx="9598238"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Focusing Process</a:t>
            </a:r>
          </a:p>
        </p:txBody>
      </p:sp>
      <p:sp>
        <p:nvSpPr>
          <p:cNvPr id="12" name="TextBox 12"/>
          <p:cNvSpPr txBox="1"/>
          <p:nvPr/>
        </p:nvSpPr>
        <p:spPr>
          <a:xfrm>
            <a:off x="11368492" y="5335905"/>
            <a:ext cx="3758461" cy="1356444"/>
          </a:xfrm>
          <a:prstGeom prst="rect">
            <a:avLst/>
          </a:prstGeom>
        </p:spPr>
        <p:txBody>
          <a:bodyPr lIns="0" tIns="0" rIns="0" bIns="0" rtlCol="0" anchor="t">
            <a:spAutoFit/>
          </a:bodyPr>
          <a:lstStyle/>
          <a:p>
            <a:pPr algn="ctr">
              <a:lnSpc>
                <a:spcPts val="2738"/>
              </a:lnSpc>
            </a:pPr>
            <a:r>
              <a:rPr lang="en-US" sz="2282">
                <a:solidFill>
                  <a:srgbClr val="000000"/>
                </a:solidFill>
                <a:latin typeface="Montserrat"/>
              </a:rPr>
              <a:t>Client and staff members work on identifying specific goals and targets together. </a:t>
            </a:r>
          </a:p>
        </p:txBody>
      </p:sp>
      <p:sp>
        <p:nvSpPr>
          <p:cNvPr id="13" name="TextBox 13"/>
          <p:cNvSpPr txBox="1"/>
          <p:nvPr/>
        </p:nvSpPr>
        <p:spPr>
          <a:xfrm>
            <a:off x="115456" y="7414441"/>
            <a:ext cx="4117159" cy="495263"/>
          </a:xfrm>
          <a:prstGeom prst="rect">
            <a:avLst/>
          </a:prstGeom>
        </p:spPr>
        <p:txBody>
          <a:bodyPr lIns="0" tIns="0" rIns="0" bIns="0" rtlCol="0" anchor="t">
            <a:spAutoFit/>
          </a:bodyPr>
          <a:lstStyle/>
          <a:p>
            <a:pPr algn="ctr">
              <a:lnSpc>
                <a:spcPts val="3479"/>
              </a:lnSpc>
            </a:pPr>
            <a:r>
              <a:rPr lang="en-US" sz="2899">
                <a:solidFill>
                  <a:srgbClr val="000000"/>
                </a:solidFill>
                <a:latin typeface="Alegreya Sans SC Bold"/>
              </a:rPr>
              <a:t>Note</a:t>
            </a:r>
          </a:p>
        </p:txBody>
      </p:sp>
      <p:sp>
        <p:nvSpPr>
          <p:cNvPr id="14" name="TextBox 14"/>
          <p:cNvSpPr txBox="1"/>
          <p:nvPr/>
        </p:nvSpPr>
        <p:spPr>
          <a:xfrm>
            <a:off x="384758" y="8325086"/>
            <a:ext cx="3578553" cy="1219200"/>
          </a:xfrm>
          <a:prstGeom prst="rect">
            <a:avLst/>
          </a:prstGeom>
        </p:spPr>
        <p:txBody>
          <a:bodyPr lIns="0" tIns="0" rIns="0" bIns="0" rtlCol="0" anchor="t">
            <a:spAutoFit/>
          </a:bodyPr>
          <a:lstStyle/>
          <a:p>
            <a:pPr algn="ctr">
              <a:lnSpc>
                <a:spcPts val="2400"/>
              </a:lnSpc>
            </a:pPr>
            <a:r>
              <a:rPr lang="en-US" sz="2000">
                <a:solidFill>
                  <a:srgbClr val="000000"/>
                </a:solidFill>
                <a:latin typeface="Montserrat"/>
              </a:rPr>
              <a:t>Premature focus without sufficient engagement can slow down the change process.</a:t>
            </a:r>
          </a:p>
        </p:txBody>
      </p:sp>
      <p:grpSp>
        <p:nvGrpSpPr>
          <p:cNvPr id="15" name="Group 15"/>
          <p:cNvGrpSpPr/>
          <p:nvPr/>
        </p:nvGrpSpPr>
        <p:grpSpPr>
          <a:xfrm rot="71774">
            <a:off x="5249675" y="4283157"/>
            <a:ext cx="2153557" cy="1283869"/>
            <a:chOff x="0" y="0"/>
            <a:chExt cx="2871410" cy="1711826"/>
          </a:xfrm>
        </p:grpSpPr>
        <p:pic>
          <p:nvPicPr>
            <p:cNvPr id="16"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t="7" b="7"/>
            <a:stretch>
              <a:fillRect/>
            </a:stretch>
          </p:blipFill>
          <p:spPr>
            <a:xfrm>
              <a:off x="0" y="0"/>
              <a:ext cx="2871410" cy="1711826"/>
            </a:xfrm>
            <a:prstGeom prst="rect">
              <a:avLst/>
            </a:prstGeom>
          </p:spPr>
        </p:pic>
        <p:sp>
          <p:nvSpPr>
            <p:cNvPr id="17" name="TextBox 17"/>
            <p:cNvSpPr txBox="1"/>
            <p:nvPr/>
          </p:nvSpPr>
          <p:spPr>
            <a:xfrm>
              <a:off x="268269" y="151840"/>
              <a:ext cx="2334872" cy="854759"/>
            </a:xfrm>
            <a:prstGeom prst="rect">
              <a:avLst/>
            </a:prstGeom>
          </p:spPr>
          <p:txBody>
            <a:bodyPr lIns="0" tIns="0" rIns="0" bIns="0" rtlCol="0" anchor="t">
              <a:spAutoFit/>
            </a:bodyPr>
            <a:lstStyle/>
            <a:p>
              <a:pPr algn="ctr">
                <a:lnSpc>
                  <a:spcPts val="2626"/>
                </a:lnSpc>
              </a:pPr>
              <a:r>
                <a:rPr lang="en-US" sz="1641">
                  <a:solidFill>
                    <a:srgbClr val="000000"/>
                  </a:solidFill>
                  <a:latin typeface="Alegreya Sans Regular"/>
                </a:rPr>
                <a:t>What's one thing you wish was different?</a:t>
              </a:r>
            </a:p>
          </p:txBody>
        </p:sp>
      </p:grpSp>
      <p:sp>
        <p:nvSpPr>
          <p:cNvPr id="18" name="TextBox 18"/>
          <p:cNvSpPr txBox="1"/>
          <p:nvPr/>
        </p:nvSpPr>
        <p:spPr>
          <a:xfrm>
            <a:off x="7268384" y="5768776"/>
            <a:ext cx="1231281" cy="843447"/>
          </a:xfrm>
          <a:prstGeom prst="rect">
            <a:avLst/>
          </a:prstGeom>
        </p:spPr>
        <p:txBody>
          <a:bodyPr lIns="0" tIns="0" rIns="0" bIns="0" rtlCol="0" anchor="t">
            <a:spAutoFit/>
          </a:bodyPr>
          <a:lstStyle/>
          <a:p>
            <a:pPr algn="ctr">
              <a:lnSpc>
                <a:spcPts val="2202"/>
              </a:lnSpc>
            </a:pPr>
            <a:r>
              <a:rPr lang="en-US" sz="1376">
                <a:solidFill>
                  <a:srgbClr val="000000"/>
                </a:solidFill>
                <a:latin typeface="Alegreya Sans Regular"/>
              </a:rPr>
              <a:t>I wish I could find low cost counseling.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36101" y="1947253"/>
            <a:ext cx="10788704" cy="949405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04642" y="0"/>
            <a:ext cx="2182518" cy="1991548"/>
          </a:xfrm>
          <a:prstGeom prst="rect">
            <a:avLst/>
          </a:prstGeom>
        </p:spPr>
      </p:pic>
      <p:grpSp>
        <p:nvGrpSpPr>
          <p:cNvPr id="5" name="Group 5"/>
          <p:cNvGrpSpPr/>
          <p:nvPr/>
        </p:nvGrpSpPr>
        <p:grpSpPr>
          <a:xfrm>
            <a:off x="6763219" y="3141846"/>
            <a:ext cx="5734371" cy="4003308"/>
            <a:chOff x="0" y="0"/>
            <a:chExt cx="7645828" cy="5337744"/>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7645828" cy="5337744"/>
            </a:xfrm>
            <a:prstGeom prst="rect">
              <a:avLst/>
            </a:prstGeom>
          </p:spPr>
        </p:pic>
        <p:sp>
          <p:nvSpPr>
            <p:cNvPr id="7" name="TextBox 7"/>
            <p:cNvSpPr txBox="1"/>
            <p:nvPr/>
          </p:nvSpPr>
          <p:spPr>
            <a:xfrm>
              <a:off x="833535" y="1460082"/>
              <a:ext cx="5978757" cy="2975222"/>
            </a:xfrm>
            <a:prstGeom prst="rect">
              <a:avLst/>
            </a:prstGeom>
          </p:spPr>
          <p:txBody>
            <a:bodyPr lIns="0" tIns="0" rIns="0" bIns="0" rtlCol="0" anchor="t">
              <a:spAutoFit/>
            </a:bodyPr>
            <a:lstStyle/>
            <a:p>
              <a:pPr algn="ctr">
                <a:lnSpc>
                  <a:spcPts val="3604"/>
                </a:lnSpc>
              </a:pPr>
              <a:r>
                <a:rPr lang="en-US" sz="2252">
                  <a:solidFill>
                    <a:srgbClr val="000000"/>
                  </a:solidFill>
                  <a:latin typeface="Montserrat"/>
                </a:rPr>
                <a:t>Depending on the amount of change and sustain talk an individual uses, one can predict their readiness towards change</a:t>
              </a:r>
            </a:p>
          </p:txBody>
        </p:sp>
      </p:grpSp>
      <p:grpSp>
        <p:nvGrpSpPr>
          <p:cNvPr id="8" name="Group 8"/>
          <p:cNvGrpSpPr/>
          <p:nvPr/>
        </p:nvGrpSpPr>
        <p:grpSpPr>
          <a:xfrm>
            <a:off x="13146976" y="3669924"/>
            <a:ext cx="4837657" cy="3377289"/>
            <a:chOff x="0" y="0"/>
            <a:chExt cx="6450209" cy="4503052"/>
          </a:xfrm>
        </p:grpSpPr>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6450209" cy="4503052"/>
            </a:xfrm>
            <a:prstGeom prst="rect">
              <a:avLst/>
            </a:prstGeom>
          </p:spPr>
        </p:pic>
        <p:sp>
          <p:nvSpPr>
            <p:cNvPr id="10" name="TextBox 10"/>
            <p:cNvSpPr txBox="1"/>
            <p:nvPr/>
          </p:nvSpPr>
          <p:spPr>
            <a:xfrm>
              <a:off x="372048" y="1512874"/>
              <a:ext cx="5706112" cy="1762201"/>
            </a:xfrm>
            <a:prstGeom prst="rect">
              <a:avLst/>
            </a:prstGeom>
          </p:spPr>
          <p:txBody>
            <a:bodyPr lIns="0" tIns="0" rIns="0" bIns="0" rtlCol="0" anchor="t">
              <a:spAutoFit/>
            </a:bodyPr>
            <a:lstStyle/>
            <a:p>
              <a:pPr algn="ctr">
                <a:lnSpc>
                  <a:spcPts val="3604"/>
                </a:lnSpc>
              </a:pPr>
              <a:r>
                <a:rPr lang="en-US" sz="2252">
                  <a:solidFill>
                    <a:srgbClr val="000000"/>
                  </a:solidFill>
                  <a:latin typeface="Montserrat"/>
                </a:rPr>
                <a:t>In this process, one should focus on change talk and begin planning</a:t>
              </a:r>
            </a:p>
          </p:txBody>
        </p:sp>
      </p:gr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258352" y="6724893"/>
            <a:ext cx="4718841" cy="3609914"/>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208409" y="5813927"/>
            <a:ext cx="2068405" cy="1233287"/>
          </a:xfrm>
          <a:prstGeom prst="rect">
            <a:avLst/>
          </a:prstGeom>
        </p:spPr>
      </p:pic>
      <p:sp>
        <p:nvSpPr>
          <p:cNvPr id="13" name="TextBox 13"/>
          <p:cNvSpPr txBox="1"/>
          <p:nvPr/>
        </p:nvSpPr>
        <p:spPr>
          <a:xfrm>
            <a:off x="4472880" y="5827244"/>
            <a:ext cx="1539465" cy="921513"/>
          </a:xfrm>
          <a:prstGeom prst="rect">
            <a:avLst/>
          </a:prstGeom>
        </p:spPr>
        <p:txBody>
          <a:bodyPr lIns="0" tIns="0" rIns="0" bIns="0" rtlCol="0" anchor="t">
            <a:spAutoFit/>
          </a:bodyPr>
          <a:lstStyle/>
          <a:p>
            <a:pPr algn="ctr">
              <a:lnSpc>
                <a:spcPts val="2468"/>
              </a:lnSpc>
            </a:pPr>
            <a:r>
              <a:rPr lang="en-US" sz="1543">
                <a:solidFill>
                  <a:srgbClr val="000000"/>
                </a:solidFill>
                <a:latin typeface="Alegreya Sans Regular"/>
              </a:rPr>
              <a:t>I don't think I can do this but I want my kid back.</a:t>
            </a:r>
          </a:p>
        </p:txBody>
      </p:sp>
      <p:pic>
        <p:nvPicPr>
          <p:cNvPr id="14" name="Picture 14"/>
          <p:cNvPicPr>
            <a:picLocks noChangeAspect="1"/>
          </p:cNvPicPr>
          <p:nvPr/>
        </p:nvPicPr>
        <p:blipFill>
          <a:blip r:embed="rId15"/>
          <a:srcRect/>
          <a:stretch>
            <a:fillRect/>
          </a:stretch>
        </p:blipFill>
        <p:spPr>
          <a:xfrm>
            <a:off x="2070946" y="5487304"/>
            <a:ext cx="1790437" cy="1329399"/>
          </a:xfrm>
          <a:prstGeom prst="rect">
            <a:avLst/>
          </a:prstGeom>
        </p:spPr>
      </p:pic>
      <p:grpSp>
        <p:nvGrpSpPr>
          <p:cNvPr id="15" name="Group 15"/>
          <p:cNvGrpSpPr/>
          <p:nvPr/>
        </p:nvGrpSpPr>
        <p:grpSpPr>
          <a:xfrm>
            <a:off x="6699292" y="628660"/>
            <a:ext cx="11349269" cy="1961913"/>
            <a:chOff x="0" y="0"/>
            <a:chExt cx="15132358" cy="2615884"/>
          </a:xfrm>
        </p:grpSpPr>
        <p:sp>
          <p:nvSpPr>
            <p:cNvPr id="16" name="TextBox 16"/>
            <p:cNvSpPr txBox="1"/>
            <p:nvPr/>
          </p:nvSpPr>
          <p:spPr>
            <a:xfrm>
              <a:off x="244206" y="-19050"/>
              <a:ext cx="14643947" cy="18478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Evoking Process</a:t>
              </a:r>
            </a:p>
          </p:txBody>
        </p:sp>
        <p:sp>
          <p:nvSpPr>
            <p:cNvPr id="17" name="TextBox 17"/>
            <p:cNvSpPr txBox="1"/>
            <p:nvPr/>
          </p:nvSpPr>
          <p:spPr>
            <a:xfrm>
              <a:off x="0" y="2016867"/>
              <a:ext cx="15132358" cy="599017"/>
            </a:xfrm>
            <a:prstGeom prst="rect">
              <a:avLst/>
            </a:prstGeom>
          </p:spPr>
          <p:txBody>
            <a:bodyPr lIns="0" tIns="0" rIns="0" bIns="0" rtlCol="0" anchor="t">
              <a:spAutoFit/>
            </a:bodyPr>
            <a:lstStyle/>
            <a:p>
              <a:pPr algn="ctr">
                <a:lnSpc>
                  <a:spcPts val="4000"/>
                </a:lnSpc>
              </a:pPr>
              <a:r>
                <a:rPr lang="en-US" sz="2499">
                  <a:solidFill>
                    <a:srgbClr val="000000"/>
                  </a:solidFill>
                  <a:latin typeface="Montserrat"/>
                </a:rPr>
                <a:t>Involves exploring an individual's ambivalence and reasons for change</a:t>
              </a:r>
            </a:p>
          </p:txBody>
        </p:sp>
      </p:grpSp>
      <p:sp>
        <p:nvSpPr>
          <p:cNvPr id="18" name="TextBox 18"/>
          <p:cNvSpPr txBox="1"/>
          <p:nvPr/>
        </p:nvSpPr>
        <p:spPr>
          <a:xfrm>
            <a:off x="2283564" y="5625885"/>
            <a:ext cx="1365200" cy="956988"/>
          </a:xfrm>
          <a:prstGeom prst="rect">
            <a:avLst/>
          </a:prstGeom>
        </p:spPr>
        <p:txBody>
          <a:bodyPr lIns="0" tIns="0" rIns="0" bIns="0" rtlCol="0" anchor="t">
            <a:spAutoFit/>
          </a:bodyPr>
          <a:lstStyle/>
          <a:p>
            <a:pPr algn="ctr">
              <a:lnSpc>
                <a:spcPts val="2548"/>
              </a:lnSpc>
            </a:pPr>
            <a:r>
              <a:rPr lang="en-US" sz="1592">
                <a:solidFill>
                  <a:srgbClr val="000000"/>
                </a:solidFill>
                <a:latin typeface="Alegreya Sans Regular"/>
              </a:rPr>
              <a:t>How do you feel about quitting substances?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815968" y="553480"/>
            <a:ext cx="10656064" cy="2533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#3: Open-Ended Questions </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17687" y="3002934"/>
            <a:ext cx="2228733" cy="349605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617687" y="5539407"/>
            <a:ext cx="2228733" cy="3496051"/>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5817040" y="2945003"/>
            <a:ext cx="2228733" cy="3496051"/>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5817040" y="5481476"/>
            <a:ext cx="2228733" cy="3496051"/>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0240680" y="3002934"/>
            <a:ext cx="2228733" cy="3496051"/>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240680" y="5539407"/>
            <a:ext cx="2228733" cy="3496051"/>
          </a:xfrm>
          <a:prstGeom prst="rect">
            <a:avLst/>
          </a:prstGeom>
        </p:spPr>
      </p:pic>
      <p:sp>
        <p:nvSpPr>
          <p:cNvPr id="10" name="TextBox 10"/>
          <p:cNvSpPr txBox="1"/>
          <p:nvPr/>
        </p:nvSpPr>
        <p:spPr>
          <a:xfrm>
            <a:off x="1527155" y="4458475"/>
            <a:ext cx="2409795" cy="736287"/>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Tell me more about that </a:t>
            </a:r>
          </a:p>
        </p:txBody>
      </p:sp>
      <p:sp>
        <p:nvSpPr>
          <p:cNvPr id="11" name="TextBox 11"/>
          <p:cNvSpPr txBox="1"/>
          <p:nvPr/>
        </p:nvSpPr>
        <p:spPr>
          <a:xfrm>
            <a:off x="5726508" y="4355268"/>
            <a:ext cx="2409795" cy="736287"/>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Give me an example</a:t>
            </a:r>
          </a:p>
        </p:txBody>
      </p:sp>
      <p:sp>
        <p:nvSpPr>
          <p:cNvPr id="12" name="TextBox 12"/>
          <p:cNvSpPr txBox="1"/>
          <p:nvPr/>
        </p:nvSpPr>
        <p:spPr>
          <a:xfrm>
            <a:off x="10150148" y="4458475"/>
            <a:ext cx="2409795" cy="736287"/>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What does that look like?</a:t>
            </a:r>
          </a:p>
        </p:txBody>
      </p:sp>
      <p:sp>
        <p:nvSpPr>
          <p:cNvPr id="13" name="TextBox 13"/>
          <p:cNvSpPr txBox="1"/>
          <p:nvPr/>
        </p:nvSpPr>
        <p:spPr>
          <a:xfrm>
            <a:off x="1527155" y="7124639"/>
            <a:ext cx="2409795" cy="358989"/>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What else?</a:t>
            </a:r>
          </a:p>
        </p:txBody>
      </p:sp>
      <p:sp>
        <p:nvSpPr>
          <p:cNvPr id="14" name="TextBox 14"/>
          <p:cNvSpPr txBox="1"/>
          <p:nvPr/>
        </p:nvSpPr>
        <p:spPr>
          <a:xfrm>
            <a:off x="5526518" y="6644134"/>
            <a:ext cx="2809776" cy="1113586"/>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What makes you think you need to change?</a:t>
            </a:r>
          </a:p>
        </p:txBody>
      </p:sp>
      <p:sp>
        <p:nvSpPr>
          <p:cNvPr id="15" name="TextBox 15"/>
          <p:cNvSpPr txBox="1"/>
          <p:nvPr/>
        </p:nvSpPr>
        <p:spPr>
          <a:xfrm>
            <a:off x="10024123" y="6664335"/>
            <a:ext cx="2535631" cy="1490884"/>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What would you like to see different about your current situation?</a:t>
            </a:r>
          </a:p>
        </p:txBody>
      </p:sp>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65756" y="-417674"/>
            <a:ext cx="2665324" cy="2432108"/>
          </a:xfrm>
          <a:prstGeom prst="rect">
            <a:avLst/>
          </a:prstGeom>
        </p:spPr>
      </p:pic>
      <p:pic>
        <p:nvPicPr>
          <p:cNvPr id="17" name="Picture 1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14441581" y="2830978"/>
            <a:ext cx="2228733" cy="3496051"/>
          </a:xfrm>
          <a:prstGeom prst="rect">
            <a:avLst/>
          </a:prstGeom>
        </p:spPr>
      </p:pic>
      <p:pic>
        <p:nvPicPr>
          <p:cNvPr id="18" name="Picture 1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4441581" y="5367451"/>
            <a:ext cx="2228733" cy="3496051"/>
          </a:xfrm>
          <a:prstGeom prst="rect">
            <a:avLst/>
          </a:prstGeom>
        </p:spPr>
      </p:pic>
      <p:sp>
        <p:nvSpPr>
          <p:cNvPr id="19" name="TextBox 19"/>
          <p:cNvSpPr txBox="1"/>
          <p:nvPr/>
        </p:nvSpPr>
        <p:spPr>
          <a:xfrm>
            <a:off x="14351049" y="4052594"/>
            <a:ext cx="2409795" cy="1113586"/>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What will things be like if you do not change?</a:t>
            </a:r>
          </a:p>
        </p:txBody>
      </p:sp>
      <p:sp>
        <p:nvSpPr>
          <p:cNvPr id="20" name="TextBox 20"/>
          <p:cNvSpPr txBox="1"/>
          <p:nvPr/>
        </p:nvSpPr>
        <p:spPr>
          <a:xfrm>
            <a:off x="14151059" y="6530109"/>
            <a:ext cx="2809776" cy="1113586"/>
          </a:xfrm>
          <a:prstGeom prst="rect">
            <a:avLst/>
          </a:prstGeom>
        </p:spPr>
        <p:txBody>
          <a:bodyPr lIns="0" tIns="0" rIns="0" bIns="0" rtlCol="0" anchor="t">
            <a:spAutoFit/>
          </a:bodyPr>
          <a:lstStyle/>
          <a:p>
            <a:pPr algn="ctr">
              <a:lnSpc>
                <a:spcPts val="2970"/>
              </a:lnSpc>
            </a:pPr>
            <a:r>
              <a:rPr lang="en-US" sz="1980">
                <a:solidFill>
                  <a:srgbClr val="000000"/>
                </a:solidFill>
                <a:latin typeface="Montserrat Bold"/>
              </a:rPr>
              <a:t>What will you need to do to make that happen?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508662" y="469960"/>
            <a:ext cx="10912226"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#4: Affirmations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08776" y="1860610"/>
            <a:ext cx="11803273" cy="2759015"/>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8773312" y="4327470"/>
            <a:ext cx="4831545" cy="6463606"/>
          </a:xfrm>
          <a:prstGeom prst="rect">
            <a:avLst/>
          </a:prstGeom>
        </p:spPr>
      </p:pic>
      <p:grpSp>
        <p:nvGrpSpPr>
          <p:cNvPr id="6" name="Group 6"/>
          <p:cNvGrpSpPr/>
          <p:nvPr/>
        </p:nvGrpSpPr>
        <p:grpSpPr>
          <a:xfrm>
            <a:off x="-696565" y="5337911"/>
            <a:ext cx="6040920" cy="6130085"/>
            <a:chOff x="0" y="0"/>
            <a:chExt cx="8054560" cy="8173446"/>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8054560" cy="817344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09174" y="854270"/>
              <a:ext cx="6021854" cy="5811089"/>
            </a:xfrm>
            <a:prstGeom prst="rect">
              <a:avLst/>
            </a:prstGeom>
          </p:spPr>
        </p:pic>
      </p:grpSp>
      <p:sp>
        <p:nvSpPr>
          <p:cNvPr id="9" name="TextBox 9"/>
          <p:cNvSpPr txBox="1"/>
          <p:nvPr/>
        </p:nvSpPr>
        <p:spPr>
          <a:xfrm>
            <a:off x="5438732" y="2729229"/>
            <a:ext cx="9313418" cy="1215391"/>
          </a:xfrm>
          <a:prstGeom prst="rect">
            <a:avLst/>
          </a:prstGeom>
        </p:spPr>
        <p:txBody>
          <a:bodyPr lIns="0" tIns="0" rIns="0" bIns="0" rtlCol="0" anchor="t">
            <a:spAutoFit/>
          </a:bodyPr>
          <a:lstStyle/>
          <a:p>
            <a:pPr>
              <a:lnSpc>
                <a:spcPts val="5039"/>
              </a:lnSpc>
            </a:pPr>
            <a:r>
              <a:rPr lang="en-US" sz="2799">
                <a:solidFill>
                  <a:srgbClr val="000000"/>
                </a:solidFill>
                <a:latin typeface="Montserrat"/>
              </a:rPr>
              <a:t>Positive statements that emphasize an individual's personal strengths, resources, and successes </a:t>
            </a:r>
          </a:p>
        </p:txBody>
      </p:sp>
      <p:sp>
        <p:nvSpPr>
          <p:cNvPr id="10" name="TextBox 10"/>
          <p:cNvSpPr txBox="1"/>
          <p:nvPr/>
        </p:nvSpPr>
        <p:spPr>
          <a:xfrm>
            <a:off x="8240065" y="6212085"/>
            <a:ext cx="5898040" cy="3208021"/>
          </a:xfrm>
          <a:prstGeom prst="rect">
            <a:avLst/>
          </a:prstGeom>
        </p:spPr>
        <p:txBody>
          <a:bodyPr lIns="0" tIns="0" rIns="0" bIns="0" rtlCol="0" anchor="t">
            <a:spAutoFit/>
          </a:bodyPr>
          <a:lstStyle/>
          <a:p>
            <a:pPr marL="518158" lvl="1" indent="-259079">
              <a:lnSpc>
                <a:spcPts val="4319"/>
              </a:lnSpc>
              <a:buFont typeface="Arial"/>
              <a:buChar char="•"/>
            </a:pPr>
            <a:r>
              <a:rPr lang="en-US" sz="2399">
                <a:solidFill>
                  <a:srgbClr val="000000"/>
                </a:solidFill>
                <a:latin typeface="Montserrat"/>
              </a:rPr>
              <a:t>Assists in developing self-efficacy</a:t>
            </a:r>
          </a:p>
          <a:p>
            <a:pPr marL="518158" lvl="1" indent="-259079">
              <a:lnSpc>
                <a:spcPts val="4319"/>
              </a:lnSpc>
              <a:buFont typeface="Arial"/>
              <a:buChar char="•"/>
            </a:pPr>
            <a:r>
              <a:rPr lang="en-US" sz="2399">
                <a:solidFill>
                  <a:srgbClr val="000000"/>
                </a:solidFill>
                <a:latin typeface="Montserrat"/>
              </a:rPr>
              <a:t>Builds confidence that change is possible</a:t>
            </a:r>
          </a:p>
          <a:p>
            <a:pPr marL="518158" lvl="1" indent="-259079">
              <a:lnSpc>
                <a:spcPts val="4319"/>
              </a:lnSpc>
              <a:buFont typeface="Arial"/>
              <a:buChar char="•"/>
            </a:pPr>
            <a:r>
              <a:rPr lang="en-US" sz="2399">
                <a:solidFill>
                  <a:srgbClr val="000000"/>
                </a:solidFill>
                <a:latin typeface="Montserrat"/>
              </a:rPr>
              <a:t>Prevents discouragement</a:t>
            </a:r>
          </a:p>
          <a:p>
            <a:pPr marL="518158" lvl="1" indent="-259079">
              <a:lnSpc>
                <a:spcPts val="4319"/>
              </a:lnSpc>
              <a:buFont typeface="Arial"/>
              <a:buChar char="•"/>
            </a:pPr>
            <a:r>
              <a:rPr lang="en-US" sz="2399">
                <a:solidFill>
                  <a:srgbClr val="000000"/>
                </a:solidFill>
                <a:latin typeface="Montserrat"/>
              </a:rPr>
              <a:t>Communicates the individual is valuable</a:t>
            </a:r>
          </a:p>
        </p:txBody>
      </p:sp>
      <p:sp>
        <p:nvSpPr>
          <p:cNvPr id="11" name="TextBox 11"/>
          <p:cNvSpPr txBox="1"/>
          <p:nvPr/>
        </p:nvSpPr>
        <p:spPr>
          <a:xfrm>
            <a:off x="9356949" y="5221737"/>
            <a:ext cx="1912387" cy="820657"/>
          </a:xfrm>
          <a:prstGeom prst="rect">
            <a:avLst/>
          </a:prstGeom>
        </p:spPr>
        <p:txBody>
          <a:bodyPr lIns="0" tIns="0" rIns="0" bIns="0" rtlCol="0" anchor="t">
            <a:spAutoFit/>
          </a:bodyPr>
          <a:lstStyle/>
          <a:p>
            <a:pPr>
              <a:lnSpc>
                <a:spcPts val="6488"/>
              </a:lnSpc>
            </a:pPr>
            <a:r>
              <a:rPr lang="en-US" sz="3604">
                <a:solidFill>
                  <a:srgbClr val="000000"/>
                </a:solidFill>
                <a:latin typeface="Alegreya Sans SC Bold"/>
              </a:rPr>
              <a:t>Benefits</a:t>
            </a:r>
          </a:p>
        </p:txBody>
      </p:sp>
      <p:sp>
        <p:nvSpPr>
          <p:cNvPr id="12" name="TextBox 12"/>
          <p:cNvSpPr txBox="1"/>
          <p:nvPr/>
        </p:nvSpPr>
        <p:spPr>
          <a:xfrm>
            <a:off x="204251" y="9868401"/>
            <a:ext cx="13814683" cy="526450"/>
          </a:xfrm>
          <a:prstGeom prst="rect">
            <a:avLst/>
          </a:prstGeom>
        </p:spPr>
        <p:txBody>
          <a:bodyPr lIns="0" tIns="0" rIns="0" bIns="0" rtlCol="0" anchor="t">
            <a:spAutoFit/>
          </a:bodyPr>
          <a:lstStyle/>
          <a:p>
            <a:pPr algn="ctr">
              <a:lnSpc>
                <a:spcPts val="3891"/>
              </a:lnSpc>
              <a:spcBef>
                <a:spcPct val="0"/>
              </a:spcBef>
            </a:pPr>
            <a:r>
              <a:rPr lang="en-US" sz="3891">
                <a:solidFill>
                  <a:srgbClr val="F6F2E9"/>
                </a:solidFill>
                <a:latin typeface="Shrikhand Bold"/>
              </a:rPr>
              <a:t> </a:t>
            </a:r>
          </a:p>
        </p:txBody>
      </p:sp>
      <p:sp>
        <p:nvSpPr>
          <p:cNvPr id="13" name="TextBox 13"/>
          <p:cNvSpPr txBox="1"/>
          <p:nvPr/>
        </p:nvSpPr>
        <p:spPr>
          <a:xfrm>
            <a:off x="7678795" y="6630860"/>
            <a:ext cx="12123304" cy="453832"/>
          </a:xfrm>
          <a:prstGeom prst="rect">
            <a:avLst/>
          </a:prstGeom>
        </p:spPr>
        <p:txBody>
          <a:bodyPr lIns="0" tIns="0" rIns="0" bIns="0" rtlCol="0" anchor="t">
            <a:spAutoFit/>
          </a:bodyPr>
          <a:lstStyle/>
          <a:p>
            <a:pPr algn="ctr">
              <a:lnSpc>
                <a:spcPts val="3415"/>
              </a:lnSpc>
              <a:spcBef>
                <a:spcPct val="0"/>
              </a:spcBef>
            </a:pPr>
            <a:r>
              <a:rPr lang="en-US" sz="3415">
                <a:solidFill>
                  <a:srgbClr val="F6F2E9"/>
                </a:solidFill>
                <a:latin typeface="Shrikhand Bold"/>
              </a:rPr>
              <a:t> </a:t>
            </a:r>
          </a:p>
        </p:txBody>
      </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4752150" y="27981"/>
            <a:ext cx="3773419" cy="2853648"/>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618574" y="323850"/>
            <a:ext cx="11292383"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Regular"/>
              </a:rPr>
              <a:t>Overview</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flipV="1">
            <a:off x="-3230551" y="-176269"/>
            <a:ext cx="6461102" cy="106395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flipH="1" flipV="1">
            <a:off x="6537882" y="7004137"/>
            <a:ext cx="20250179" cy="4591050"/>
          </a:xfrm>
          <a:prstGeom prst="rect">
            <a:avLst/>
          </a:prstGeom>
        </p:spPr>
      </p:pic>
      <p:grpSp>
        <p:nvGrpSpPr>
          <p:cNvPr id="6" name="Group 6"/>
          <p:cNvGrpSpPr/>
          <p:nvPr/>
        </p:nvGrpSpPr>
        <p:grpSpPr>
          <a:xfrm>
            <a:off x="4468280" y="1961551"/>
            <a:ext cx="9351441" cy="3086100"/>
            <a:chOff x="0" y="0"/>
            <a:chExt cx="12468588" cy="4114800"/>
          </a:xfrm>
        </p:grpSpPr>
        <p:grpSp>
          <p:nvGrpSpPr>
            <p:cNvPr id="7" name="Group 7"/>
            <p:cNvGrpSpPr/>
            <p:nvPr/>
          </p:nvGrpSpPr>
          <p:grpSpPr>
            <a:xfrm>
              <a:off x="96504" y="0"/>
              <a:ext cx="12372083" cy="4114800"/>
              <a:chOff x="0" y="0"/>
              <a:chExt cx="2443868" cy="812800"/>
            </a:xfrm>
          </p:grpSpPr>
          <p:sp>
            <p:nvSpPr>
              <p:cNvPr id="8" name="Freeform 8"/>
              <p:cNvSpPr/>
              <p:nvPr/>
            </p:nvSpPr>
            <p:spPr>
              <a:xfrm>
                <a:off x="0" y="0"/>
                <a:ext cx="2443868" cy="812800"/>
              </a:xfrm>
              <a:custGeom>
                <a:avLst/>
                <a:gdLst/>
                <a:ahLst/>
                <a:cxnLst/>
                <a:rect l="l" t="t" r="r" b="b"/>
                <a:pathLst>
                  <a:path w="2443868" h="812800">
                    <a:moveTo>
                      <a:pt x="42551" y="0"/>
                    </a:moveTo>
                    <a:lnTo>
                      <a:pt x="2401317" y="0"/>
                    </a:lnTo>
                    <a:cubicBezTo>
                      <a:pt x="2424817" y="0"/>
                      <a:pt x="2443868" y="19051"/>
                      <a:pt x="2443868" y="42551"/>
                    </a:cubicBezTo>
                    <a:lnTo>
                      <a:pt x="2443868" y="770249"/>
                    </a:lnTo>
                    <a:cubicBezTo>
                      <a:pt x="2443868" y="793749"/>
                      <a:pt x="2424817" y="812800"/>
                      <a:pt x="2401317" y="812800"/>
                    </a:cubicBezTo>
                    <a:lnTo>
                      <a:pt x="42551" y="812800"/>
                    </a:lnTo>
                    <a:cubicBezTo>
                      <a:pt x="19051" y="812800"/>
                      <a:pt x="0" y="793749"/>
                      <a:pt x="0" y="770249"/>
                    </a:cubicBezTo>
                    <a:lnTo>
                      <a:pt x="0" y="42551"/>
                    </a:lnTo>
                    <a:cubicBezTo>
                      <a:pt x="0" y="19051"/>
                      <a:pt x="19051" y="0"/>
                      <a:pt x="42551" y="0"/>
                    </a:cubicBezTo>
                    <a:close/>
                  </a:path>
                </a:pathLst>
              </a:custGeom>
              <a:solidFill>
                <a:srgbClr val="BBE5E1"/>
              </a:solidFill>
            </p:spPr>
          </p:sp>
          <p:sp>
            <p:nvSpPr>
              <p:cNvPr id="9" name="TextBox 9"/>
              <p:cNvSpPr txBox="1"/>
              <p:nvPr/>
            </p:nvSpPr>
            <p:spPr>
              <a:xfrm>
                <a:off x="0" y="-76200"/>
                <a:ext cx="812800" cy="889000"/>
              </a:xfrm>
              <a:prstGeom prst="rect">
                <a:avLst/>
              </a:prstGeom>
            </p:spPr>
            <p:txBody>
              <a:bodyPr lIns="50800" tIns="50800" rIns="50800" bIns="50800" rtlCol="0" anchor="ctr"/>
              <a:lstStyle/>
              <a:p>
                <a:pPr algn="ctr">
                  <a:lnSpc>
                    <a:spcPts val="3360"/>
                  </a:lnSpc>
                </a:pPr>
                <a:endParaRPr/>
              </a:p>
            </p:txBody>
          </p:sp>
        </p:grpSp>
        <p:sp>
          <p:nvSpPr>
            <p:cNvPr id="10" name="TextBox 10"/>
            <p:cNvSpPr txBox="1"/>
            <p:nvPr/>
          </p:nvSpPr>
          <p:spPr>
            <a:xfrm>
              <a:off x="0" y="589618"/>
              <a:ext cx="12468588" cy="2935564"/>
            </a:xfrm>
            <a:prstGeom prst="rect">
              <a:avLst/>
            </a:prstGeom>
          </p:spPr>
          <p:txBody>
            <a:bodyPr lIns="0" tIns="0" rIns="0" bIns="0" rtlCol="0" anchor="t">
              <a:spAutoFit/>
            </a:bodyPr>
            <a:lstStyle/>
            <a:p>
              <a:pPr marL="902473" lvl="1" indent="-451236">
                <a:lnSpc>
                  <a:spcPts val="4180"/>
                </a:lnSpc>
                <a:buFont typeface="Arial"/>
                <a:buChar char="•"/>
              </a:pPr>
              <a:r>
                <a:rPr lang="en-US" sz="4180">
                  <a:solidFill>
                    <a:srgbClr val="000000"/>
                  </a:solidFill>
                  <a:latin typeface="Alegreya Sans SC Regular"/>
                </a:rPr>
                <a:t>Motivational Interviewing Defined</a:t>
              </a:r>
            </a:p>
            <a:p>
              <a:pPr marL="902473" lvl="1" indent="-451236">
                <a:lnSpc>
                  <a:spcPts val="4180"/>
                </a:lnSpc>
                <a:buFont typeface="Arial"/>
                <a:buChar char="•"/>
              </a:pPr>
              <a:r>
                <a:rPr lang="en-US" sz="4180">
                  <a:solidFill>
                    <a:srgbClr val="000000"/>
                  </a:solidFill>
                  <a:latin typeface="Alegreya Sans SC Regular"/>
                </a:rPr>
                <a:t>Four Processes of MI</a:t>
              </a:r>
            </a:p>
            <a:p>
              <a:pPr marL="902473" lvl="1" indent="-451236">
                <a:lnSpc>
                  <a:spcPts val="4180"/>
                </a:lnSpc>
                <a:buFont typeface="Arial"/>
                <a:buChar char="•"/>
              </a:pPr>
              <a:r>
                <a:rPr lang="en-US" sz="4180">
                  <a:solidFill>
                    <a:srgbClr val="000000"/>
                  </a:solidFill>
                  <a:latin typeface="Alegreya Sans SC Regular"/>
                </a:rPr>
                <a:t>MI Tips </a:t>
              </a:r>
            </a:p>
            <a:p>
              <a:pPr marL="902473" lvl="1" indent="-451236">
                <a:lnSpc>
                  <a:spcPts val="4180"/>
                </a:lnSpc>
                <a:buFont typeface="Arial"/>
                <a:buChar char="•"/>
              </a:pPr>
              <a:r>
                <a:rPr lang="en-US" sz="4180">
                  <a:solidFill>
                    <a:srgbClr val="000000"/>
                  </a:solidFill>
                  <a:latin typeface="Alegreya Sans SC Regular"/>
                </a:rPr>
                <a:t>Scenario</a:t>
              </a:r>
            </a:p>
          </p:txBody>
        </p:sp>
      </p:grpSp>
      <p:pic>
        <p:nvPicPr>
          <p:cNvPr id="11" name="Picture 11"/>
          <p:cNvPicPr>
            <a:picLocks noChangeAspect="1"/>
          </p:cNvPicPr>
          <p:nvPr/>
        </p:nvPicPr>
        <p:blipFill>
          <a:blip r:embed="rId7"/>
          <a:srcRect l="2256" t="2976" b="2976"/>
          <a:stretch>
            <a:fillRect/>
          </a:stretch>
        </p:blipFill>
        <p:spPr>
          <a:xfrm>
            <a:off x="5136771" y="4664275"/>
            <a:ext cx="8255988" cy="579899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52202" y="-311097"/>
            <a:ext cx="6624856" cy="10909195"/>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242419" y="3735568"/>
            <a:ext cx="3757081" cy="486353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0124072" y="3731138"/>
            <a:ext cx="3692390" cy="4779793"/>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2510953" y="3829314"/>
            <a:ext cx="3616549" cy="4681617"/>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987912" y="3602009"/>
            <a:ext cx="3792142" cy="4908922"/>
          </a:xfrm>
          <a:prstGeom prst="rect">
            <a:avLst/>
          </a:prstGeom>
        </p:spPr>
      </p:pic>
      <p:grpSp>
        <p:nvGrpSpPr>
          <p:cNvPr id="8" name="Group 8"/>
          <p:cNvGrpSpPr/>
          <p:nvPr/>
        </p:nvGrpSpPr>
        <p:grpSpPr>
          <a:xfrm>
            <a:off x="2872654" y="3602065"/>
            <a:ext cx="2941683" cy="1081600"/>
            <a:chOff x="0" y="0"/>
            <a:chExt cx="3922245" cy="1442133"/>
          </a:xfrm>
        </p:grpSpPr>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646" b="646"/>
            <a:stretch>
              <a:fillRect/>
            </a:stretch>
          </p:blipFill>
          <p:spPr>
            <a:xfrm>
              <a:off x="0" y="0"/>
              <a:ext cx="3922245" cy="1442133"/>
            </a:xfrm>
            <a:prstGeom prst="rect">
              <a:avLst/>
            </a:prstGeom>
          </p:spPr>
        </p:pic>
        <p:sp>
          <p:nvSpPr>
            <p:cNvPr id="10" name="TextBox 10"/>
            <p:cNvSpPr txBox="1"/>
            <p:nvPr/>
          </p:nvSpPr>
          <p:spPr>
            <a:xfrm>
              <a:off x="595121" y="459733"/>
              <a:ext cx="2619146" cy="513143"/>
            </a:xfrm>
            <a:prstGeom prst="rect">
              <a:avLst/>
            </a:prstGeom>
          </p:spPr>
          <p:txBody>
            <a:bodyPr lIns="0" tIns="0" rIns="0" bIns="0" rtlCol="0" anchor="t">
              <a:spAutoFit/>
            </a:bodyPr>
            <a:lstStyle/>
            <a:p>
              <a:pPr algn="ctr">
                <a:lnSpc>
                  <a:spcPts val="2499"/>
                </a:lnSpc>
              </a:pPr>
              <a:r>
                <a:rPr lang="en-US" sz="2499">
                  <a:solidFill>
                    <a:srgbClr val="000000"/>
                  </a:solidFill>
                  <a:latin typeface="Alegreya Sans SC Bold"/>
                </a:rPr>
                <a:t>Echo</a:t>
              </a:r>
            </a:p>
          </p:txBody>
        </p:sp>
      </p:grpSp>
      <p:grpSp>
        <p:nvGrpSpPr>
          <p:cNvPr id="11" name="Group 11"/>
          <p:cNvGrpSpPr/>
          <p:nvPr/>
        </p:nvGrpSpPr>
        <p:grpSpPr>
          <a:xfrm>
            <a:off x="6608458" y="3523092"/>
            <a:ext cx="3025003" cy="1102159"/>
            <a:chOff x="0" y="0"/>
            <a:chExt cx="4033338" cy="1469545"/>
          </a:xfrm>
        </p:grpSpPr>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094" b="1094"/>
            <a:stretch>
              <a:fillRect/>
            </a:stretch>
          </p:blipFill>
          <p:spPr>
            <a:xfrm>
              <a:off x="0" y="0"/>
              <a:ext cx="4033338" cy="1469545"/>
            </a:xfrm>
            <a:prstGeom prst="rect">
              <a:avLst/>
            </a:prstGeom>
          </p:spPr>
        </p:pic>
        <p:sp>
          <p:nvSpPr>
            <p:cNvPr id="13" name="TextBox 13"/>
            <p:cNvSpPr txBox="1"/>
            <p:nvPr/>
          </p:nvSpPr>
          <p:spPr>
            <a:xfrm>
              <a:off x="604377" y="473439"/>
              <a:ext cx="2824584" cy="513143"/>
            </a:xfrm>
            <a:prstGeom prst="rect">
              <a:avLst/>
            </a:prstGeom>
          </p:spPr>
          <p:txBody>
            <a:bodyPr lIns="0" tIns="0" rIns="0" bIns="0" rtlCol="0" anchor="t">
              <a:spAutoFit/>
            </a:bodyPr>
            <a:lstStyle/>
            <a:p>
              <a:pPr algn="ctr">
                <a:lnSpc>
                  <a:spcPts val="2499"/>
                </a:lnSpc>
              </a:pPr>
              <a:r>
                <a:rPr lang="en-US" sz="2499">
                  <a:solidFill>
                    <a:srgbClr val="000000"/>
                  </a:solidFill>
                  <a:latin typeface="Alegreya Sans SC Bold"/>
                </a:rPr>
                <a:t>Validate</a:t>
              </a:r>
            </a:p>
          </p:txBody>
        </p:sp>
      </p:grpSp>
      <p:grpSp>
        <p:nvGrpSpPr>
          <p:cNvPr id="14" name="Group 14"/>
          <p:cNvGrpSpPr/>
          <p:nvPr/>
        </p:nvGrpSpPr>
        <p:grpSpPr>
          <a:xfrm>
            <a:off x="14513611" y="3523092"/>
            <a:ext cx="2937588" cy="1081600"/>
            <a:chOff x="0" y="0"/>
            <a:chExt cx="3916784" cy="1442133"/>
          </a:xfrm>
        </p:grpSpPr>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578" b="578"/>
            <a:stretch>
              <a:fillRect/>
            </a:stretch>
          </p:blipFill>
          <p:spPr>
            <a:xfrm>
              <a:off x="0" y="0"/>
              <a:ext cx="3916784" cy="1442133"/>
            </a:xfrm>
            <a:prstGeom prst="rect">
              <a:avLst/>
            </a:prstGeom>
          </p:spPr>
        </p:pic>
        <p:sp>
          <p:nvSpPr>
            <p:cNvPr id="16" name="TextBox 16"/>
            <p:cNvSpPr txBox="1"/>
            <p:nvPr/>
          </p:nvSpPr>
          <p:spPr>
            <a:xfrm>
              <a:off x="594292" y="459733"/>
              <a:ext cx="2615499" cy="513143"/>
            </a:xfrm>
            <a:prstGeom prst="rect">
              <a:avLst/>
            </a:prstGeom>
          </p:spPr>
          <p:txBody>
            <a:bodyPr lIns="0" tIns="0" rIns="0" bIns="0" rtlCol="0" anchor="t">
              <a:spAutoFit/>
            </a:bodyPr>
            <a:lstStyle/>
            <a:p>
              <a:pPr algn="ctr">
                <a:lnSpc>
                  <a:spcPts val="2499"/>
                </a:lnSpc>
              </a:pPr>
              <a:r>
                <a:rPr lang="en-US" sz="2499">
                  <a:solidFill>
                    <a:srgbClr val="000000"/>
                  </a:solidFill>
                  <a:latin typeface="Alegreya Sans SC Bold"/>
                </a:rPr>
                <a:t>Deepen</a:t>
              </a:r>
            </a:p>
          </p:txBody>
        </p:sp>
      </p:grpSp>
      <p:grpSp>
        <p:nvGrpSpPr>
          <p:cNvPr id="17" name="Group 17"/>
          <p:cNvGrpSpPr/>
          <p:nvPr/>
        </p:nvGrpSpPr>
        <p:grpSpPr>
          <a:xfrm>
            <a:off x="10546281" y="3523092"/>
            <a:ext cx="2942541" cy="1081600"/>
            <a:chOff x="0" y="0"/>
            <a:chExt cx="3923388" cy="1442133"/>
          </a:xfrm>
        </p:grpSpPr>
        <p:pic>
          <p:nvPicPr>
            <p:cNvPr id="18"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661" b="661"/>
            <a:stretch>
              <a:fillRect/>
            </a:stretch>
          </p:blipFill>
          <p:spPr>
            <a:xfrm>
              <a:off x="0" y="0"/>
              <a:ext cx="3923388" cy="1442133"/>
            </a:xfrm>
            <a:prstGeom prst="rect">
              <a:avLst/>
            </a:prstGeom>
          </p:spPr>
        </p:pic>
        <p:sp>
          <p:nvSpPr>
            <p:cNvPr id="19" name="TextBox 19"/>
            <p:cNvSpPr txBox="1"/>
            <p:nvPr/>
          </p:nvSpPr>
          <p:spPr>
            <a:xfrm>
              <a:off x="595294" y="459733"/>
              <a:ext cx="2619910" cy="513143"/>
            </a:xfrm>
            <a:prstGeom prst="rect">
              <a:avLst/>
            </a:prstGeom>
          </p:spPr>
          <p:txBody>
            <a:bodyPr lIns="0" tIns="0" rIns="0" bIns="0" rtlCol="0" anchor="t">
              <a:spAutoFit/>
            </a:bodyPr>
            <a:lstStyle/>
            <a:p>
              <a:pPr algn="ctr">
                <a:lnSpc>
                  <a:spcPts val="2499"/>
                </a:lnSpc>
              </a:pPr>
              <a:r>
                <a:rPr lang="en-US" sz="2499">
                  <a:solidFill>
                    <a:srgbClr val="000000"/>
                  </a:solidFill>
                  <a:latin typeface="Alegreya Sans SC Bold"/>
                </a:rPr>
                <a:t>Paraphrase</a:t>
              </a:r>
            </a:p>
          </p:txBody>
        </p:sp>
      </p:grpSp>
      <p:pic>
        <p:nvPicPr>
          <p:cNvPr id="20"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36618" y="7357159"/>
            <a:ext cx="4163856" cy="2929841"/>
          </a:xfrm>
          <a:prstGeom prst="rect">
            <a:avLst/>
          </a:prstGeom>
        </p:spPr>
      </p:pic>
      <p:sp>
        <p:nvSpPr>
          <p:cNvPr id="21" name="TextBox 21"/>
          <p:cNvSpPr txBox="1"/>
          <p:nvPr/>
        </p:nvSpPr>
        <p:spPr>
          <a:xfrm>
            <a:off x="6463214" y="4981535"/>
            <a:ext cx="3277868" cy="962660"/>
          </a:xfrm>
          <a:prstGeom prst="rect">
            <a:avLst/>
          </a:prstGeom>
        </p:spPr>
        <p:txBody>
          <a:bodyPr lIns="0" tIns="0" rIns="0" bIns="0" rtlCol="0" anchor="t">
            <a:spAutoFit/>
          </a:bodyPr>
          <a:lstStyle/>
          <a:p>
            <a:pPr algn="ctr">
              <a:lnSpc>
                <a:spcPts val="1899"/>
              </a:lnSpc>
            </a:pPr>
            <a:r>
              <a:rPr lang="en-US" sz="1899">
                <a:solidFill>
                  <a:srgbClr val="000000"/>
                </a:solidFill>
                <a:latin typeface="Montserrat"/>
              </a:rPr>
              <a:t>Validate the individual and encourage them to share more about their life and the need to change</a:t>
            </a:r>
          </a:p>
        </p:txBody>
      </p:sp>
      <p:sp>
        <p:nvSpPr>
          <p:cNvPr id="22" name="TextBox 22"/>
          <p:cNvSpPr txBox="1"/>
          <p:nvPr/>
        </p:nvSpPr>
        <p:spPr>
          <a:xfrm>
            <a:off x="10419917" y="4981535"/>
            <a:ext cx="3068906" cy="724535"/>
          </a:xfrm>
          <a:prstGeom prst="rect">
            <a:avLst/>
          </a:prstGeom>
        </p:spPr>
        <p:txBody>
          <a:bodyPr lIns="0" tIns="0" rIns="0" bIns="0" rtlCol="0" anchor="t">
            <a:spAutoFit/>
          </a:bodyPr>
          <a:lstStyle/>
          <a:p>
            <a:pPr algn="ctr">
              <a:lnSpc>
                <a:spcPts val="1899"/>
              </a:lnSpc>
            </a:pPr>
            <a:r>
              <a:rPr lang="en-US" sz="1899">
                <a:solidFill>
                  <a:srgbClr val="000000"/>
                </a:solidFill>
                <a:latin typeface="Montserrat"/>
              </a:rPr>
              <a:t>Paraphrase what you understand the individual is saying</a:t>
            </a:r>
          </a:p>
        </p:txBody>
      </p:sp>
      <p:sp>
        <p:nvSpPr>
          <p:cNvPr id="23" name="TextBox 23"/>
          <p:cNvSpPr txBox="1"/>
          <p:nvPr/>
        </p:nvSpPr>
        <p:spPr>
          <a:xfrm>
            <a:off x="2930085" y="4981535"/>
            <a:ext cx="3016011" cy="724535"/>
          </a:xfrm>
          <a:prstGeom prst="rect">
            <a:avLst/>
          </a:prstGeom>
        </p:spPr>
        <p:txBody>
          <a:bodyPr lIns="0" tIns="0" rIns="0" bIns="0" rtlCol="0" anchor="t">
            <a:spAutoFit/>
          </a:bodyPr>
          <a:lstStyle/>
          <a:p>
            <a:pPr algn="ctr">
              <a:lnSpc>
                <a:spcPts val="1899"/>
              </a:lnSpc>
            </a:pPr>
            <a:r>
              <a:rPr lang="en-US" sz="1899">
                <a:solidFill>
                  <a:srgbClr val="000000"/>
                </a:solidFill>
                <a:latin typeface="Montserrat"/>
              </a:rPr>
              <a:t>Allow the speaker to hear their own message back to them </a:t>
            </a:r>
          </a:p>
        </p:txBody>
      </p:sp>
      <p:sp>
        <p:nvSpPr>
          <p:cNvPr id="24" name="TextBox 24"/>
          <p:cNvSpPr txBox="1"/>
          <p:nvPr/>
        </p:nvSpPr>
        <p:spPr>
          <a:xfrm>
            <a:off x="14235562" y="4862472"/>
            <a:ext cx="3544492" cy="962660"/>
          </a:xfrm>
          <a:prstGeom prst="rect">
            <a:avLst/>
          </a:prstGeom>
        </p:spPr>
        <p:txBody>
          <a:bodyPr lIns="0" tIns="0" rIns="0" bIns="0" rtlCol="0" anchor="t">
            <a:spAutoFit/>
          </a:bodyPr>
          <a:lstStyle/>
          <a:p>
            <a:pPr algn="ctr">
              <a:lnSpc>
                <a:spcPts val="1899"/>
              </a:lnSpc>
            </a:pPr>
            <a:r>
              <a:rPr lang="en-US" sz="1899">
                <a:solidFill>
                  <a:srgbClr val="000000"/>
                </a:solidFill>
                <a:latin typeface="Montserrat"/>
              </a:rPr>
              <a:t>Reflect back on the individual's words using unstated thoughts and feelings</a:t>
            </a:r>
          </a:p>
        </p:txBody>
      </p:sp>
      <p:sp>
        <p:nvSpPr>
          <p:cNvPr id="25" name="TextBox 25"/>
          <p:cNvSpPr txBox="1"/>
          <p:nvPr/>
        </p:nvSpPr>
        <p:spPr>
          <a:xfrm>
            <a:off x="4806662" y="323850"/>
            <a:ext cx="9387863"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#5: Reflect</a:t>
            </a:r>
          </a:p>
        </p:txBody>
      </p:sp>
      <p:sp>
        <p:nvSpPr>
          <p:cNvPr id="26" name="TextBox 26"/>
          <p:cNvSpPr txBox="1"/>
          <p:nvPr/>
        </p:nvSpPr>
        <p:spPr>
          <a:xfrm>
            <a:off x="2692359" y="6838331"/>
            <a:ext cx="3253737" cy="433705"/>
          </a:xfrm>
          <a:prstGeom prst="rect">
            <a:avLst/>
          </a:prstGeom>
        </p:spPr>
        <p:txBody>
          <a:bodyPr lIns="0" tIns="0" rIns="0" bIns="0" rtlCol="0" anchor="t">
            <a:spAutoFit/>
          </a:bodyPr>
          <a:lstStyle/>
          <a:p>
            <a:pPr algn="ctr">
              <a:lnSpc>
                <a:spcPts val="1700"/>
              </a:lnSpc>
            </a:pPr>
            <a:r>
              <a:rPr lang="en-US" sz="1700">
                <a:solidFill>
                  <a:srgbClr val="000000"/>
                </a:solidFill>
                <a:latin typeface="Montserrat"/>
              </a:rPr>
              <a:t>Ex: "I hear that you would like to see your child more often."</a:t>
            </a:r>
          </a:p>
        </p:txBody>
      </p:sp>
      <p:sp>
        <p:nvSpPr>
          <p:cNvPr id="27" name="TextBox 27"/>
          <p:cNvSpPr txBox="1"/>
          <p:nvPr/>
        </p:nvSpPr>
        <p:spPr>
          <a:xfrm>
            <a:off x="6320221" y="6849794"/>
            <a:ext cx="3563854" cy="1052830"/>
          </a:xfrm>
          <a:prstGeom prst="rect">
            <a:avLst/>
          </a:prstGeom>
        </p:spPr>
        <p:txBody>
          <a:bodyPr lIns="0" tIns="0" rIns="0" bIns="0" rtlCol="0" anchor="t">
            <a:spAutoFit/>
          </a:bodyPr>
          <a:lstStyle/>
          <a:p>
            <a:pPr algn="ctr">
              <a:lnSpc>
                <a:spcPts val="1699"/>
              </a:lnSpc>
            </a:pPr>
            <a:r>
              <a:rPr lang="en-US" sz="1699">
                <a:solidFill>
                  <a:srgbClr val="000000"/>
                </a:solidFill>
                <a:latin typeface="Montserrat"/>
              </a:rPr>
              <a:t>Ex: " I can tell you really struggled with visitation. Ideally, how would you like your relationship with your child to look? "</a:t>
            </a:r>
          </a:p>
        </p:txBody>
      </p:sp>
      <p:sp>
        <p:nvSpPr>
          <p:cNvPr id="28" name="TextBox 28"/>
          <p:cNvSpPr txBox="1"/>
          <p:nvPr/>
        </p:nvSpPr>
        <p:spPr>
          <a:xfrm>
            <a:off x="10419917" y="6755147"/>
            <a:ext cx="3253737" cy="1062355"/>
          </a:xfrm>
          <a:prstGeom prst="rect">
            <a:avLst/>
          </a:prstGeom>
        </p:spPr>
        <p:txBody>
          <a:bodyPr lIns="0" tIns="0" rIns="0" bIns="0" rtlCol="0" anchor="t">
            <a:spAutoFit/>
          </a:bodyPr>
          <a:lstStyle/>
          <a:p>
            <a:pPr algn="ctr">
              <a:lnSpc>
                <a:spcPts val="1700"/>
              </a:lnSpc>
            </a:pPr>
            <a:r>
              <a:rPr lang="en-US" sz="1700">
                <a:solidFill>
                  <a:srgbClr val="000000"/>
                </a:solidFill>
                <a:latin typeface="Montserrat"/>
              </a:rPr>
              <a:t>Ex: " From what I am hearing, you feel like supervised visitation is preventing you from strengthening your bond with your child"</a:t>
            </a:r>
          </a:p>
        </p:txBody>
      </p:sp>
      <p:sp>
        <p:nvSpPr>
          <p:cNvPr id="29" name="TextBox 29"/>
          <p:cNvSpPr txBox="1"/>
          <p:nvPr/>
        </p:nvSpPr>
        <p:spPr>
          <a:xfrm>
            <a:off x="14197462" y="6336047"/>
            <a:ext cx="3253737" cy="1900555"/>
          </a:xfrm>
          <a:prstGeom prst="rect">
            <a:avLst/>
          </a:prstGeom>
        </p:spPr>
        <p:txBody>
          <a:bodyPr lIns="0" tIns="0" rIns="0" bIns="0" rtlCol="0" anchor="t">
            <a:spAutoFit/>
          </a:bodyPr>
          <a:lstStyle/>
          <a:p>
            <a:pPr algn="ctr">
              <a:lnSpc>
                <a:spcPts val="1700"/>
              </a:lnSpc>
            </a:pPr>
            <a:r>
              <a:rPr lang="en-US" sz="1700">
                <a:solidFill>
                  <a:srgbClr val="000000"/>
                </a:solidFill>
                <a:latin typeface="Montserrat"/>
              </a:rPr>
              <a:t>Ex: " I understand you are frustrated about not having the freedom to see your child as often as you'd like to. But let's sit down and see how we can make supervised visitation work to build a better relationship with your son"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823047" y="-352539"/>
            <a:ext cx="6461102" cy="1063953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27662" y="0"/>
            <a:ext cx="6461102" cy="10639539"/>
          </a:xfrm>
          <a:prstGeom prst="rect">
            <a:avLst/>
          </a:prstGeom>
        </p:spPr>
      </p:pic>
      <p:grpSp>
        <p:nvGrpSpPr>
          <p:cNvPr id="5" name="Group 5"/>
          <p:cNvGrpSpPr/>
          <p:nvPr/>
        </p:nvGrpSpPr>
        <p:grpSpPr>
          <a:xfrm>
            <a:off x="5187942" y="5143500"/>
            <a:ext cx="7041704" cy="1645998"/>
            <a:chOff x="0" y="0"/>
            <a:chExt cx="9388939" cy="2194664"/>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9388939" cy="2194664"/>
            </a:xfrm>
            <a:prstGeom prst="rect">
              <a:avLst/>
            </a:prstGeom>
          </p:spPr>
        </p:pic>
        <p:sp>
          <p:nvSpPr>
            <p:cNvPr id="7" name="TextBox 7"/>
            <p:cNvSpPr txBox="1"/>
            <p:nvPr/>
          </p:nvSpPr>
          <p:spPr>
            <a:xfrm>
              <a:off x="755821" y="518328"/>
              <a:ext cx="7877297" cy="1325033"/>
            </a:xfrm>
            <a:prstGeom prst="rect">
              <a:avLst/>
            </a:prstGeom>
          </p:spPr>
          <p:txBody>
            <a:bodyPr lIns="0" tIns="0" rIns="0" bIns="0" rtlCol="0" anchor="t">
              <a:spAutoFit/>
            </a:bodyPr>
            <a:lstStyle/>
            <a:p>
              <a:pPr algn="ctr">
                <a:lnSpc>
                  <a:spcPts val="4250"/>
                </a:lnSpc>
              </a:pPr>
              <a:r>
                <a:rPr lang="en-US" sz="2500">
                  <a:solidFill>
                    <a:srgbClr val="000000"/>
                  </a:solidFill>
                  <a:latin typeface="Montserrat"/>
                </a:rPr>
                <a:t>Highlights what is the most important in the conversation</a:t>
              </a:r>
            </a:p>
          </p:txBody>
        </p:sp>
      </p:grpSp>
      <p:grpSp>
        <p:nvGrpSpPr>
          <p:cNvPr id="8" name="Group 8"/>
          <p:cNvGrpSpPr/>
          <p:nvPr/>
        </p:nvGrpSpPr>
        <p:grpSpPr>
          <a:xfrm>
            <a:off x="2613357" y="3386740"/>
            <a:ext cx="6237003" cy="1457899"/>
            <a:chOff x="0" y="0"/>
            <a:chExt cx="8316004" cy="1943866"/>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8316004" cy="1943866"/>
            </a:xfrm>
            <a:prstGeom prst="rect">
              <a:avLst/>
            </a:prstGeom>
          </p:spPr>
        </p:pic>
        <p:sp>
          <p:nvSpPr>
            <p:cNvPr id="10" name="TextBox 10"/>
            <p:cNvSpPr txBox="1"/>
            <p:nvPr/>
          </p:nvSpPr>
          <p:spPr>
            <a:xfrm>
              <a:off x="1037958" y="252266"/>
              <a:ext cx="6240088" cy="1325033"/>
            </a:xfrm>
            <a:prstGeom prst="rect">
              <a:avLst/>
            </a:prstGeom>
          </p:spPr>
          <p:txBody>
            <a:bodyPr lIns="0" tIns="0" rIns="0" bIns="0" rtlCol="0" anchor="t">
              <a:spAutoFit/>
            </a:bodyPr>
            <a:lstStyle/>
            <a:p>
              <a:pPr algn="ctr">
                <a:lnSpc>
                  <a:spcPts val="4250"/>
                </a:lnSpc>
              </a:pPr>
              <a:r>
                <a:rPr lang="en-US" sz="2500">
                  <a:solidFill>
                    <a:srgbClr val="000000"/>
                  </a:solidFill>
                  <a:latin typeface="Montserrat"/>
                </a:rPr>
                <a:t>Captures the heart of evoking</a:t>
              </a:r>
            </a:p>
          </p:txBody>
        </p:sp>
      </p:grpSp>
      <p:grpSp>
        <p:nvGrpSpPr>
          <p:cNvPr id="11" name="Group 11"/>
          <p:cNvGrpSpPr/>
          <p:nvPr/>
        </p:nvGrpSpPr>
        <p:grpSpPr>
          <a:xfrm>
            <a:off x="2949213" y="7084773"/>
            <a:ext cx="6796445" cy="1588238"/>
            <a:chOff x="0" y="0"/>
            <a:chExt cx="9061927" cy="2117651"/>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9059471" cy="2117651"/>
            </a:xfrm>
            <a:prstGeom prst="rect">
              <a:avLst/>
            </a:prstGeom>
          </p:spPr>
        </p:pic>
        <p:sp>
          <p:nvSpPr>
            <p:cNvPr id="13" name="TextBox 13"/>
            <p:cNvSpPr txBox="1"/>
            <p:nvPr/>
          </p:nvSpPr>
          <p:spPr>
            <a:xfrm>
              <a:off x="74910" y="483092"/>
              <a:ext cx="8987018" cy="1325034"/>
            </a:xfrm>
            <a:prstGeom prst="rect">
              <a:avLst/>
            </a:prstGeom>
          </p:spPr>
          <p:txBody>
            <a:bodyPr lIns="0" tIns="0" rIns="0" bIns="0" rtlCol="0" anchor="t">
              <a:spAutoFit/>
            </a:bodyPr>
            <a:lstStyle/>
            <a:p>
              <a:pPr algn="ctr">
                <a:lnSpc>
                  <a:spcPts val="4249"/>
                </a:lnSpc>
              </a:pPr>
              <a:r>
                <a:rPr lang="en-US" sz="2499">
                  <a:solidFill>
                    <a:srgbClr val="000000"/>
                  </a:solidFill>
                  <a:latin typeface="Montserrat"/>
                </a:rPr>
                <a:t>Helpful in maintaining a focused conversation </a:t>
              </a:r>
            </a:p>
          </p:txBody>
        </p:sp>
      </p:grpSp>
      <p:pic>
        <p:nvPicPr>
          <p:cNvPr id="14"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107663" y="6418788"/>
            <a:ext cx="6313105" cy="3868212"/>
          </a:xfrm>
          <a:prstGeom prst="rect">
            <a:avLst/>
          </a:prstGeom>
        </p:spPr>
      </p:pic>
      <p:sp>
        <p:nvSpPr>
          <p:cNvPr id="15" name="TextBox 15"/>
          <p:cNvSpPr txBox="1"/>
          <p:nvPr/>
        </p:nvSpPr>
        <p:spPr>
          <a:xfrm>
            <a:off x="3084043" y="726519"/>
            <a:ext cx="12363364"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#6: Summarize</a:t>
            </a:r>
          </a:p>
        </p:txBody>
      </p:sp>
      <p:sp>
        <p:nvSpPr>
          <p:cNvPr id="16" name="TextBox 16"/>
          <p:cNvSpPr txBox="1"/>
          <p:nvPr/>
        </p:nvSpPr>
        <p:spPr>
          <a:xfrm>
            <a:off x="2269675" y="2103451"/>
            <a:ext cx="14245470" cy="546100"/>
          </a:xfrm>
          <a:prstGeom prst="rect">
            <a:avLst/>
          </a:prstGeom>
        </p:spPr>
        <p:txBody>
          <a:bodyPr lIns="0" tIns="0" rIns="0" bIns="0" rtlCol="0" anchor="t">
            <a:spAutoFit/>
          </a:bodyPr>
          <a:lstStyle/>
          <a:p>
            <a:pPr algn="ctr">
              <a:lnSpc>
                <a:spcPts val="4759"/>
              </a:lnSpc>
            </a:pPr>
            <a:r>
              <a:rPr lang="en-US" sz="2799">
                <a:solidFill>
                  <a:srgbClr val="000000"/>
                </a:solidFill>
                <a:latin typeface="Montserrat"/>
              </a:rPr>
              <a:t>Recap different points that the client made and present it to them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2003799" y="2499318"/>
            <a:ext cx="14280403" cy="556260"/>
          </a:xfrm>
          <a:prstGeom prst="rect">
            <a:avLst/>
          </a:prstGeom>
        </p:spPr>
        <p:txBody>
          <a:bodyPr lIns="0" tIns="0" rIns="0" bIns="0" rtlCol="0" anchor="t">
            <a:spAutoFit/>
          </a:bodyPr>
          <a:lstStyle/>
          <a:p>
            <a:pPr algn="ctr">
              <a:lnSpc>
                <a:spcPts val="4860"/>
              </a:lnSpc>
            </a:pPr>
            <a:r>
              <a:rPr lang="en-US" sz="2700">
                <a:solidFill>
                  <a:srgbClr val="000000"/>
                </a:solidFill>
                <a:latin typeface="Montserrat"/>
              </a:rPr>
              <a:t>People are the experts of their own lives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9870" y="8682239"/>
            <a:ext cx="18985039" cy="3209523"/>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5673" y="8419370"/>
            <a:ext cx="11091611" cy="4016877"/>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54772" y="7816678"/>
            <a:ext cx="506722" cy="56459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4514581" y="0"/>
            <a:ext cx="3773419" cy="2853648"/>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96763" y="3379842"/>
            <a:ext cx="5085886" cy="3550584"/>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795027" y="4940969"/>
            <a:ext cx="6184181" cy="4317331"/>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317672" y="3265128"/>
            <a:ext cx="5414521" cy="3780012"/>
          </a:xfrm>
          <a:prstGeom prst="rect">
            <a:avLst/>
          </a:prstGeom>
        </p:spPr>
      </p:pic>
      <p:pic>
        <p:nvPicPr>
          <p:cNvPr id="11" name="Picture 11"/>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848160" y="177391"/>
            <a:ext cx="506722" cy="564592"/>
          </a:xfrm>
          <a:prstGeom prst="rect">
            <a:avLst/>
          </a:prstGeom>
        </p:spPr>
      </p:pic>
      <p:pic>
        <p:nvPicPr>
          <p:cNvPr id="12" name="Picture 1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21978" y="862232"/>
            <a:ext cx="506722" cy="564592"/>
          </a:xfrm>
          <a:prstGeom prst="rect">
            <a:avLst/>
          </a:prstGeom>
        </p:spPr>
      </p:pic>
      <p:pic>
        <p:nvPicPr>
          <p:cNvPr id="13" name="Picture 1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24895" y="7168383"/>
            <a:ext cx="5794664" cy="3027712"/>
          </a:xfrm>
          <a:prstGeom prst="rect">
            <a:avLst/>
          </a:prstGeom>
        </p:spPr>
      </p:pic>
      <p:sp>
        <p:nvSpPr>
          <p:cNvPr id="14" name="TextBox 14"/>
          <p:cNvSpPr txBox="1"/>
          <p:nvPr/>
        </p:nvSpPr>
        <p:spPr>
          <a:xfrm>
            <a:off x="3954772" y="932483"/>
            <a:ext cx="10378455"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Tip #7: Ask-Tell-Ask</a:t>
            </a:r>
          </a:p>
        </p:txBody>
      </p:sp>
      <p:sp>
        <p:nvSpPr>
          <p:cNvPr id="15" name="TextBox 15"/>
          <p:cNvSpPr txBox="1"/>
          <p:nvPr/>
        </p:nvSpPr>
        <p:spPr>
          <a:xfrm>
            <a:off x="1634611" y="4616134"/>
            <a:ext cx="3010189" cy="1482725"/>
          </a:xfrm>
          <a:prstGeom prst="rect">
            <a:avLst/>
          </a:prstGeom>
        </p:spPr>
        <p:txBody>
          <a:bodyPr lIns="0" tIns="0" rIns="0" bIns="0" rtlCol="0" anchor="t">
            <a:spAutoFit/>
          </a:bodyPr>
          <a:lstStyle/>
          <a:p>
            <a:pPr algn="ctr">
              <a:lnSpc>
                <a:spcPts val="4000"/>
              </a:lnSpc>
            </a:pPr>
            <a:r>
              <a:rPr lang="en-US" sz="2500">
                <a:solidFill>
                  <a:srgbClr val="000000"/>
                </a:solidFill>
                <a:latin typeface="Montserrat"/>
              </a:rPr>
              <a:t> Get input about their goals and plans first</a:t>
            </a:r>
          </a:p>
        </p:txBody>
      </p:sp>
      <p:sp>
        <p:nvSpPr>
          <p:cNvPr id="16" name="TextBox 16"/>
          <p:cNvSpPr txBox="1"/>
          <p:nvPr/>
        </p:nvSpPr>
        <p:spPr>
          <a:xfrm>
            <a:off x="6618141" y="6393720"/>
            <a:ext cx="4537954" cy="1987550"/>
          </a:xfrm>
          <a:prstGeom prst="rect">
            <a:avLst/>
          </a:prstGeom>
        </p:spPr>
        <p:txBody>
          <a:bodyPr lIns="0" tIns="0" rIns="0" bIns="0" rtlCol="0" anchor="t">
            <a:spAutoFit/>
          </a:bodyPr>
          <a:lstStyle/>
          <a:p>
            <a:pPr algn="ctr">
              <a:lnSpc>
                <a:spcPts val="4000"/>
              </a:lnSpc>
            </a:pPr>
            <a:r>
              <a:rPr lang="en-US" sz="2500">
                <a:solidFill>
                  <a:srgbClr val="000000"/>
                </a:solidFill>
                <a:latin typeface="Montserrat"/>
              </a:rPr>
              <a:t>After probing, offer helpful ideas or suggestions that may help them achieve their goals and plans</a:t>
            </a:r>
          </a:p>
        </p:txBody>
      </p:sp>
      <p:sp>
        <p:nvSpPr>
          <p:cNvPr id="17" name="TextBox 17"/>
          <p:cNvSpPr txBox="1"/>
          <p:nvPr/>
        </p:nvSpPr>
        <p:spPr>
          <a:xfrm>
            <a:off x="13670074" y="4501420"/>
            <a:ext cx="3010189" cy="1482725"/>
          </a:xfrm>
          <a:prstGeom prst="rect">
            <a:avLst/>
          </a:prstGeom>
        </p:spPr>
        <p:txBody>
          <a:bodyPr lIns="0" tIns="0" rIns="0" bIns="0" rtlCol="0" anchor="t">
            <a:spAutoFit/>
          </a:bodyPr>
          <a:lstStyle/>
          <a:p>
            <a:pPr algn="ctr">
              <a:lnSpc>
                <a:spcPts val="4000"/>
              </a:lnSpc>
            </a:pPr>
            <a:r>
              <a:rPr lang="en-US" sz="2500">
                <a:solidFill>
                  <a:srgbClr val="000000"/>
                </a:solidFill>
                <a:latin typeface="Montserrat"/>
              </a:rPr>
              <a:t>Ask for feedback on the information provided to them</a:t>
            </a:r>
          </a:p>
        </p:txBody>
      </p:sp>
      <p:sp>
        <p:nvSpPr>
          <p:cNvPr id="18" name="TextBox 18"/>
          <p:cNvSpPr txBox="1"/>
          <p:nvPr/>
        </p:nvSpPr>
        <p:spPr>
          <a:xfrm>
            <a:off x="-164638" y="3891653"/>
            <a:ext cx="5404274" cy="558053"/>
          </a:xfrm>
          <a:prstGeom prst="rect">
            <a:avLst/>
          </a:prstGeom>
        </p:spPr>
        <p:txBody>
          <a:bodyPr lIns="0" tIns="0" rIns="0" bIns="0" rtlCol="0" anchor="t">
            <a:spAutoFit/>
          </a:bodyPr>
          <a:lstStyle/>
          <a:p>
            <a:pPr algn="ctr">
              <a:lnSpc>
                <a:spcPts val="3600"/>
              </a:lnSpc>
            </a:pPr>
            <a:r>
              <a:rPr lang="en-US" sz="3600">
                <a:solidFill>
                  <a:srgbClr val="000000"/>
                </a:solidFill>
                <a:latin typeface="Alegreya Sans SC Bold"/>
              </a:rPr>
              <a:t> Ask</a:t>
            </a:r>
          </a:p>
        </p:txBody>
      </p:sp>
      <p:sp>
        <p:nvSpPr>
          <p:cNvPr id="19" name="TextBox 19"/>
          <p:cNvSpPr txBox="1"/>
          <p:nvPr/>
        </p:nvSpPr>
        <p:spPr>
          <a:xfrm>
            <a:off x="12473032" y="3891653"/>
            <a:ext cx="5404274" cy="558053"/>
          </a:xfrm>
          <a:prstGeom prst="rect">
            <a:avLst/>
          </a:prstGeom>
        </p:spPr>
        <p:txBody>
          <a:bodyPr lIns="0" tIns="0" rIns="0" bIns="0" rtlCol="0" anchor="t">
            <a:spAutoFit/>
          </a:bodyPr>
          <a:lstStyle/>
          <a:p>
            <a:pPr algn="ctr">
              <a:lnSpc>
                <a:spcPts val="3600"/>
              </a:lnSpc>
            </a:pPr>
            <a:r>
              <a:rPr lang="en-US" sz="3600">
                <a:solidFill>
                  <a:srgbClr val="000000"/>
                </a:solidFill>
                <a:latin typeface="Alegreya Sans SC Bold"/>
              </a:rPr>
              <a:t> Ask</a:t>
            </a:r>
          </a:p>
        </p:txBody>
      </p:sp>
      <p:sp>
        <p:nvSpPr>
          <p:cNvPr id="20" name="TextBox 20"/>
          <p:cNvSpPr txBox="1"/>
          <p:nvPr/>
        </p:nvSpPr>
        <p:spPr>
          <a:xfrm>
            <a:off x="6184981" y="5727004"/>
            <a:ext cx="5404274" cy="558053"/>
          </a:xfrm>
          <a:prstGeom prst="rect">
            <a:avLst/>
          </a:prstGeom>
        </p:spPr>
        <p:txBody>
          <a:bodyPr lIns="0" tIns="0" rIns="0" bIns="0" rtlCol="0" anchor="t">
            <a:spAutoFit/>
          </a:bodyPr>
          <a:lstStyle/>
          <a:p>
            <a:pPr algn="ctr">
              <a:lnSpc>
                <a:spcPts val="3600"/>
              </a:lnSpc>
            </a:pPr>
            <a:r>
              <a:rPr lang="en-US" sz="3600">
                <a:solidFill>
                  <a:srgbClr val="000000"/>
                </a:solidFill>
                <a:latin typeface="Alegreya Sans SC Bold"/>
              </a:rPr>
              <a:t> Tell</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09870" y="8682239"/>
            <a:ext cx="18985039" cy="320952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655673" y="8419370"/>
            <a:ext cx="11091611" cy="401687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954772" y="7816678"/>
            <a:ext cx="506722" cy="564592"/>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4514581" y="0"/>
            <a:ext cx="3773419" cy="2853648"/>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53749" y="2651718"/>
            <a:ext cx="5964539" cy="4163994"/>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5215953" y="4652164"/>
            <a:ext cx="6879440" cy="4802709"/>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467908" y="3265128"/>
            <a:ext cx="5414521" cy="3780012"/>
          </a:xfrm>
          <a:prstGeom prst="rect">
            <a:avLst/>
          </a:prstGeom>
        </p:spPr>
      </p:pic>
      <p:pic>
        <p:nvPicPr>
          <p:cNvPr id="10" name="Picture 1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3848160" y="177391"/>
            <a:ext cx="506722" cy="564592"/>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21978" y="862232"/>
            <a:ext cx="506722" cy="564592"/>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1724895" y="7168383"/>
            <a:ext cx="5794664" cy="3027712"/>
          </a:xfrm>
          <a:prstGeom prst="rect">
            <a:avLst/>
          </a:prstGeom>
        </p:spPr>
      </p:pic>
      <p:sp>
        <p:nvSpPr>
          <p:cNvPr id="13" name="TextBox 13"/>
          <p:cNvSpPr txBox="1"/>
          <p:nvPr/>
        </p:nvSpPr>
        <p:spPr>
          <a:xfrm>
            <a:off x="1940144" y="908643"/>
            <a:ext cx="12574437"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Example of Ask-Tell-Ask</a:t>
            </a:r>
          </a:p>
        </p:txBody>
      </p:sp>
      <p:sp>
        <p:nvSpPr>
          <p:cNvPr id="14" name="TextBox 14"/>
          <p:cNvSpPr txBox="1"/>
          <p:nvPr/>
        </p:nvSpPr>
        <p:spPr>
          <a:xfrm>
            <a:off x="940670" y="3906004"/>
            <a:ext cx="4390698" cy="2164715"/>
          </a:xfrm>
          <a:prstGeom prst="rect">
            <a:avLst/>
          </a:prstGeom>
        </p:spPr>
        <p:txBody>
          <a:bodyPr lIns="0" tIns="0" rIns="0" bIns="0" rtlCol="0" anchor="t">
            <a:spAutoFit/>
          </a:bodyPr>
          <a:lstStyle/>
          <a:p>
            <a:pPr>
              <a:lnSpc>
                <a:spcPts val="3520"/>
              </a:lnSpc>
            </a:pPr>
            <a:r>
              <a:rPr lang="en-US" sz="2200">
                <a:solidFill>
                  <a:srgbClr val="000000"/>
                </a:solidFill>
                <a:latin typeface="Montserrat"/>
              </a:rPr>
              <a:t>What are some things you'd like to work on?</a:t>
            </a:r>
          </a:p>
          <a:p>
            <a:pPr>
              <a:lnSpc>
                <a:spcPts val="3520"/>
              </a:lnSpc>
            </a:pPr>
            <a:endParaRPr lang="en-US" sz="2200">
              <a:solidFill>
                <a:srgbClr val="000000"/>
              </a:solidFill>
              <a:latin typeface="Montserrat"/>
            </a:endParaRPr>
          </a:p>
          <a:p>
            <a:pPr>
              <a:lnSpc>
                <a:spcPts val="3520"/>
              </a:lnSpc>
            </a:pPr>
            <a:r>
              <a:rPr lang="en-US" sz="2200">
                <a:solidFill>
                  <a:srgbClr val="000000"/>
                </a:solidFill>
                <a:latin typeface="Montserrat Bold"/>
              </a:rPr>
              <a:t>Client:</a:t>
            </a:r>
            <a:r>
              <a:rPr lang="en-US" sz="2200">
                <a:solidFill>
                  <a:srgbClr val="000000"/>
                </a:solidFill>
                <a:latin typeface="Montserrat"/>
              </a:rPr>
              <a:t> I want to build a healthy relationship with my children. </a:t>
            </a:r>
          </a:p>
        </p:txBody>
      </p:sp>
      <p:sp>
        <p:nvSpPr>
          <p:cNvPr id="15" name="TextBox 15"/>
          <p:cNvSpPr txBox="1"/>
          <p:nvPr/>
        </p:nvSpPr>
        <p:spPr>
          <a:xfrm>
            <a:off x="6207752" y="5897151"/>
            <a:ext cx="5178534" cy="2484120"/>
          </a:xfrm>
          <a:prstGeom prst="rect">
            <a:avLst/>
          </a:prstGeom>
        </p:spPr>
        <p:txBody>
          <a:bodyPr lIns="0" tIns="0" rIns="0" bIns="0" rtlCol="0" anchor="t">
            <a:spAutoFit/>
          </a:bodyPr>
          <a:lstStyle/>
          <a:p>
            <a:pPr algn="ctr">
              <a:lnSpc>
                <a:spcPts val="3360"/>
              </a:lnSpc>
            </a:pPr>
            <a:r>
              <a:rPr lang="en-US" sz="2100" dirty="0">
                <a:solidFill>
                  <a:srgbClr val="000000"/>
                </a:solidFill>
                <a:latin typeface="Montserrat"/>
              </a:rPr>
              <a:t>In the past, I've seen parents build a healthy relationship with their children by attending all their supervised visitations with their children and doing some activities that the kids enjoy during visitation. </a:t>
            </a:r>
          </a:p>
        </p:txBody>
      </p:sp>
      <p:sp>
        <p:nvSpPr>
          <p:cNvPr id="16" name="TextBox 16"/>
          <p:cNvSpPr txBox="1"/>
          <p:nvPr/>
        </p:nvSpPr>
        <p:spPr>
          <a:xfrm>
            <a:off x="13150355" y="4785514"/>
            <a:ext cx="4341092" cy="850265"/>
          </a:xfrm>
          <a:prstGeom prst="rect">
            <a:avLst/>
          </a:prstGeom>
        </p:spPr>
        <p:txBody>
          <a:bodyPr lIns="0" tIns="0" rIns="0" bIns="0" rtlCol="0" anchor="t">
            <a:spAutoFit/>
          </a:bodyPr>
          <a:lstStyle/>
          <a:p>
            <a:pPr algn="ctr">
              <a:lnSpc>
                <a:spcPts val="3520"/>
              </a:lnSpc>
            </a:pPr>
            <a:r>
              <a:rPr lang="en-US" sz="2200">
                <a:solidFill>
                  <a:srgbClr val="000000"/>
                </a:solidFill>
                <a:latin typeface="Montserrat"/>
              </a:rPr>
              <a:t>Is that something that you'd be interested in trying?</a:t>
            </a:r>
          </a:p>
        </p:txBody>
      </p:sp>
      <p:sp>
        <p:nvSpPr>
          <p:cNvPr id="17" name="TextBox 17"/>
          <p:cNvSpPr txBox="1"/>
          <p:nvPr/>
        </p:nvSpPr>
        <p:spPr>
          <a:xfrm>
            <a:off x="521978" y="3255659"/>
            <a:ext cx="5404274" cy="558053"/>
          </a:xfrm>
          <a:prstGeom prst="rect">
            <a:avLst/>
          </a:prstGeom>
        </p:spPr>
        <p:txBody>
          <a:bodyPr lIns="0" tIns="0" rIns="0" bIns="0" rtlCol="0" anchor="t">
            <a:spAutoFit/>
          </a:bodyPr>
          <a:lstStyle/>
          <a:p>
            <a:pPr algn="ctr">
              <a:lnSpc>
                <a:spcPts val="3600"/>
              </a:lnSpc>
            </a:pPr>
            <a:r>
              <a:rPr lang="en-US" sz="3600">
                <a:solidFill>
                  <a:srgbClr val="000000"/>
                </a:solidFill>
                <a:latin typeface="Alegreya Sans SC Bold"/>
              </a:rPr>
              <a:t> Ask</a:t>
            </a:r>
          </a:p>
        </p:txBody>
      </p:sp>
      <p:sp>
        <p:nvSpPr>
          <p:cNvPr id="18" name="TextBox 18"/>
          <p:cNvSpPr txBox="1"/>
          <p:nvPr/>
        </p:nvSpPr>
        <p:spPr>
          <a:xfrm>
            <a:off x="12618764" y="3982260"/>
            <a:ext cx="5404274" cy="558053"/>
          </a:xfrm>
          <a:prstGeom prst="rect">
            <a:avLst/>
          </a:prstGeom>
        </p:spPr>
        <p:txBody>
          <a:bodyPr lIns="0" tIns="0" rIns="0" bIns="0" rtlCol="0" anchor="t">
            <a:spAutoFit/>
          </a:bodyPr>
          <a:lstStyle/>
          <a:p>
            <a:pPr algn="ctr">
              <a:lnSpc>
                <a:spcPts val="3600"/>
              </a:lnSpc>
            </a:pPr>
            <a:r>
              <a:rPr lang="en-US" sz="3600">
                <a:solidFill>
                  <a:srgbClr val="000000"/>
                </a:solidFill>
                <a:latin typeface="Alegreya Sans SC Bold"/>
              </a:rPr>
              <a:t> Ask</a:t>
            </a:r>
          </a:p>
        </p:txBody>
      </p:sp>
      <p:sp>
        <p:nvSpPr>
          <p:cNvPr id="19" name="TextBox 19"/>
          <p:cNvSpPr txBox="1"/>
          <p:nvPr/>
        </p:nvSpPr>
        <p:spPr>
          <a:xfrm>
            <a:off x="6094882" y="5453342"/>
            <a:ext cx="5404274" cy="558053"/>
          </a:xfrm>
          <a:prstGeom prst="rect">
            <a:avLst/>
          </a:prstGeom>
        </p:spPr>
        <p:txBody>
          <a:bodyPr lIns="0" tIns="0" rIns="0" bIns="0" rtlCol="0" anchor="t">
            <a:spAutoFit/>
          </a:bodyPr>
          <a:lstStyle/>
          <a:p>
            <a:pPr algn="ctr">
              <a:lnSpc>
                <a:spcPts val="3600"/>
              </a:lnSpc>
            </a:pPr>
            <a:r>
              <a:rPr lang="en-US" sz="3600">
                <a:solidFill>
                  <a:srgbClr val="000000"/>
                </a:solidFill>
                <a:latin typeface="Alegreya Sans SC Bold"/>
              </a:rPr>
              <a:t> Tell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81537" y="-71579"/>
            <a:ext cx="6461102" cy="106395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4638" y="-280960"/>
            <a:ext cx="6588253" cy="10848920"/>
          </a:xfrm>
          <a:prstGeom prst="rect">
            <a:avLst/>
          </a:prstGeom>
        </p:spPr>
      </p:pic>
      <p:grpSp>
        <p:nvGrpSpPr>
          <p:cNvPr id="5" name="Group 5"/>
          <p:cNvGrpSpPr/>
          <p:nvPr/>
        </p:nvGrpSpPr>
        <p:grpSpPr>
          <a:xfrm>
            <a:off x="8603577" y="4619372"/>
            <a:ext cx="6335091" cy="1480828"/>
            <a:chOff x="0" y="0"/>
            <a:chExt cx="8446789" cy="1974437"/>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8446789" cy="1974437"/>
            </a:xfrm>
            <a:prstGeom prst="rect">
              <a:avLst/>
            </a:prstGeom>
          </p:spPr>
        </p:pic>
        <p:sp>
          <p:nvSpPr>
            <p:cNvPr id="7" name="TextBox 7"/>
            <p:cNvSpPr txBox="1"/>
            <p:nvPr/>
          </p:nvSpPr>
          <p:spPr>
            <a:xfrm>
              <a:off x="805568" y="330993"/>
              <a:ext cx="6735081" cy="1207675"/>
            </a:xfrm>
            <a:prstGeom prst="rect">
              <a:avLst/>
            </a:prstGeom>
          </p:spPr>
          <p:txBody>
            <a:bodyPr lIns="0" tIns="0" rIns="0" bIns="0" rtlCol="0" anchor="t">
              <a:spAutoFit/>
            </a:bodyPr>
            <a:lstStyle/>
            <a:p>
              <a:pPr algn="ctr">
                <a:lnSpc>
                  <a:spcPts val="3871"/>
                </a:lnSpc>
              </a:pPr>
              <a:r>
                <a:rPr lang="en-US" sz="2277">
                  <a:solidFill>
                    <a:srgbClr val="000000"/>
                  </a:solidFill>
                  <a:latin typeface="Montserrat"/>
                </a:rPr>
                <a:t>Provide a variety of options to empower individual choice</a:t>
              </a:r>
            </a:p>
          </p:txBody>
        </p:sp>
      </p:grpSp>
      <p:grpSp>
        <p:nvGrpSpPr>
          <p:cNvPr id="8" name="Group 8"/>
          <p:cNvGrpSpPr/>
          <p:nvPr/>
        </p:nvGrpSpPr>
        <p:grpSpPr>
          <a:xfrm>
            <a:off x="2875955" y="5686899"/>
            <a:ext cx="6663282" cy="1514285"/>
            <a:chOff x="0" y="0"/>
            <a:chExt cx="8884376" cy="2019047"/>
          </a:xfrm>
        </p:grpSpPr>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388" b="1388"/>
            <a:stretch>
              <a:fillRect/>
            </a:stretch>
          </p:blipFill>
          <p:spPr>
            <a:xfrm>
              <a:off x="0" y="0"/>
              <a:ext cx="8884376" cy="2019047"/>
            </a:xfrm>
            <a:prstGeom prst="rect">
              <a:avLst/>
            </a:prstGeom>
          </p:spPr>
        </p:pic>
        <p:sp>
          <p:nvSpPr>
            <p:cNvPr id="10" name="TextBox 10"/>
            <p:cNvSpPr txBox="1"/>
            <p:nvPr/>
          </p:nvSpPr>
          <p:spPr>
            <a:xfrm>
              <a:off x="1057928" y="353568"/>
              <a:ext cx="6768520" cy="1207135"/>
            </a:xfrm>
            <a:prstGeom prst="rect">
              <a:avLst/>
            </a:prstGeom>
          </p:spPr>
          <p:txBody>
            <a:bodyPr lIns="0" tIns="0" rIns="0" bIns="0" rtlCol="0" anchor="t">
              <a:spAutoFit/>
            </a:bodyPr>
            <a:lstStyle/>
            <a:p>
              <a:pPr algn="ctr">
                <a:lnSpc>
                  <a:spcPts val="3875"/>
                </a:lnSpc>
              </a:pPr>
              <a:r>
                <a:rPr lang="en-US" sz="2279">
                  <a:solidFill>
                    <a:srgbClr val="000000"/>
                  </a:solidFill>
                  <a:latin typeface="Montserrat"/>
                </a:rPr>
                <a:t>Use previous strategies that have worked before  </a:t>
              </a:r>
            </a:p>
          </p:txBody>
        </p:sp>
      </p:grpSp>
      <p:grpSp>
        <p:nvGrpSpPr>
          <p:cNvPr id="11" name="Group 11"/>
          <p:cNvGrpSpPr/>
          <p:nvPr/>
        </p:nvGrpSpPr>
        <p:grpSpPr>
          <a:xfrm>
            <a:off x="8603577" y="6962409"/>
            <a:ext cx="6954487" cy="1550292"/>
            <a:chOff x="0" y="0"/>
            <a:chExt cx="9272650" cy="2067056"/>
          </a:xfrm>
        </p:grpSpPr>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2316" b="2316"/>
            <a:stretch>
              <a:fillRect/>
            </a:stretch>
          </p:blipFill>
          <p:spPr>
            <a:xfrm>
              <a:off x="0" y="0"/>
              <a:ext cx="9272650" cy="2067056"/>
            </a:xfrm>
            <a:prstGeom prst="rect">
              <a:avLst/>
            </a:prstGeom>
          </p:spPr>
        </p:pic>
        <p:sp>
          <p:nvSpPr>
            <p:cNvPr id="13" name="TextBox 13"/>
            <p:cNvSpPr txBox="1"/>
            <p:nvPr/>
          </p:nvSpPr>
          <p:spPr>
            <a:xfrm>
              <a:off x="1235469" y="192913"/>
              <a:ext cx="6801711" cy="1854835"/>
            </a:xfrm>
            <a:prstGeom prst="rect">
              <a:avLst/>
            </a:prstGeom>
          </p:spPr>
          <p:txBody>
            <a:bodyPr lIns="0" tIns="0" rIns="0" bIns="0" rtlCol="0" anchor="t">
              <a:spAutoFit/>
            </a:bodyPr>
            <a:lstStyle/>
            <a:p>
              <a:pPr algn="ctr">
                <a:lnSpc>
                  <a:spcPts val="3875"/>
                </a:lnSpc>
              </a:pPr>
              <a:r>
                <a:rPr lang="en-US" sz="2279">
                  <a:solidFill>
                    <a:srgbClr val="000000"/>
                  </a:solidFill>
                  <a:latin typeface="Montserrat"/>
                </a:rPr>
                <a:t>Offer information to help the individual to make an informed choice</a:t>
              </a:r>
            </a:p>
          </p:txBody>
        </p:sp>
      </p:grpSp>
      <p:grpSp>
        <p:nvGrpSpPr>
          <p:cNvPr id="14" name="Group 14"/>
          <p:cNvGrpSpPr/>
          <p:nvPr/>
        </p:nvGrpSpPr>
        <p:grpSpPr>
          <a:xfrm>
            <a:off x="3027974" y="3502830"/>
            <a:ext cx="6210403" cy="1451682"/>
            <a:chOff x="0" y="0"/>
            <a:chExt cx="8280537" cy="1935576"/>
          </a:xfrm>
        </p:grpSpPr>
        <p:pic>
          <p:nvPicPr>
            <p:cNvPr id="15" name="Picture 15"/>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8280537" cy="1935576"/>
            </a:xfrm>
            <a:prstGeom prst="rect">
              <a:avLst/>
            </a:prstGeom>
          </p:spPr>
        </p:pic>
        <p:sp>
          <p:nvSpPr>
            <p:cNvPr id="16" name="TextBox 16"/>
            <p:cNvSpPr txBox="1"/>
            <p:nvPr/>
          </p:nvSpPr>
          <p:spPr>
            <a:xfrm>
              <a:off x="1103282" y="744691"/>
              <a:ext cx="6073973" cy="534278"/>
            </a:xfrm>
            <a:prstGeom prst="rect">
              <a:avLst/>
            </a:prstGeom>
          </p:spPr>
          <p:txBody>
            <a:bodyPr lIns="0" tIns="0" rIns="0" bIns="0" rtlCol="0" anchor="t">
              <a:spAutoFit/>
            </a:bodyPr>
            <a:lstStyle/>
            <a:p>
              <a:pPr algn="ctr">
                <a:lnSpc>
                  <a:spcPts val="3654"/>
                </a:lnSpc>
              </a:pPr>
              <a:r>
                <a:rPr lang="en-US" sz="2149" dirty="0">
                  <a:solidFill>
                    <a:srgbClr val="000000"/>
                  </a:solidFill>
                  <a:latin typeface="Montserrat"/>
                </a:rPr>
                <a:t>Focus on the individual's values</a:t>
              </a:r>
            </a:p>
          </p:txBody>
        </p:sp>
      </p:grpSp>
      <p:pic>
        <p:nvPicPr>
          <p:cNvPr id="17" name="Picture 17"/>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952273" y="7282542"/>
            <a:ext cx="5433140" cy="3042558"/>
          </a:xfrm>
          <a:prstGeom prst="rect">
            <a:avLst/>
          </a:prstGeom>
        </p:spPr>
      </p:pic>
      <p:sp>
        <p:nvSpPr>
          <p:cNvPr id="18" name="TextBox 18"/>
          <p:cNvSpPr txBox="1"/>
          <p:nvPr/>
        </p:nvSpPr>
        <p:spPr>
          <a:xfrm>
            <a:off x="3247998" y="371366"/>
            <a:ext cx="12582480" cy="1746816"/>
          </a:xfrm>
          <a:prstGeom prst="rect">
            <a:avLst/>
          </a:prstGeom>
        </p:spPr>
        <p:txBody>
          <a:bodyPr lIns="0" tIns="0" rIns="0" bIns="0" rtlCol="0" anchor="t">
            <a:spAutoFit/>
          </a:bodyPr>
          <a:lstStyle/>
          <a:p>
            <a:pPr algn="ctr">
              <a:lnSpc>
                <a:spcPts val="11400"/>
              </a:lnSpc>
            </a:pPr>
            <a:r>
              <a:rPr lang="en-US" sz="11400">
                <a:solidFill>
                  <a:srgbClr val="000000"/>
                </a:solidFill>
                <a:latin typeface="Alegreya Sans SC Black"/>
              </a:rPr>
              <a:t>Planning Process</a:t>
            </a:r>
          </a:p>
        </p:txBody>
      </p:sp>
      <p:sp>
        <p:nvSpPr>
          <p:cNvPr id="19" name="TextBox 19"/>
          <p:cNvSpPr txBox="1"/>
          <p:nvPr/>
        </p:nvSpPr>
        <p:spPr>
          <a:xfrm>
            <a:off x="3390361" y="2307806"/>
            <a:ext cx="11696033" cy="942975"/>
          </a:xfrm>
          <a:prstGeom prst="rect">
            <a:avLst/>
          </a:prstGeom>
        </p:spPr>
        <p:txBody>
          <a:bodyPr lIns="0" tIns="0" rIns="0" bIns="0" rtlCol="0" anchor="t">
            <a:spAutoFit/>
          </a:bodyPr>
          <a:lstStyle/>
          <a:p>
            <a:pPr algn="ctr">
              <a:lnSpc>
                <a:spcPts val="3719"/>
              </a:lnSpc>
            </a:pPr>
            <a:r>
              <a:rPr lang="en-US" sz="3099">
                <a:solidFill>
                  <a:srgbClr val="000000"/>
                </a:solidFill>
                <a:latin typeface="Montserrat Bold"/>
              </a:rPr>
              <a:t>Involves judging and reading the individual's signs of readiness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1170265" y="178434"/>
            <a:ext cx="14958055"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Case Scenario</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82061" y="5472985"/>
            <a:ext cx="506722" cy="56459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69667" y="6626221"/>
            <a:ext cx="506722" cy="5645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23027" y="318692"/>
            <a:ext cx="506722" cy="56459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75339" y="464108"/>
            <a:ext cx="506722" cy="564592"/>
          </a:xfrm>
          <a:prstGeom prst="rect">
            <a:avLst/>
          </a:prstGeom>
        </p:spPr>
      </p:pic>
      <p:grpSp>
        <p:nvGrpSpPr>
          <p:cNvPr id="8" name="Group 8"/>
          <p:cNvGrpSpPr/>
          <p:nvPr/>
        </p:nvGrpSpPr>
        <p:grpSpPr>
          <a:xfrm>
            <a:off x="635080" y="1203659"/>
            <a:ext cx="17017839" cy="3977920"/>
            <a:chOff x="0" y="0"/>
            <a:chExt cx="22690453" cy="5303893"/>
          </a:xfrm>
        </p:grpSpPr>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2690453" cy="5303893"/>
            </a:xfrm>
            <a:prstGeom prst="rect">
              <a:avLst/>
            </a:prstGeom>
          </p:spPr>
        </p:pic>
        <p:sp>
          <p:nvSpPr>
            <p:cNvPr id="10" name="TextBox 10"/>
            <p:cNvSpPr txBox="1"/>
            <p:nvPr/>
          </p:nvSpPr>
          <p:spPr>
            <a:xfrm>
              <a:off x="1626265" y="934747"/>
              <a:ext cx="19841800" cy="4026358"/>
            </a:xfrm>
            <a:prstGeom prst="rect">
              <a:avLst/>
            </a:prstGeom>
          </p:spPr>
          <p:txBody>
            <a:bodyPr lIns="0" tIns="0" rIns="0" bIns="0" rtlCol="0" anchor="t">
              <a:spAutoFit/>
            </a:bodyPr>
            <a:lstStyle/>
            <a:p>
              <a:pPr algn="ctr">
                <a:lnSpc>
                  <a:spcPts val="3514"/>
                </a:lnSpc>
                <a:spcBef>
                  <a:spcPct val="0"/>
                </a:spcBef>
              </a:pPr>
              <a:r>
                <a:rPr lang="en-US" sz="2196" dirty="0">
                  <a:solidFill>
                    <a:srgbClr val="000000"/>
                  </a:solidFill>
                  <a:latin typeface="Montserrat"/>
                </a:rPr>
                <a:t>Steve has attended supervised visitation three times. At his last visitation, he got angry at a staff member for supervising his visitation with his son and started yelling. He stated that if it were not for his son’s mother and her new boyfriend snitching about his cocaine usage that he would be able to be at home with his son. He further claims that he does not have any issues with substances and that his substance usage does not get in the way of him being a good father. The staff member asked him to stop yelling but he refused. Due to his behavior, Steve was asked to leave early from his scheduled visitation and was informed that he could return next week.</a:t>
              </a:r>
            </a:p>
          </p:txBody>
        </p:sp>
      </p:grpSp>
      <p:grpSp>
        <p:nvGrpSpPr>
          <p:cNvPr id="11" name="Group 11"/>
          <p:cNvGrpSpPr/>
          <p:nvPr/>
        </p:nvGrpSpPr>
        <p:grpSpPr>
          <a:xfrm>
            <a:off x="-1971564" y="5472985"/>
            <a:ext cx="20417688" cy="6509691"/>
            <a:chOff x="0" y="0"/>
            <a:chExt cx="27223585" cy="8679588"/>
          </a:xfrm>
        </p:grpSpPr>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376395"/>
              <a:ext cx="27223585" cy="8303193"/>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9159697" y="0"/>
              <a:ext cx="11841423" cy="2767933"/>
            </a:xfrm>
            <a:prstGeom prst="rect">
              <a:avLst/>
            </a:prstGeom>
          </p:spPr>
        </p:pic>
        <p:sp>
          <p:nvSpPr>
            <p:cNvPr id="14" name="TextBox 14"/>
            <p:cNvSpPr txBox="1"/>
            <p:nvPr/>
          </p:nvSpPr>
          <p:spPr>
            <a:xfrm>
              <a:off x="10085810" y="837816"/>
              <a:ext cx="9989196" cy="1477756"/>
            </a:xfrm>
            <a:prstGeom prst="rect">
              <a:avLst/>
            </a:prstGeom>
          </p:spPr>
          <p:txBody>
            <a:bodyPr lIns="0" tIns="0" rIns="0" bIns="0" rtlCol="0" anchor="t">
              <a:spAutoFit/>
            </a:bodyPr>
            <a:lstStyle/>
            <a:p>
              <a:pPr algn="ctr">
                <a:lnSpc>
                  <a:spcPts val="4562"/>
                </a:lnSpc>
              </a:pPr>
              <a:r>
                <a:rPr lang="en-US" sz="2683">
                  <a:solidFill>
                    <a:srgbClr val="000000"/>
                  </a:solidFill>
                  <a:latin typeface="Alegreya Sans SC Bold Bold"/>
                </a:rPr>
                <a:t>What are some things that a staff member can do in this scenario?</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97773" y="5651832"/>
            <a:ext cx="20417688" cy="6227395"/>
          </a:xfrm>
          <a:prstGeom prst="rect">
            <a:avLst/>
          </a:prstGeom>
        </p:spPr>
      </p:pic>
      <p:sp>
        <p:nvSpPr>
          <p:cNvPr id="4" name="TextBox 4"/>
          <p:cNvSpPr txBox="1"/>
          <p:nvPr/>
        </p:nvSpPr>
        <p:spPr>
          <a:xfrm>
            <a:off x="1170265" y="178434"/>
            <a:ext cx="14958055"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Case Scenario</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5339" y="5425796"/>
            <a:ext cx="506722" cy="5645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59300" y="5226295"/>
            <a:ext cx="506722" cy="56459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23027" y="318692"/>
            <a:ext cx="506722" cy="56459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11612" y="883284"/>
            <a:ext cx="506722" cy="564592"/>
          </a:xfrm>
          <a:prstGeom prst="rect">
            <a:avLst/>
          </a:prstGeom>
        </p:spPr>
      </p:pic>
      <p:pic>
        <p:nvPicPr>
          <p:cNvPr id="9" name="Picture 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24439" b="24439"/>
          <a:stretch>
            <a:fillRect/>
          </a:stretch>
        </p:blipFill>
        <p:spPr>
          <a:xfrm>
            <a:off x="11776898" y="7576426"/>
            <a:ext cx="6290889" cy="896457"/>
          </a:xfrm>
          <a:prstGeom prst="rect">
            <a:avLst/>
          </a:prstGeom>
        </p:spPr>
      </p:pic>
      <p:sp>
        <p:nvSpPr>
          <p:cNvPr id="10" name="TextBox 10"/>
          <p:cNvSpPr txBox="1"/>
          <p:nvPr/>
        </p:nvSpPr>
        <p:spPr>
          <a:xfrm>
            <a:off x="12352439" y="7698649"/>
            <a:ext cx="5270107" cy="629920"/>
          </a:xfrm>
          <a:prstGeom prst="rect">
            <a:avLst/>
          </a:prstGeom>
        </p:spPr>
        <p:txBody>
          <a:bodyPr lIns="0" tIns="0" rIns="0" bIns="0" rtlCol="0" anchor="t">
            <a:spAutoFit/>
          </a:bodyPr>
          <a:lstStyle/>
          <a:p>
            <a:pPr algn="ctr">
              <a:lnSpc>
                <a:spcPts val="2299"/>
              </a:lnSpc>
            </a:pPr>
            <a:r>
              <a:rPr lang="en-US" sz="2299" spc="57">
                <a:solidFill>
                  <a:srgbClr val="000000"/>
                </a:solidFill>
                <a:latin typeface="Alegreya Sans Regular"/>
              </a:rPr>
              <a:t> Help him focus on identifying and creating goals/plan that he wants to accomplish</a:t>
            </a:r>
          </a:p>
        </p:txBody>
      </p:sp>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13505" b="13505"/>
          <a:stretch>
            <a:fillRect/>
          </a:stretch>
        </p:blipFill>
        <p:spPr>
          <a:xfrm>
            <a:off x="6245245" y="8930784"/>
            <a:ext cx="5531652" cy="1125445"/>
          </a:xfrm>
          <a:prstGeom prst="rect">
            <a:avLst/>
          </a:prstGeom>
        </p:spPr>
      </p:pic>
      <p:sp>
        <p:nvSpPr>
          <p:cNvPr id="12" name="TextBox 12"/>
          <p:cNvSpPr txBox="1"/>
          <p:nvPr/>
        </p:nvSpPr>
        <p:spPr>
          <a:xfrm>
            <a:off x="6781445" y="9206728"/>
            <a:ext cx="4725110" cy="925195"/>
          </a:xfrm>
          <a:prstGeom prst="rect">
            <a:avLst/>
          </a:prstGeom>
        </p:spPr>
        <p:txBody>
          <a:bodyPr lIns="0" tIns="0" rIns="0" bIns="0" rtlCol="0" anchor="t">
            <a:spAutoFit/>
          </a:bodyPr>
          <a:lstStyle/>
          <a:p>
            <a:pPr algn="ctr">
              <a:lnSpc>
                <a:spcPts val="2300"/>
              </a:lnSpc>
            </a:pPr>
            <a:r>
              <a:rPr lang="en-US" sz="2300" spc="57">
                <a:solidFill>
                  <a:srgbClr val="000000"/>
                </a:solidFill>
                <a:latin typeface="Alegreya Sans Regular"/>
              </a:rPr>
              <a:t>Explore with Steve his ambivalence towards substances.</a:t>
            </a:r>
          </a:p>
          <a:p>
            <a:pPr algn="ctr">
              <a:lnSpc>
                <a:spcPts val="2300"/>
              </a:lnSpc>
            </a:pPr>
            <a:endParaRPr lang="en-US" sz="2300" spc="57">
              <a:solidFill>
                <a:srgbClr val="000000"/>
              </a:solidFill>
              <a:latin typeface="Alegreya Sans Regular"/>
            </a:endParaRPr>
          </a:p>
        </p:txBody>
      </p:sp>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t="8524" b="8524"/>
          <a:stretch>
            <a:fillRect/>
          </a:stretch>
        </p:blipFill>
        <p:spPr>
          <a:xfrm>
            <a:off x="400269" y="7384603"/>
            <a:ext cx="5278207" cy="1220458"/>
          </a:xfrm>
          <a:prstGeom prst="rect">
            <a:avLst/>
          </a:prstGeom>
        </p:spPr>
      </p:pic>
      <p:sp>
        <p:nvSpPr>
          <p:cNvPr id="14" name="TextBox 14"/>
          <p:cNvSpPr txBox="1"/>
          <p:nvPr/>
        </p:nvSpPr>
        <p:spPr>
          <a:xfrm>
            <a:off x="749137" y="7575030"/>
            <a:ext cx="4580471" cy="1210945"/>
          </a:xfrm>
          <a:prstGeom prst="rect">
            <a:avLst/>
          </a:prstGeom>
        </p:spPr>
        <p:txBody>
          <a:bodyPr lIns="0" tIns="0" rIns="0" bIns="0" rtlCol="0" anchor="t">
            <a:spAutoFit/>
          </a:bodyPr>
          <a:lstStyle/>
          <a:p>
            <a:pPr algn="ctr">
              <a:lnSpc>
                <a:spcPts val="2300"/>
              </a:lnSpc>
            </a:pPr>
            <a:r>
              <a:rPr lang="en-US" sz="2300" spc="57">
                <a:solidFill>
                  <a:srgbClr val="000000"/>
                </a:solidFill>
                <a:latin typeface="Alegreya Sans Regular"/>
              </a:rPr>
              <a:t>Engage with Steve and listen to why he believes that he does not have substance issue and is a good dad. </a:t>
            </a:r>
          </a:p>
          <a:p>
            <a:pPr algn="ctr">
              <a:lnSpc>
                <a:spcPts val="2300"/>
              </a:lnSpc>
            </a:pPr>
            <a:endParaRPr lang="en-US" sz="2300" spc="57">
              <a:solidFill>
                <a:srgbClr val="000000"/>
              </a:solidFill>
              <a:latin typeface="Alegreya Sans Regular"/>
            </a:endParaRPr>
          </a:p>
        </p:txBody>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70265" y="1165580"/>
            <a:ext cx="16303835" cy="3811021"/>
          </a:xfrm>
          <a:prstGeom prst="rect">
            <a:avLst/>
          </a:prstGeom>
        </p:spPr>
      </p:pic>
      <p:sp>
        <p:nvSpPr>
          <p:cNvPr id="16" name="TextBox 16"/>
          <p:cNvSpPr txBox="1"/>
          <p:nvPr/>
        </p:nvSpPr>
        <p:spPr>
          <a:xfrm>
            <a:off x="2495765" y="1749531"/>
            <a:ext cx="14014253" cy="2903220"/>
          </a:xfrm>
          <a:prstGeom prst="rect">
            <a:avLst/>
          </a:prstGeom>
        </p:spPr>
        <p:txBody>
          <a:bodyPr lIns="0" tIns="0" rIns="0" bIns="0" rtlCol="0" anchor="t">
            <a:spAutoFit/>
          </a:bodyPr>
          <a:lstStyle/>
          <a:p>
            <a:pPr algn="ctr">
              <a:lnSpc>
                <a:spcPts val="3360"/>
              </a:lnSpc>
              <a:spcBef>
                <a:spcPct val="0"/>
              </a:spcBef>
            </a:pPr>
            <a:r>
              <a:rPr lang="en-US" sz="2100">
                <a:solidFill>
                  <a:srgbClr val="000000"/>
                </a:solidFill>
                <a:latin typeface="Montserrat"/>
              </a:rPr>
              <a:t>Steve has attended supervised visitation three times. At his last visitation, he got angry at a staff member for supervising his visitation with his son and started yelling. He stated that if it were not for his son’s mother and her new boyfriend snitching about his cocaine usage that he would be able to be at home with his son. He further claims that he does not have any issues with substances and that his substance usage does not get in the way of him being a good father. The staff member asked him to stop yelling but he refused. Due to his behavior, Steve was asked to leave early from his scheduled visitation and was informed that he could return next week .</a:t>
            </a:r>
          </a:p>
        </p:txBody>
      </p:sp>
      <p:pic>
        <p:nvPicPr>
          <p:cNvPr id="17" name="Picture 1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4881650" y="5252826"/>
            <a:ext cx="8881067" cy="2075949"/>
          </a:xfrm>
          <a:prstGeom prst="rect">
            <a:avLst/>
          </a:prstGeom>
        </p:spPr>
      </p:pic>
      <p:sp>
        <p:nvSpPr>
          <p:cNvPr id="18" name="TextBox 18"/>
          <p:cNvSpPr txBox="1"/>
          <p:nvPr/>
        </p:nvSpPr>
        <p:spPr>
          <a:xfrm>
            <a:off x="5882960" y="5809413"/>
            <a:ext cx="6878447" cy="1153561"/>
          </a:xfrm>
          <a:prstGeom prst="rect">
            <a:avLst/>
          </a:prstGeom>
        </p:spPr>
        <p:txBody>
          <a:bodyPr lIns="0" tIns="0" rIns="0" bIns="0" rtlCol="0" anchor="t">
            <a:spAutoFit/>
          </a:bodyPr>
          <a:lstStyle/>
          <a:p>
            <a:pPr algn="ctr">
              <a:lnSpc>
                <a:spcPts val="4562"/>
              </a:lnSpc>
            </a:pPr>
            <a:r>
              <a:rPr lang="en-US" sz="2683">
                <a:solidFill>
                  <a:srgbClr val="000000"/>
                </a:solidFill>
                <a:latin typeface="Alegreya Sans SC Bold Bold"/>
              </a:rPr>
              <a:t>What are some things that a staff member can do in this scenario?</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854638" y="-280960"/>
            <a:ext cx="6588253" cy="10848920"/>
          </a:xfrm>
          <a:prstGeom prst="rect">
            <a:avLst/>
          </a:prstGeom>
        </p:spPr>
      </p:pic>
      <p:sp>
        <p:nvSpPr>
          <p:cNvPr id="4" name="TextBox 4"/>
          <p:cNvSpPr txBox="1"/>
          <p:nvPr/>
        </p:nvSpPr>
        <p:spPr>
          <a:xfrm>
            <a:off x="3380760" y="2898389"/>
            <a:ext cx="14124752" cy="2435113"/>
          </a:xfrm>
          <a:prstGeom prst="rect">
            <a:avLst/>
          </a:prstGeom>
        </p:spPr>
        <p:txBody>
          <a:bodyPr lIns="0" tIns="0" rIns="0" bIns="0" rtlCol="0" anchor="t">
            <a:spAutoFit/>
          </a:bodyPr>
          <a:lstStyle/>
          <a:p>
            <a:pPr algn="ctr">
              <a:lnSpc>
                <a:spcPts val="16000"/>
              </a:lnSpc>
            </a:pPr>
            <a:r>
              <a:rPr lang="en-US" sz="16000">
                <a:solidFill>
                  <a:srgbClr val="000000"/>
                </a:solidFill>
                <a:latin typeface="Alegreya Sans SC Black"/>
              </a:rPr>
              <a:t>Thank You</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7773933"/>
            <a:ext cx="20250179" cy="459105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693781" y="7478718"/>
            <a:ext cx="16901347" cy="2857264"/>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56066">
            <a:off x="14090748" y="-1802914"/>
            <a:ext cx="4835633" cy="404379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69224" y="0"/>
            <a:ext cx="2182518" cy="1991548"/>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9699566" y="151064"/>
            <a:ext cx="6062959" cy="8110981"/>
          </a:xfrm>
          <a:prstGeom prst="rect">
            <a:avLst/>
          </a:prstGeom>
        </p:spPr>
      </p:pic>
      <p:grpSp>
        <p:nvGrpSpPr>
          <p:cNvPr id="5" name="Group 5"/>
          <p:cNvGrpSpPr/>
          <p:nvPr/>
        </p:nvGrpSpPr>
        <p:grpSpPr>
          <a:xfrm>
            <a:off x="8936563" y="1178533"/>
            <a:ext cx="7447398" cy="1558136"/>
            <a:chOff x="0" y="0"/>
            <a:chExt cx="9929864" cy="2077514"/>
          </a:xfrm>
        </p:grpSpPr>
        <p:sp>
          <p:nvSpPr>
            <p:cNvPr id="6" name="TextBox 6"/>
            <p:cNvSpPr txBox="1"/>
            <p:nvPr/>
          </p:nvSpPr>
          <p:spPr>
            <a:xfrm>
              <a:off x="160248" y="0"/>
              <a:ext cx="9609368" cy="1449644"/>
            </a:xfrm>
            <a:prstGeom prst="rect">
              <a:avLst/>
            </a:prstGeom>
          </p:spPr>
          <p:txBody>
            <a:bodyPr lIns="0" tIns="0" rIns="0" bIns="0" rtlCol="0" anchor="t">
              <a:spAutoFit/>
            </a:bodyPr>
            <a:lstStyle/>
            <a:p>
              <a:pPr algn="ctr">
                <a:lnSpc>
                  <a:spcPts val="7179"/>
                </a:lnSpc>
              </a:pPr>
              <a:r>
                <a:rPr lang="en-US" sz="7179">
                  <a:solidFill>
                    <a:srgbClr val="000000"/>
                  </a:solidFill>
                  <a:latin typeface="Alegreya Sans SC Black"/>
                </a:rPr>
                <a:t>References</a:t>
              </a:r>
            </a:p>
          </p:txBody>
        </p:sp>
        <p:sp>
          <p:nvSpPr>
            <p:cNvPr id="7" name="TextBox 7"/>
            <p:cNvSpPr txBox="1"/>
            <p:nvPr/>
          </p:nvSpPr>
          <p:spPr>
            <a:xfrm>
              <a:off x="0" y="1608976"/>
              <a:ext cx="9929864" cy="468538"/>
            </a:xfrm>
            <a:prstGeom prst="rect">
              <a:avLst/>
            </a:prstGeom>
          </p:spPr>
          <p:txBody>
            <a:bodyPr lIns="0" tIns="0" rIns="0" bIns="0" rtlCol="0" anchor="t">
              <a:spAutoFit/>
            </a:bodyPr>
            <a:lstStyle/>
            <a:p>
              <a:pPr algn="ctr">
                <a:lnSpc>
                  <a:spcPts val="3190"/>
                </a:lnSpc>
              </a:pPr>
              <a:endParaRPr/>
            </a:p>
          </p:txBody>
        </p:sp>
      </p:grpSp>
      <p:grpSp>
        <p:nvGrpSpPr>
          <p:cNvPr id="8" name="Group 8"/>
          <p:cNvGrpSpPr/>
          <p:nvPr/>
        </p:nvGrpSpPr>
        <p:grpSpPr>
          <a:xfrm>
            <a:off x="7946028" y="7238034"/>
            <a:ext cx="9570034" cy="2123016"/>
            <a:chOff x="0" y="0"/>
            <a:chExt cx="12760045" cy="2830687"/>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547" b="2547"/>
            <a:stretch>
              <a:fillRect/>
            </a:stretch>
          </p:blipFill>
          <p:spPr>
            <a:xfrm>
              <a:off x="0" y="0"/>
              <a:ext cx="12760045" cy="2830687"/>
            </a:xfrm>
            <a:prstGeom prst="rect">
              <a:avLst/>
            </a:prstGeom>
          </p:spPr>
        </p:pic>
        <p:sp>
          <p:nvSpPr>
            <p:cNvPr id="10" name="TextBox 10"/>
            <p:cNvSpPr txBox="1"/>
            <p:nvPr/>
          </p:nvSpPr>
          <p:spPr>
            <a:xfrm>
              <a:off x="2119603" y="634638"/>
              <a:ext cx="8520840" cy="1707889"/>
            </a:xfrm>
            <a:prstGeom prst="rect">
              <a:avLst/>
            </a:prstGeom>
          </p:spPr>
          <p:txBody>
            <a:bodyPr lIns="0" tIns="0" rIns="0" bIns="0" rtlCol="0" anchor="t">
              <a:spAutoFit/>
            </a:bodyPr>
            <a:lstStyle/>
            <a:p>
              <a:pPr algn="ctr">
                <a:lnSpc>
                  <a:spcPts val="3566"/>
                </a:lnSpc>
              </a:pPr>
              <a:r>
                <a:rPr lang="en-US" sz="2097">
                  <a:solidFill>
                    <a:srgbClr val="000000"/>
                  </a:solidFill>
                  <a:latin typeface="Montserrat"/>
                </a:rPr>
                <a:t>This presentation was adapted from a seminar of the Center for the Study and Promotion of Communities, Families, &amp;  Children </a:t>
              </a:r>
            </a:p>
          </p:txBody>
        </p:sp>
      </p:grpSp>
      <p:sp>
        <p:nvSpPr>
          <p:cNvPr id="11" name="TextBox 11"/>
          <p:cNvSpPr txBox="1"/>
          <p:nvPr/>
        </p:nvSpPr>
        <p:spPr>
          <a:xfrm>
            <a:off x="8936563" y="2466398"/>
            <a:ext cx="7588964" cy="3019572"/>
          </a:xfrm>
          <a:prstGeom prst="rect">
            <a:avLst/>
          </a:prstGeom>
        </p:spPr>
        <p:txBody>
          <a:bodyPr lIns="0" tIns="0" rIns="0" bIns="0" rtlCol="0" anchor="t">
            <a:spAutoFit/>
          </a:bodyPr>
          <a:lstStyle/>
          <a:p>
            <a:pPr marL="388120" lvl="1" indent="-194060">
              <a:lnSpc>
                <a:spcPts val="3056"/>
              </a:lnSpc>
              <a:buFont typeface="Arial"/>
              <a:buChar char="•"/>
            </a:pPr>
            <a:r>
              <a:rPr lang="en-US" sz="1797">
                <a:solidFill>
                  <a:srgbClr val="000000"/>
                </a:solidFill>
                <a:latin typeface="Montserrat"/>
              </a:rPr>
              <a:t>Luther, J., &amp; Brumm, S. (n.d.). Parent Engagement and Motivation to Change: Tips for Practice.</a:t>
            </a:r>
          </a:p>
          <a:p>
            <a:pPr marL="388120" lvl="1" indent="-194060">
              <a:lnSpc>
                <a:spcPts val="3056"/>
              </a:lnSpc>
              <a:buFont typeface="Arial"/>
              <a:buChar char="•"/>
            </a:pPr>
            <a:r>
              <a:rPr lang="en-US" sz="1797">
                <a:solidFill>
                  <a:srgbClr val="000000"/>
                </a:solidFill>
                <a:latin typeface="Montserrat"/>
              </a:rPr>
              <a:t>Motivational Interviewing: Helping People Change</a:t>
            </a:r>
          </a:p>
          <a:p>
            <a:pPr marL="388120" lvl="1" indent="-194060" algn="just">
              <a:lnSpc>
                <a:spcPts val="3056"/>
              </a:lnSpc>
              <a:buFont typeface="Arial"/>
              <a:buChar char="•"/>
            </a:pPr>
            <a:r>
              <a:rPr lang="en-US" sz="1797">
                <a:solidFill>
                  <a:srgbClr val="000000"/>
                </a:solidFill>
                <a:latin typeface="Montserrat"/>
              </a:rPr>
              <a:t>Portico. (n.d.). MI: Sustain talk and discord​. Retrieved from https://www.porticonetwork.ca/treatments/treatment-methods/motivational-interviewing/mi-sustain-talk-and-discord</a:t>
            </a:r>
          </a:p>
          <a:p>
            <a:pPr algn="ctr">
              <a:lnSpc>
                <a:spcPts val="3056"/>
              </a:lnSpc>
            </a:pPr>
            <a:endParaRPr lang="en-US" sz="1797">
              <a:solidFill>
                <a:srgbClr val="000000"/>
              </a:solidFill>
              <a:latin typeface="Montserrat"/>
            </a:endParaRPr>
          </a:p>
        </p:txBody>
      </p:sp>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65652" y="2084524"/>
            <a:ext cx="10788704" cy="94940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608657" y="0"/>
            <a:ext cx="6461102" cy="106395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797488" y="-280960"/>
            <a:ext cx="6588253" cy="10848920"/>
          </a:xfrm>
          <a:prstGeom prst="rect">
            <a:avLst/>
          </a:prstGeom>
        </p:spPr>
      </p:pic>
      <p:grpSp>
        <p:nvGrpSpPr>
          <p:cNvPr id="5" name="Group 5"/>
          <p:cNvGrpSpPr/>
          <p:nvPr/>
        </p:nvGrpSpPr>
        <p:grpSpPr>
          <a:xfrm>
            <a:off x="7565724" y="3161951"/>
            <a:ext cx="7628984" cy="2371888"/>
            <a:chOff x="0" y="0"/>
            <a:chExt cx="10171979" cy="3162517"/>
          </a:xfrm>
        </p:grpSpPr>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0171979" cy="2377700"/>
            </a:xfrm>
            <a:prstGeom prst="rect">
              <a:avLst/>
            </a:prstGeom>
          </p:spPr>
        </p:pic>
        <p:sp>
          <p:nvSpPr>
            <p:cNvPr id="7" name="TextBox 7"/>
            <p:cNvSpPr txBox="1"/>
            <p:nvPr/>
          </p:nvSpPr>
          <p:spPr>
            <a:xfrm>
              <a:off x="813860" y="502115"/>
              <a:ext cx="8544258" cy="2660402"/>
            </a:xfrm>
            <a:prstGeom prst="rect">
              <a:avLst/>
            </a:prstGeom>
          </p:spPr>
          <p:txBody>
            <a:bodyPr lIns="0" tIns="0" rIns="0" bIns="0" rtlCol="0" anchor="t">
              <a:spAutoFit/>
            </a:bodyPr>
            <a:lstStyle/>
            <a:p>
              <a:pPr algn="ctr">
                <a:lnSpc>
                  <a:spcPts val="3120"/>
                </a:lnSpc>
              </a:pPr>
              <a:r>
                <a:rPr lang="en-US" sz="2600">
                  <a:solidFill>
                    <a:srgbClr val="000000"/>
                  </a:solidFill>
                  <a:latin typeface="Alegreya Sans Regular"/>
                </a:rPr>
                <a:t>A collaborative, goal-oriented style of communication focused on the language of change.</a:t>
              </a:r>
            </a:p>
            <a:p>
              <a:pPr algn="ctr">
                <a:lnSpc>
                  <a:spcPts val="3120"/>
                </a:lnSpc>
              </a:pPr>
              <a:endParaRPr lang="en-US" sz="2600">
                <a:solidFill>
                  <a:srgbClr val="000000"/>
                </a:solidFill>
                <a:latin typeface="Alegreya Sans Regular"/>
              </a:endParaRPr>
            </a:p>
            <a:p>
              <a:pPr algn="ctr">
                <a:lnSpc>
                  <a:spcPts val="3120"/>
                </a:lnSpc>
              </a:pPr>
              <a:r>
                <a:rPr lang="en-US" sz="2600">
                  <a:solidFill>
                    <a:srgbClr val="000000"/>
                  </a:solidFill>
                  <a:latin typeface="Alegreya Sans Regular"/>
                </a:rPr>
                <a:t> </a:t>
              </a:r>
            </a:p>
          </p:txBody>
        </p:sp>
      </p:grpSp>
      <p:grpSp>
        <p:nvGrpSpPr>
          <p:cNvPr id="8" name="Group 8"/>
          <p:cNvGrpSpPr/>
          <p:nvPr/>
        </p:nvGrpSpPr>
        <p:grpSpPr>
          <a:xfrm>
            <a:off x="5416257" y="5036638"/>
            <a:ext cx="6145781" cy="5251286"/>
            <a:chOff x="0" y="0"/>
            <a:chExt cx="8194374" cy="7001714"/>
          </a:xfrm>
        </p:grpSpPr>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6112" r="6112"/>
            <a:stretch>
              <a:fillRect/>
            </a:stretch>
          </p:blipFill>
          <p:spPr>
            <a:xfrm>
              <a:off x="0" y="0"/>
              <a:ext cx="8194374" cy="7001714"/>
            </a:xfrm>
            <a:prstGeom prst="rect">
              <a:avLst/>
            </a:prstGeom>
          </p:spPr>
        </p:pic>
        <p:sp>
          <p:nvSpPr>
            <p:cNvPr id="10" name="TextBox 10"/>
            <p:cNvSpPr txBox="1"/>
            <p:nvPr/>
          </p:nvSpPr>
          <p:spPr>
            <a:xfrm>
              <a:off x="336021" y="1611755"/>
              <a:ext cx="7022853" cy="3673429"/>
            </a:xfrm>
            <a:prstGeom prst="rect">
              <a:avLst/>
            </a:prstGeom>
          </p:spPr>
          <p:txBody>
            <a:bodyPr lIns="0" tIns="0" rIns="0" bIns="0" rtlCol="0" anchor="t">
              <a:spAutoFit/>
            </a:bodyPr>
            <a:lstStyle/>
            <a:p>
              <a:pPr algn="ctr">
                <a:lnSpc>
                  <a:spcPts val="3639"/>
                </a:lnSpc>
                <a:spcBef>
                  <a:spcPct val="0"/>
                </a:spcBef>
              </a:pPr>
              <a:r>
                <a:rPr lang="en-US" sz="2599">
                  <a:solidFill>
                    <a:srgbClr val="000000"/>
                  </a:solidFill>
                  <a:latin typeface="Alegreya Sans Regular"/>
                </a:rPr>
                <a:t> Designed to strengthen personal motivation and commitment to a specific goal by eliciting and exploring an individual's own reasons for change  within an atmosphere of acceptance and compassion.</a:t>
              </a:r>
            </a:p>
          </p:txBody>
        </p:sp>
      </p:grpSp>
      <p:pic>
        <p:nvPicPr>
          <p:cNvPr id="11" name="Picture 11"/>
          <p:cNvPicPr>
            <a:picLocks noChangeAspect="1"/>
          </p:cNvPicPr>
          <p:nvPr/>
        </p:nvPicPr>
        <p:blipFill>
          <a:blip r:embed="rId11"/>
          <a:srcRect/>
          <a:stretch>
            <a:fillRect/>
          </a:stretch>
        </p:blipFill>
        <p:spPr>
          <a:xfrm>
            <a:off x="1418470" y="6622057"/>
            <a:ext cx="4721344" cy="3664943"/>
          </a:xfrm>
          <a:prstGeom prst="rect">
            <a:avLst/>
          </a:prstGeom>
        </p:spPr>
      </p:pic>
      <p:sp>
        <p:nvSpPr>
          <p:cNvPr id="12" name="TextBox 12"/>
          <p:cNvSpPr txBox="1"/>
          <p:nvPr/>
        </p:nvSpPr>
        <p:spPr>
          <a:xfrm>
            <a:off x="2589948" y="737556"/>
            <a:ext cx="12604761"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Regular"/>
              </a:rPr>
              <a:t>Motivational Interviewing</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3481621" y="1775499"/>
            <a:ext cx="2566949" cy="4026587"/>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3481621" y="4696889"/>
            <a:ext cx="2566949" cy="4026587"/>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8873137" y="1775499"/>
            <a:ext cx="2566949" cy="402658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8873137" y="4696889"/>
            <a:ext cx="2566949" cy="4026587"/>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400000">
            <a:off x="14264653" y="1775499"/>
            <a:ext cx="2566949" cy="4026587"/>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4264653" y="4696889"/>
            <a:ext cx="2566949" cy="4026587"/>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65756" y="-417674"/>
            <a:ext cx="2665324" cy="2432108"/>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83953" y="6710183"/>
            <a:ext cx="2899687" cy="3596511"/>
          </a:xfrm>
          <a:prstGeom prst="rect">
            <a:avLst/>
          </a:prstGeom>
        </p:spPr>
      </p:pic>
      <p:pic>
        <p:nvPicPr>
          <p:cNvPr id="11" name="Picture 1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21829" y="7131848"/>
            <a:ext cx="2694650" cy="3174845"/>
          </a:xfrm>
          <a:prstGeom prst="rect">
            <a:avLst/>
          </a:prstGeom>
        </p:spPr>
      </p:pic>
      <p:sp>
        <p:nvSpPr>
          <p:cNvPr id="12" name="TextBox 12"/>
          <p:cNvSpPr txBox="1"/>
          <p:nvPr/>
        </p:nvSpPr>
        <p:spPr>
          <a:xfrm>
            <a:off x="3815968" y="448611"/>
            <a:ext cx="10656064"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Black"/>
              </a:rPr>
              <a:t>Motivation</a:t>
            </a:r>
          </a:p>
        </p:txBody>
      </p:sp>
      <p:sp>
        <p:nvSpPr>
          <p:cNvPr id="13" name="TextBox 13"/>
          <p:cNvSpPr txBox="1"/>
          <p:nvPr/>
        </p:nvSpPr>
        <p:spPr>
          <a:xfrm>
            <a:off x="3491404" y="3347952"/>
            <a:ext cx="2775489" cy="997961"/>
          </a:xfrm>
          <a:prstGeom prst="rect">
            <a:avLst/>
          </a:prstGeom>
        </p:spPr>
        <p:txBody>
          <a:bodyPr lIns="0" tIns="0" rIns="0" bIns="0" rtlCol="0" anchor="t">
            <a:spAutoFit/>
          </a:bodyPr>
          <a:lstStyle/>
          <a:p>
            <a:pPr algn="ctr">
              <a:lnSpc>
                <a:spcPts val="3832"/>
              </a:lnSpc>
            </a:pPr>
            <a:r>
              <a:rPr lang="en-US" sz="2554">
                <a:solidFill>
                  <a:srgbClr val="000000"/>
                </a:solidFill>
                <a:latin typeface="Alegreya Sans Regular Bold"/>
              </a:rPr>
              <a:t>Important for behavior change</a:t>
            </a:r>
          </a:p>
        </p:txBody>
      </p:sp>
      <p:sp>
        <p:nvSpPr>
          <p:cNvPr id="14" name="TextBox 14"/>
          <p:cNvSpPr txBox="1"/>
          <p:nvPr/>
        </p:nvSpPr>
        <p:spPr>
          <a:xfrm>
            <a:off x="8653697" y="3574307"/>
            <a:ext cx="3005828" cy="512223"/>
          </a:xfrm>
          <a:prstGeom prst="rect">
            <a:avLst/>
          </a:prstGeom>
        </p:spPr>
        <p:txBody>
          <a:bodyPr lIns="0" tIns="0" rIns="0" bIns="0" rtlCol="0" anchor="t">
            <a:spAutoFit/>
          </a:bodyPr>
          <a:lstStyle/>
          <a:p>
            <a:pPr algn="ctr">
              <a:lnSpc>
                <a:spcPts val="3832"/>
              </a:lnSpc>
            </a:pPr>
            <a:r>
              <a:rPr lang="en-US" sz="2554">
                <a:solidFill>
                  <a:srgbClr val="000000"/>
                </a:solidFill>
                <a:latin typeface="Alegreya Sans Regular Bold"/>
              </a:rPr>
              <a:t>Multidimensional</a:t>
            </a:r>
          </a:p>
        </p:txBody>
      </p:sp>
      <p:sp>
        <p:nvSpPr>
          <p:cNvPr id="15" name="TextBox 15"/>
          <p:cNvSpPr txBox="1"/>
          <p:nvPr/>
        </p:nvSpPr>
        <p:spPr>
          <a:xfrm>
            <a:off x="14160383" y="3590821"/>
            <a:ext cx="2775489" cy="512223"/>
          </a:xfrm>
          <a:prstGeom prst="rect">
            <a:avLst/>
          </a:prstGeom>
        </p:spPr>
        <p:txBody>
          <a:bodyPr lIns="0" tIns="0" rIns="0" bIns="0" rtlCol="0" anchor="t">
            <a:spAutoFit/>
          </a:bodyPr>
          <a:lstStyle/>
          <a:p>
            <a:pPr algn="ctr">
              <a:lnSpc>
                <a:spcPts val="3832"/>
              </a:lnSpc>
            </a:pPr>
            <a:r>
              <a:rPr lang="en-US" sz="2554">
                <a:solidFill>
                  <a:srgbClr val="000000"/>
                </a:solidFill>
                <a:latin typeface="Alegreya Sans Regular Bold"/>
              </a:rPr>
              <a:t>Interactive</a:t>
            </a:r>
          </a:p>
        </p:txBody>
      </p:sp>
      <p:sp>
        <p:nvSpPr>
          <p:cNvPr id="16" name="TextBox 16"/>
          <p:cNvSpPr txBox="1"/>
          <p:nvPr/>
        </p:nvSpPr>
        <p:spPr>
          <a:xfrm>
            <a:off x="3377351" y="6444305"/>
            <a:ext cx="2775489" cy="512223"/>
          </a:xfrm>
          <a:prstGeom prst="rect">
            <a:avLst/>
          </a:prstGeom>
        </p:spPr>
        <p:txBody>
          <a:bodyPr lIns="0" tIns="0" rIns="0" bIns="0" rtlCol="0" anchor="t">
            <a:spAutoFit/>
          </a:bodyPr>
          <a:lstStyle/>
          <a:p>
            <a:pPr algn="ctr">
              <a:lnSpc>
                <a:spcPts val="3832"/>
              </a:lnSpc>
            </a:pPr>
            <a:r>
              <a:rPr lang="en-US" sz="2554">
                <a:solidFill>
                  <a:srgbClr val="000000"/>
                </a:solidFill>
                <a:latin typeface="Alegreya Sans Regular Bold"/>
              </a:rPr>
              <a:t>Changeable</a:t>
            </a:r>
          </a:p>
        </p:txBody>
      </p:sp>
      <p:sp>
        <p:nvSpPr>
          <p:cNvPr id="17" name="TextBox 17"/>
          <p:cNvSpPr txBox="1"/>
          <p:nvPr/>
        </p:nvSpPr>
        <p:spPr>
          <a:xfrm>
            <a:off x="8538528" y="6392159"/>
            <a:ext cx="3236168" cy="512223"/>
          </a:xfrm>
          <a:prstGeom prst="rect">
            <a:avLst/>
          </a:prstGeom>
        </p:spPr>
        <p:txBody>
          <a:bodyPr lIns="0" tIns="0" rIns="0" bIns="0" rtlCol="0" anchor="t">
            <a:spAutoFit/>
          </a:bodyPr>
          <a:lstStyle/>
          <a:p>
            <a:pPr algn="ctr">
              <a:lnSpc>
                <a:spcPts val="3832"/>
              </a:lnSpc>
            </a:pPr>
            <a:r>
              <a:rPr lang="en-US" sz="2554">
                <a:solidFill>
                  <a:srgbClr val="000000"/>
                </a:solidFill>
                <a:latin typeface="Alegreya Sans Regular Bold"/>
              </a:rPr>
              <a:t>Dynamic</a:t>
            </a:r>
          </a:p>
        </p:txBody>
      </p:sp>
      <p:sp>
        <p:nvSpPr>
          <p:cNvPr id="18" name="TextBox 18"/>
          <p:cNvSpPr txBox="1"/>
          <p:nvPr/>
        </p:nvSpPr>
        <p:spPr>
          <a:xfrm>
            <a:off x="14160383" y="6201437"/>
            <a:ext cx="2775489" cy="997961"/>
          </a:xfrm>
          <a:prstGeom prst="rect">
            <a:avLst/>
          </a:prstGeom>
        </p:spPr>
        <p:txBody>
          <a:bodyPr lIns="0" tIns="0" rIns="0" bIns="0" rtlCol="0" anchor="t">
            <a:spAutoFit/>
          </a:bodyPr>
          <a:lstStyle/>
          <a:p>
            <a:pPr algn="ctr">
              <a:lnSpc>
                <a:spcPts val="3832"/>
              </a:lnSpc>
            </a:pPr>
            <a:r>
              <a:rPr lang="en-US" sz="2554">
                <a:solidFill>
                  <a:srgbClr val="000000"/>
                </a:solidFill>
                <a:latin typeface="Alegreya Sans Regular Bold"/>
              </a:rPr>
              <a:t>Able to be influcenced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354610" y="-263863"/>
            <a:ext cx="6461102" cy="10639539"/>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30965" y="3400090"/>
            <a:ext cx="3560344" cy="460886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9420089" y="4559486"/>
            <a:ext cx="3629834" cy="4698814"/>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028700" y="4559486"/>
            <a:ext cx="3450378" cy="4466508"/>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897648" y="3092829"/>
            <a:ext cx="3797703" cy="4916120"/>
          </a:xfrm>
          <a:prstGeom prst="rect">
            <a:avLst/>
          </a:prstGeom>
        </p:spPr>
      </p:pic>
      <p:pic>
        <p:nvPicPr>
          <p:cNvPr id="8" name="Picture 8"/>
          <p:cNvPicPr>
            <a:picLocks noChangeAspect="1"/>
          </p:cNvPicPr>
          <p:nvPr/>
        </p:nvPicPr>
        <p:blipFill>
          <a:blip r:embed="rId11"/>
          <a:srcRect/>
          <a:stretch>
            <a:fillRect/>
          </a:stretch>
        </p:blipFill>
        <p:spPr>
          <a:xfrm>
            <a:off x="4479078" y="6345235"/>
            <a:ext cx="2628730" cy="3982924"/>
          </a:xfrm>
          <a:prstGeom prst="rect">
            <a:avLst/>
          </a:prstGeom>
        </p:spPr>
      </p:pic>
      <p:sp>
        <p:nvSpPr>
          <p:cNvPr id="9" name="TextBox 9"/>
          <p:cNvSpPr txBox="1"/>
          <p:nvPr/>
        </p:nvSpPr>
        <p:spPr>
          <a:xfrm>
            <a:off x="4726158" y="75327"/>
            <a:ext cx="9387863" cy="2533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Black"/>
              </a:rPr>
              <a:t>Motivational Interviewing is not </a:t>
            </a:r>
          </a:p>
        </p:txBody>
      </p:sp>
      <p:sp>
        <p:nvSpPr>
          <p:cNvPr id="10" name="TextBox 10"/>
          <p:cNvSpPr txBox="1"/>
          <p:nvPr/>
        </p:nvSpPr>
        <p:spPr>
          <a:xfrm>
            <a:off x="5409618" y="5220595"/>
            <a:ext cx="3403040" cy="890756"/>
          </a:xfrm>
          <a:prstGeom prst="rect">
            <a:avLst/>
          </a:prstGeom>
        </p:spPr>
        <p:txBody>
          <a:bodyPr lIns="0" tIns="0" rIns="0" bIns="0" rtlCol="0" anchor="t">
            <a:spAutoFit/>
          </a:bodyPr>
          <a:lstStyle/>
          <a:p>
            <a:pPr algn="ctr">
              <a:lnSpc>
                <a:spcPts val="3200"/>
              </a:lnSpc>
            </a:pPr>
            <a:r>
              <a:rPr lang="en-US" sz="3200">
                <a:solidFill>
                  <a:srgbClr val="000000"/>
                </a:solidFill>
                <a:latin typeface="Alegreya Sans Regular"/>
              </a:rPr>
              <a:t>A pro and con conversation </a:t>
            </a:r>
          </a:p>
        </p:txBody>
      </p:sp>
      <p:sp>
        <p:nvSpPr>
          <p:cNvPr id="11" name="TextBox 11"/>
          <p:cNvSpPr txBox="1"/>
          <p:nvPr/>
        </p:nvSpPr>
        <p:spPr>
          <a:xfrm>
            <a:off x="9739035" y="6342599"/>
            <a:ext cx="3071032" cy="890756"/>
          </a:xfrm>
          <a:prstGeom prst="rect">
            <a:avLst/>
          </a:prstGeom>
        </p:spPr>
        <p:txBody>
          <a:bodyPr lIns="0" tIns="0" rIns="0" bIns="0" rtlCol="0" anchor="t">
            <a:spAutoFit/>
          </a:bodyPr>
          <a:lstStyle/>
          <a:p>
            <a:pPr algn="ctr">
              <a:lnSpc>
                <a:spcPts val="3200"/>
              </a:lnSpc>
            </a:pPr>
            <a:r>
              <a:rPr lang="en-US" sz="3200">
                <a:solidFill>
                  <a:srgbClr val="000000"/>
                </a:solidFill>
                <a:latin typeface="Alegreya Sans Regular"/>
              </a:rPr>
              <a:t>A linear stage process</a:t>
            </a:r>
          </a:p>
        </p:txBody>
      </p:sp>
      <p:sp>
        <p:nvSpPr>
          <p:cNvPr id="12" name="TextBox 12"/>
          <p:cNvSpPr txBox="1"/>
          <p:nvPr/>
        </p:nvSpPr>
        <p:spPr>
          <a:xfrm>
            <a:off x="1399888" y="6114841"/>
            <a:ext cx="2917265" cy="1290732"/>
          </a:xfrm>
          <a:prstGeom prst="rect">
            <a:avLst/>
          </a:prstGeom>
        </p:spPr>
        <p:txBody>
          <a:bodyPr lIns="0" tIns="0" rIns="0" bIns="0" rtlCol="0" anchor="t">
            <a:spAutoFit/>
          </a:bodyPr>
          <a:lstStyle/>
          <a:p>
            <a:pPr algn="ctr">
              <a:lnSpc>
                <a:spcPts val="3200"/>
              </a:lnSpc>
            </a:pPr>
            <a:r>
              <a:rPr lang="en-US" sz="3200">
                <a:solidFill>
                  <a:srgbClr val="000000"/>
                </a:solidFill>
                <a:latin typeface="Alegreya Sans Regular"/>
              </a:rPr>
              <a:t>A way to trick people into doing what you want </a:t>
            </a:r>
          </a:p>
        </p:txBody>
      </p:sp>
      <p:sp>
        <p:nvSpPr>
          <p:cNvPr id="13" name="TextBox 13"/>
          <p:cNvSpPr txBox="1"/>
          <p:nvPr/>
        </p:nvSpPr>
        <p:spPr>
          <a:xfrm>
            <a:off x="14306373" y="5054391"/>
            <a:ext cx="3071032" cy="1290732"/>
          </a:xfrm>
          <a:prstGeom prst="rect">
            <a:avLst/>
          </a:prstGeom>
        </p:spPr>
        <p:txBody>
          <a:bodyPr lIns="0" tIns="0" rIns="0" bIns="0" rtlCol="0" anchor="t">
            <a:spAutoFit/>
          </a:bodyPr>
          <a:lstStyle/>
          <a:p>
            <a:pPr algn="ctr">
              <a:lnSpc>
                <a:spcPts val="3200"/>
              </a:lnSpc>
            </a:pPr>
            <a:r>
              <a:rPr lang="en-US" sz="3200">
                <a:solidFill>
                  <a:srgbClr val="000000"/>
                </a:solidFill>
                <a:latin typeface="Alegreya Sans Regular"/>
              </a:rPr>
              <a:t>About providing assessment feedback </a:t>
            </a:r>
          </a:p>
        </p:txBody>
      </p:sp>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619510" y="1492808"/>
            <a:ext cx="506722" cy="564592"/>
          </a:xfrm>
          <a:prstGeom prst="rect">
            <a:avLst/>
          </a:prstGeom>
        </p:spPr>
      </p:pic>
      <p:pic>
        <p:nvPicPr>
          <p:cNvPr id="15" name="Picture 15"/>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801939" y="1028700"/>
            <a:ext cx="506722" cy="564592"/>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924062" y="9722408"/>
            <a:ext cx="506722" cy="56459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106492" y="9258300"/>
            <a:ext cx="506722" cy="56459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29688" y="5143500"/>
            <a:ext cx="20417688" cy="6227395"/>
          </a:xfrm>
          <a:prstGeom prst="rect">
            <a:avLst/>
          </a:prstGeom>
        </p:spPr>
      </p:pic>
      <p:sp>
        <p:nvSpPr>
          <p:cNvPr id="4" name="TextBox 4"/>
          <p:cNvSpPr txBox="1"/>
          <p:nvPr/>
        </p:nvSpPr>
        <p:spPr>
          <a:xfrm>
            <a:off x="1868700" y="743026"/>
            <a:ext cx="14958055"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Black"/>
              </a:rPr>
              <a:t>How to Encourage Motivation</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75339" y="5425796"/>
            <a:ext cx="506722" cy="564592"/>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116306" y="4401074"/>
            <a:ext cx="506722" cy="564592"/>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623027" y="318692"/>
            <a:ext cx="506722" cy="564592"/>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411612" y="883284"/>
            <a:ext cx="506722" cy="564592"/>
          </a:xfrm>
          <a:prstGeom prst="rect">
            <a:avLst/>
          </a:prstGeom>
        </p:spPr>
      </p:pic>
      <p:grpSp>
        <p:nvGrpSpPr>
          <p:cNvPr id="9" name="Group 9"/>
          <p:cNvGrpSpPr/>
          <p:nvPr/>
        </p:nvGrpSpPr>
        <p:grpSpPr>
          <a:xfrm>
            <a:off x="2143822" y="4683370"/>
            <a:ext cx="5935334" cy="1654474"/>
            <a:chOff x="0" y="0"/>
            <a:chExt cx="7913778" cy="2205966"/>
          </a:xfrm>
        </p:grpSpPr>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7913778" cy="2205966"/>
            </a:xfrm>
            <a:prstGeom prst="rect">
              <a:avLst/>
            </a:prstGeom>
          </p:spPr>
        </p:pic>
        <p:sp>
          <p:nvSpPr>
            <p:cNvPr id="11" name="TextBox 11"/>
            <p:cNvSpPr txBox="1"/>
            <p:nvPr/>
          </p:nvSpPr>
          <p:spPr>
            <a:xfrm>
              <a:off x="753589" y="159460"/>
              <a:ext cx="6406601" cy="1725193"/>
            </a:xfrm>
            <a:prstGeom prst="rect">
              <a:avLst/>
            </a:prstGeom>
          </p:spPr>
          <p:txBody>
            <a:bodyPr lIns="0" tIns="0" rIns="0" bIns="0" rtlCol="0" anchor="t">
              <a:spAutoFit/>
            </a:bodyPr>
            <a:lstStyle/>
            <a:p>
              <a:pPr algn="ctr">
                <a:lnSpc>
                  <a:spcPts val="3183"/>
                </a:lnSpc>
              </a:pPr>
              <a:r>
                <a:rPr lang="en-US" sz="3183" spc="79">
                  <a:solidFill>
                    <a:srgbClr val="000000"/>
                  </a:solidFill>
                  <a:latin typeface="Alegreya Sans Regular"/>
                </a:rPr>
                <a:t>Reinforce that you are committed to creating a supportive space </a:t>
              </a:r>
            </a:p>
          </p:txBody>
        </p:sp>
      </p:grpSp>
      <p:grpSp>
        <p:nvGrpSpPr>
          <p:cNvPr id="12" name="Group 12"/>
          <p:cNvGrpSpPr/>
          <p:nvPr/>
        </p:nvGrpSpPr>
        <p:grpSpPr>
          <a:xfrm>
            <a:off x="6486026" y="7031720"/>
            <a:ext cx="5531652" cy="1541948"/>
            <a:chOff x="0" y="0"/>
            <a:chExt cx="7375537" cy="2055931"/>
          </a:xfrm>
        </p:grpSpPr>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7375537" cy="2055931"/>
            </a:xfrm>
            <a:prstGeom prst="rect">
              <a:avLst/>
            </a:prstGeom>
          </p:spPr>
        </p:pic>
        <p:sp>
          <p:nvSpPr>
            <p:cNvPr id="14" name="TextBox 14"/>
            <p:cNvSpPr txBox="1"/>
            <p:nvPr/>
          </p:nvSpPr>
          <p:spPr>
            <a:xfrm>
              <a:off x="1798403" y="338828"/>
              <a:ext cx="4517470" cy="1221742"/>
            </a:xfrm>
            <a:prstGeom prst="rect">
              <a:avLst/>
            </a:prstGeom>
          </p:spPr>
          <p:txBody>
            <a:bodyPr lIns="0" tIns="0" rIns="0" bIns="0" rtlCol="0" anchor="t">
              <a:spAutoFit/>
            </a:bodyPr>
            <a:lstStyle/>
            <a:p>
              <a:pPr algn="ctr">
                <a:lnSpc>
                  <a:spcPts val="3279"/>
                </a:lnSpc>
              </a:pPr>
              <a:r>
                <a:rPr lang="en-US" sz="3279" spc="81">
                  <a:solidFill>
                    <a:srgbClr val="000000"/>
                  </a:solidFill>
                  <a:latin typeface="Alegreya Sans Regular"/>
                </a:rPr>
                <a:t>Be open and look for strengths</a:t>
              </a:r>
            </a:p>
          </p:txBody>
        </p:sp>
      </p:grpSp>
      <p:grpSp>
        <p:nvGrpSpPr>
          <p:cNvPr id="15" name="Group 15"/>
          <p:cNvGrpSpPr/>
          <p:nvPr/>
        </p:nvGrpSpPr>
        <p:grpSpPr>
          <a:xfrm>
            <a:off x="9921214" y="4972442"/>
            <a:ext cx="5278207" cy="1471300"/>
            <a:chOff x="0" y="0"/>
            <a:chExt cx="7037609" cy="1961734"/>
          </a:xfrm>
        </p:grpSpPr>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7037609" cy="1961734"/>
            </a:xfrm>
            <a:prstGeom prst="rect">
              <a:avLst/>
            </a:prstGeom>
          </p:spPr>
        </p:pic>
        <p:sp>
          <p:nvSpPr>
            <p:cNvPr id="17" name="TextBox 17"/>
            <p:cNvSpPr txBox="1"/>
            <p:nvPr/>
          </p:nvSpPr>
          <p:spPr>
            <a:xfrm>
              <a:off x="465157" y="386663"/>
              <a:ext cx="6107295" cy="1188408"/>
            </a:xfrm>
            <a:prstGeom prst="rect">
              <a:avLst/>
            </a:prstGeom>
          </p:spPr>
          <p:txBody>
            <a:bodyPr lIns="0" tIns="0" rIns="0" bIns="0" rtlCol="0" anchor="t">
              <a:spAutoFit/>
            </a:bodyPr>
            <a:lstStyle/>
            <a:p>
              <a:pPr algn="ctr">
                <a:lnSpc>
                  <a:spcPts val="3190"/>
                </a:lnSpc>
              </a:pPr>
              <a:r>
                <a:rPr lang="en-US" sz="3190" spc="79">
                  <a:solidFill>
                    <a:srgbClr val="000000"/>
                  </a:solidFill>
                  <a:latin typeface="Alegreya Sans Regular"/>
                </a:rPr>
                <a:t>Demonstrate empathy and compassion </a:t>
              </a:r>
            </a:p>
          </p:txBody>
        </p:sp>
      </p:grpSp>
      <p:pic>
        <p:nvPicPr>
          <p:cNvPr id="18" name="Picture 1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0" y="6873269"/>
            <a:ext cx="4769091" cy="3672200"/>
          </a:xfrm>
          <a:prstGeom prst="rect">
            <a:avLst/>
          </a:prstGeom>
        </p:spPr>
      </p:pic>
      <p:sp>
        <p:nvSpPr>
          <p:cNvPr id="19" name="TextBox 19"/>
          <p:cNvSpPr txBox="1"/>
          <p:nvPr/>
        </p:nvSpPr>
        <p:spPr>
          <a:xfrm>
            <a:off x="1436154" y="2094117"/>
            <a:ext cx="15823146" cy="821020"/>
          </a:xfrm>
          <a:prstGeom prst="rect">
            <a:avLst/>
          </a:prstGeom>
        </p:spPr>
        <p:txBody>
          <a:bodyPr lIns="0" tIns="0" rIns="0" bIns="0" rtlCol="0" anchor="t">
            <a:spAutoFit/>
          </a:bodyPr>
          <a:lstStyle/>
          <a:p>
            <a:pPr algn="ctr">
              <a:lnSpc>
                <a:spcPts val="6479"/>
              </a:lnSpc>
            </a:pPr>
            <a:r>
              <a:rPr lang="en-US" sz="3599">
                <a:solidFill>
                  <a:srgbClr val="000000"/>
                </a:solidFill>
                <a:latin typeface="Alegreya Sans Bold"/>
              </a:rPr>
              <a:t>Set the tone and create an environment welcoming of change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388287" y="-3998027"/>
            <a:ext cx="19064575" cy="553667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46270" y="3414162"/>
            <a:ext cx="3657600" cy="101955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46270" y="4825770"/>
            <a:ext cx="3657600" cy="101955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846270" y="6221956"/>
            <a:ext cx="3657600" cy="1019556"/>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846270" y="7508212"/>
            <a:ext cx="3657600" cy="1019556"/>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9234">
            <a:off x="1631665" y="5517180"/>
            <a:ext cx="860712" cy="65629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9234">
            <a:off x="1631665" y="4130752"/>
            <a:ext cx="860712" cy="656293"/>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899234">
            <a:off x="1631665" y="6960831"/>
            <a:ext cx="860712" cy="65629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91636" y="6922234"/>
            <a:ext cx="4784651" cy="4114800"/>
          </a:xfrm>
          <a:prstGeom prst="rect">
            <a:avLst/>
          </a:prstGeom>
        </p:spPr>
      </p:pic>
      <p:sp>
        <p:nvSpPr>
          <p:cNvPr id="12" name="TextBox 12"/>
          <p:cNvSpPr txBox="1"/>
          <p:nvPr/>
        </p:nvSpPr>
        <p:spPr>
          <a:xfrm>
            <a:off x="2378834" y="1452012"/>
            <a:ext cx="14475038"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Black"/>
              </a:rPr>
              <a:t>Four Processes of MI </a:t>
            </a:r>
          </a:p>
        </p:txBody>
      </p:sp>
      <p:sp>
        <p:nvSpPr>
          <p:cNvPr id="13" name="TextBox 13"/>
          <p:cNvSpPr txBox="1"/>
          <p:nvPr/>
        </p:nvSpPr>
        <p:spPr>
          <a:xfrm>
            <a:off x="2388359" y="3638190"/>
            <a:ext cx="2592472" cy="476250"/>
          </a:xfrm>
          <a:prstGeom prst="rect">
            <a:avLst/>
          </a:prstGeom>
        </p:spPr>
        <p:txBody>
          <a:bodyPr lIns="0" tIns="0" rIns="0" bIns="0" rtlCol="0" anchor="t">
            <a:spAutoFit/>
          </a:bodyPr>
          <a:lstStyle/>
          <a:p>
            <a:pPr algn="ctr">
              <a:lnSpc>
                <a:spcPts val="3000"/>
              </a:lnSpc>
            </a:pPr>
            <a:r>
              <a:rPr lang="en-US" sz="3000" spc="75">
                <a:solidFill>
                  <a:srgbClr val="000000"/>
                </a:solidFill>
                <a:latin typeface="Alegreya Sans Bold"/>
              </a:rPr>
              <a:t>Engage</a:t>
            </a:r>
          </a:p>
        </p:txBody>
      </p:sp>
      <p:sp>
        <p:nvSpPr>
          <p:cNvPr id="14" name="TextBox 14"/>
          <p:cNvSpPr txBox="1"/>
          <p:nvPr/>
        </p:nvSpPr>
        <p:spPr>
          <a:xfrm>
            <a:off x="6276334" y="3610567"/>
            <a:ext cx="9848354" cy="483870"/>
          </a:xfrm>
          <a:prstGeom prst="rect">
            <a:avLst/>
          </a:prstGeom>
        </p:spPr>
        <p:txBody>
          <a:bodyPr lIns="0" tIns="0" rIns="0" bIns="0" rtlCol="0" anchor="t">
            <a:spAutoFit/>
          </a:bodyPr>
          <a:lstStyle/>
          <a:p>
            <a:pPr>
              <a:lnSpc>
                <a:spcPts val="4199"/>
              </a:lnSpc>
            </a:pPr>
            <a:r>
              <a:rPr lang="en-US" sz="2799">
                <a:solidFill>
                  <a:srgbClr val="000000"/>
                </a:solidFill>
                <a:latin typeface="Montserrat"/>
              </a:rPr>
              <a:t>Finding ways to connect </a:t>
            </a:r>
          </a:p>
        </p:txBody>
      </p:sp>
      <p:sp>
        <p:nvSpPr>
          <p:cNvPr id="15" name="TextBox 15"/>
          <p:cNvSpPr txBox="1"/>
          <p:nvPr/>
        </p:nvSpPr>
        <p:spPr>
          <a:xfrm>
            <a:off x="2378834" y="5049798"/>
            <a:ext cx="2592472" cy="476250"/>
          </a:xfrm>
          <a:prstGeom prst="rect">
            <a:avLst/>
          </a:prstGeom>
        </p:spPr>
        <p:txBody>
          <a:bodyPr lIns="0" tIns="0" rIns="0" bIns="0" rtlCol="0" anchor="t">
            <a:spAutoFit/>
          </a:bodyPr>
          <a:lstStyle/>
          <a:p>
            <a:pPr algn="ctr">
              <a:lnSpc>
                <a:spcPts val="3000"/>
              </a:lnSpc>
            </a:pPr>
            <a:r>
              <a:rPr lang="en-US" sz="3000" spc="75">
                <a:solidFill>
                  <a:srgbClr val="000000"/>
                </a:solidFill>
                <a:latin typeface="Alegreya Sans Bold"/>
              </a:rPr>
              <a:t>Focus</a:t>
            </a:r>
          </a:p>
        </p:txBody>
      </p:sp>
      <p:sp>
        <p:nvSpPr>
          <p:cNvPr id="16" name="TextBox 16"/>
          <p:cNvSpPr txBox="1"/>
          <p:nvPr/>
        </p:nvSpPr>
        <p:spPr>
          <a:xfrm>
            <a:off x="6276334" y="5022175"/>
            <a:ext cx="9848354" cy="483870"/>
          </a:xfrm>
          <a:prstGeom prst="rect">
            <a:avLst/>
          </a:prstGeom>
        </p:spPr>
        <p:txBody>
          <a:bodyPr lIns="0" tIns="0" rIns="0" bIns="0" rtlCol="0" anchor="t">
            <a:spAutoFit/>
          </a:bodyPr>
          <a:lstStyle/>
          <a:p>
            <a:pPr>
              <a:lnSpc>
                <a:spcPts val="4199"/>
              </a:lnSpc>
            </a:pPr>
            <a:r>
              <a:rPr lang="en-US" sz="2799">
                <a:solidFill>
                  <a:srgbClr val="000000"/>
                </a:solidFill>
                <a:latin typeface="Montserrat"/>
              </a:rPr>
              <a:t>Identifying a clear change in focus</a:t>
            </a:r>
          </a:p>
        </p:txBody>
      </p:sp>
      <p:sp>
        <p:nvSpPr>
          <p:cNvPr id="17" name="TextBox 17"/>
          <p:cNvSpPr txBox="1"/>
          <p:nvPr/>
        </p:nvSpPr>
        <p:spPr>
          <a:xfrm>
            <a:off x="2378834" y="6445984"/>
            <a:ext cx="2592472" cy="476250"/>
          </a:xfrm>
          <a:prstGeom prst="rect">
            <a:avLst/>
          </a:prstGeom>
        </p:spPr>
        <p:txBody>
          <a:bodyPr lIns="0" tIns="0" rIns="0" bIns="0" rtlCol="0" anchor="t">
            <a:spAutoFit/>
          </a:bodyPr>
          <a:lstStyle/>
          <a:p>
            <a:pPr algn="ctr">
              <a:lnSpc>
                <a:spcPts val="3000"/>
              </a:lnSpc>
            </a:pPr>
            <a:r>
              <a:rPr lang="en-US" sz="3000" spc="75">
                <a:solidFill>
                  <a:srgbClr val="000000"/>
                </a:solidFill>
                <a:latin typeface="Alegreya Sans Bold"/>
              </a:rPr>
              <a:t>Evoke</a:t>
            </a:r>
          </a:p>
        </p:txBody>
      </p:sp>
      <p:sp>
        <p:nvSpPr>
          <p:cNvPr id="18" name="TextBox 18"/>
          <p:cNvSpPr txBox="1"/>
          <p:nvPr/>
        </p:nvSpPr>
        <p:spPr>
          <a:xfrm>
            <a:off x="6276334" y="6418361"/>
            <a:ext cx="9848354" cy="483870"/>
          </a:xfrm>
          <a:prstGeom prst="rect">
            <a:avLst/>
          </a:prstGeom>
        </p:spPr>
        <p:txBody>
          <a:bodyPr lIns="0" tIns="0" rIns="0" bIns="0" rtlCol="0" anchor="t">
            <a:spAutoFit/>
          </a:bodyPr>
          <a:lstStyle/>
          <a:p>
            <a:pPr>
              <a:lnSpc>
                <a:spcPts val="4199"/>
              </a:lnSpc>
            </a:pPr>
            <a:r>
              <a:rPr lang="en-US" sz="2799">
                <a:solidFill>
                  <a:srgbClr val="000000"/>
                </a:solidFill>
                <a:latin typeface="Montserrat"/>
              </a:rPr>
              <a:t>Exploring the individual's own reasons for change </a:t>
            </a:r>
          </a:p>
        </p:txBody>
      </p:sp>
      <p:sp>
        <p:nvSpPr>
          <p:cNvPr id="19" name="TextBox 19"/>
          <p:cNvSpPr txBox="1"/>
          <p:nvPr/>
        </p:nvSpPr>
        <p:spPr>
          <a:xfrm>
            <a:off x="2388359" y="7746718"/>
            <a:ext cx="2592472" cy="476250"/>
          </a:xfrm>
          <a:prstGeom prst="rect">
            <a:avLst/>
          </a:prstGeom>
        </p:spPr>
        <p:txBody>
          <a:bodyPr lIns="0" tIns="0" rIns="0" bIns="0" rtlCol="0" anchor="t">
            <a:spAutoFit/>
          </a:bodyPr>
          <a:lstStyle/>
          <a:p>
            <a:pPr algn="ctr">
              <a:lnSpc>
                <a:spcPts val="3000"/>
              </a:lnSpc>
            </a:pPr>
            <a:r>
              <a:rPr lang="en-US" sz="3000" spc="75">
                <a:solidFill>
                  <a:srgbClr val="000000"/>
                </a:solidFill>
                <a:latin typeface="Alegreya Sans Bold"/>
              </a:rPr>
              <a:t>Plan</a:t>
            </a:r>
          </a:p>
        </p:txBody>
      </p:sp>
      <p:sp>
        <p:nvSpPr>
          <p:cNvPr id="20" name="TextBox 20"/>
          <p:cNvSpPr txBox="1"/>
          <p:nvPr/>
        </p:nvSpPr>
        <p:spPr>
          <a:xfrm>
            <a:off x="6276334" y="7704617"/>
            <a:ext cx="9848354" cy="483870"/>
          </a:xfrm>
          <a:prstGeom prst="rect">
            <a:avLst/>
          </a:prstGeom>
        </p:spPr>
        <p:txBody>
          <a:bodyPr lIns="0" tIns="0" rIns="0" bIns="0" rtlCol="0" anchor="t">
            <a:spAutoFit/>
          </a:bodyPr>
          <a:lstStyle/>
          <a:p>
            <a:pPr>
              <a:lnSpc>
                <a:spcPts val="4199"/>
              </a:lnSpc>
            </a:pPr>
            <a:r>
              <a:rPr lang="en-US" sz="2799">
                <a:solidFill>
                  <a:srgbClr val="000000"/>
                </a:solidFill>
                <a:latin typeface="Montserrat"/>
              </a:rPr>
              <a:t>Collaborating with individual to reach goal  </a:t>
            </a:r>
          </a:p>
        </p:txBody>
      </p:sp>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16759" y="1592269"/>
            <a:ext cx="506722" cy="56459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030601" y="4775559"/>
            <a:ext cx="506722" cy="564592"/>
          </a:xfrm>
          <a:prstGeom prst="rect">
            <a:avLst/>
          </a:prstGeom>
        </p:spPr>
      </p:pic>
      <p:pic>
        <p:nvPicPr>
          <p:cNvPr id="23" name="Picture 23"/>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592910" y="9722408"/>
            <a:ext cx="506722" cy="564592"/>
          </a:xfrm>
          <a:prstGeom prst="rect">
            <a:avLst/>
          </a:prstGeom>
        </p:spPr>
      </p:pic>
      <p:pic>
        <p:nvPicPr>
          <p:cNvPr id="24" name="Picture 24"/>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005939" y="3677242"/>
            <a:ext cx="506722" cy="564592"/>
          </a:xfrm>
          <a:prstGeom prst="rect">
            <a:avLst/>
          </a:prstGeom>
        </p:spPr>
      </p:pic>
      <p:pic>
        <p:nvPicPr>
          <p:cNvPr id="25"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5339" y="9258300"/>
            <a:ext cx="506722" cy="56459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sp>
        <p:nvSpPr>
          <p:cNvPr id="3" name="TextBox 3"/>
          <p:cNvSpPr txBox="1"/>
          <p:nvPr/>
        </p:nvSpPr>
        <p:spPr>
          <a:xfrm>
            <a:off x="3554996" y="323850"/>
            <a:ext cx="12787833"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Engaging Process</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528852" y="-336827"/>
            <a:ext cx="6656106" cy="10960653"/>
          </a:xfrm>
          <a:prstGeom prst="rect">
            <a:avLst/>
          </a:prstGeom>
        </p:spPr>
      </p:pic>
      <p:grpSp>
        <p:nvGrpSpPr>
          <p:cNvPr id="5" name="Group 5"/>
          <p:cNvGrpSpPr/>
          <p:nvPr/>
        </p:nvGrpSpPr>
        <p:grpSpPr>
          <a:xfrm>
            <a:off x="3259347" y="2245038"/>
            <a:ext cx="13083482" cy="2347020"/>
            <a:chOff x="0" y="0"/>
            <a:chExt cx="17444643" cy="3129360"/>
          </a:xfrm>
        </p:grpSpPr>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4322" b="4322"/>
            <a:stretch>
              <a:fillRect/>
            </a:stretch>
          </p:blipFill>
          <p:spPr>
            <a:xfrm>
              <a:off x="0" y="0"/>
              <a:ext cx="17444643" cy="3129360"/>
            </a:xfrm>
            <a:prstGeom prst="rect">
              <a:avLst/>
            </a:prstGeom>
          </p:spPr>
        </p:pic>
        <p:sp>
          <p:nvSpPr>
            <p:cNvPr id="7" name="TextBox 7"/>
            <p:cNvSpPr txBox="1"/>
            <p:nvPr/>
          </p:nvSpPr>
          <p:spPr>
            <a:xfrm>
              <a:off x="372119" y="736838"/>
              <a:ext cx="16700405" cy="1503284"/>
            </a:xfrm>
            <a:prstGeom prst="rect">
              <a:avLst/>
            </a:prstGeom>
          </p:spPr>
          <p:txBody>
            <a:bodyPr lIns="0" tIns="0" rIns="0" bIns="0" rtlCol="0" anchor="t">
              <a:spAutoFit/>
            </a:bodyPr>
            <a:lstStyle/>
            <a:p>
              <a:pPr algn="ctr">
                <a:lnSpc>
                  <a:spcPts val="4859"/>
                </a:lnSpc>
              </a:pPr>
              <a:r>
                <a:rPr lang="en-US" sz="2699">
                  <a:solidFill>
                    <a:srgbClr val="000000"/>
                  </a:solidFill>
                  <a:latin typeface="Montserrat"/>
                </a:rPr>
                <a:t>Engagement is fundamental for effective communication. It helps establish a working relationship with families and other individuals.  </a:t>
              </a:r>
            </a:p>
          </p:txBody>
        </p:sp>
      </p:grpSp>
      <p:grpSp>
        <p:nvGrpSpPr>
          <p:cNvPr id="8" name="Group 8"/>
          <p:cNvGrpSpPr/>
          <p:nvPr/>
        </p:nvGrpSpPr>
        <p:grpSpPr>
          <a:xfrm>
            <a:off x="655325" y="6297933"/>
            <a:ext cx="17229021" cy="2495775"/>
            <a:chOff x="0" y="0"/>
            <a:chExt cx="22972029" cy="3327701"/>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946111" y="-946111"/>
              <a:ext cx="3327701" cy="5219923"/>
            </a:xfrm>
            <a:prstGeom prst="rect">
              <a:avLst/>
            </a:prstGeom>
          </p:spPr>
        </p:pic>
        <p:sp>
          <p:nvSpPr>
            <p:cNvPr id="10" name="TextBox 10"/>
            <p:cNvSpPr txBox="1"/>
            <p:nvPr/>
          </p:nvSpPr>
          <p:spPr>
            <a:xfrm>
              <a:off x="665614" y="352585"/>
              <a:ext cx="3598044" cy="811966"/>
            </a:xfrm>
            <a:prstGeom prst="rect">
              <a:avLst/>
            </a:prstGeom>
          </p:spPr>
          <p:txBody>
            <a:bodyPr lIns="0" tIns="0" rIns="0" bIns="0" rtlCol="0" anchor="t">
              <a:spAutoFit/>
            </a:bodyPr>
            <a:lstStyle/>
            <a:p>
              <a:pPr algn="ctr">
                <a:lnSpc>
                  <a:spcPts val="4800"/>
                </a:lnSpc>
              </a:pPr>
              <a:r>
                <a:rPr lang="en-US" sz="3200">
                  <a:solidFill>
                    <a:srgbClr val="000000"/>
                  </a:solidFill>
                  <a:latin typeface="Alegreya Sans SC Bold Bold"/>
                </a:rPr>
                <a:t>Belief</a:t>
              </a:r>
            </a:p>
          </p:txBody>
        </p:sp>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6861372" y="-946111"/>
              <a:ext cx="3327701" cy="5219923"/>
            </a:xfrm>
            <a:prstGeom prst="rect">
              <a:avLst/>
            </a:prstGeom>
          </p:spPr>
        </p:pic>
        <p:sp>
          <p:nvSpPr>
            <p:cNvPr id="12" name="TextBox 12"/>
            <p:cNvSpPr txBox="1"/>
            <p:nvPr/>
          </p:nvSpPr>
          <p:spPr>
            <a:xfrm>
              <a:off x="6521337" y="352585"/>
              <a:ext cx="4007771" cy="811966"/>
            </a:xfrm>
            <a:prstGeom prst="rect">
              <a:avLst/>
            </a:prstGeom>
          </p:spPr>
          <p:txBody>
            <a:bodyPr lIns="0" tIns="0" rIns="0" bIns="0" rtlCol="0" anchor="t">
              <a:spAutoFit/>
            </a:bodyPr>
            <a:lstStyle/>
            <a:p>
              <a:pPr algn="ctr">
                <a:lnSpc>
                  <a:spcPts val="4800"/>
                </a:lnSpc>
              </a:pPr>
              <a:r>
                <a:rPr lang="en-US" sz="3200">
                  <a:solidFill>
                    <a:srgbClr val="000000"/>
                  </a:solidFill>
                  <a:latin typeface="Alegreya Sans SC Bold Bold"/>
                </a:rPr>
                <a:t>Trust</a:t>
              </a: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5400000">
              <a:off x="12779794" y="-946111"/>
              <a:ext cx="3327701" cy="5219923"/>
            </a:xfrm>
            <a:prstGeom prst="rect">
              <a:avLst/>
            </a:prstGeom>
          </p:spPr>
        </p:pic>
        <p:sp>
          <p:nvSpPr>
            <p:cNvPr id="14" name="TextBox 14"/>
            <p:cNvSpPr txBox="1"/>
            <p:nvPr/>
          </p:nvSpPr>
          <p:spPr>
            <a:xfrm>
              <a:off x="12644623" y="352585"/>
              <a:ext cx="3598044" cy="811966"/>
            </a:xfrm>
            <a:prstGeom prst="rect">
              <a:avLst/>
            </a:prstGeom>
          </p:spPr>
          <p:txBody>
            <a:bodyPr lIns="0" tIns="0" rIns="0" bIns="0" rtlCol="0" anchor="t">
              <a:spAutoFit/>
            </a:bodyPr>
            <a:lstStyle/>
            <a:p>
              <a:pPr algn="ctr">
                <a:lnSpc>
                  <a:spcPts val="4800"/>
                </a:lnSpc>
              </a:pPr>
              <a:r>
                <a:rPr lang="en-US" sz="3200">
                  <a:solidFill>
                    <a:srgbClr val="000000"/>
                  </a:solidFill>
                  <a:latin typeface="Alegreya Sans SC Bold Bold"/>
                </a:rPr>
                <a:t>Listening</a:t>
              </a:r>
            </a:p>
          </p:txBody>
        </p:sp>
        <p:pic>
          <p:nvPicPr>
            <p:cNvPr id="15"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400000">
              <a:off x="18698217" y="-946111"/>
              <a:ext cx="3327701" cy="5219923"/>
            </a:xfrm>
            <a:prstGeom prst="rect">
              <a:avLst/>
            </a:prstGeom>
          </p:spPr>
        </p:pic>
        <p:sp>
          <p:nvSpPr>
            <p:cNvPr id="16" name="TextBox 16"/>
            <p:cNvSpPr txBox="1"/>
            <p:nvPr/>
          </p:nvSpPr>
          <p:spPr>
            <a:xfrm>
              <a:off x="18563045" y="352585"/>
              <a:ext cx="3598044" cy="811966"/>
            </a:xfrm>
            <a:prstGeom prst="rect">
              <a:avLst/>
            </a:prstGeom>
          </p:spPr>
          <p:txBody>
            <a:bodyPr lIns="0" tIns="0" rIns="0" bIns="0" rtlCol="0" anchor="t">
              <a:spAutoFit/>
            </a:bodyPr>
            <a:lstStyle/>
            <a:p>
              <a:pPr algn="ctr">
                <a:lnSpc>
                  <a:spcPts val="4800"/>
                </a:lnSpc>
              </a:pPr>
              <a:r>
                <a:rPr lang="en-US" sz="3200">
                  <a:solidFill>
                    <a:srgbClr val="000000"/>
                  </a:solidFill>
                  <a:latin typeface="Alegreya Sans SC Bold Bold"/>
                </a:rPr>
                <a:t>Affirmation </a:t>
              </a:r>
            </a:p>
          </p:txBody>
        </p:sp>
        <p:sp>
          <p:nvSpPr>
            <p:cNvPr id="17" name="TextBox 17"/>
            <p:cNvSpPr txBox="1"/>
            <p:nvPr/>
          </p:nvSpPr>
          <p:spPr>
            <a:xfrm>
              <a:off x="1009117" y="1612485"/>
              <a:ext cx="3598044" cy="1163955"/>
            </a:xfrm>
            <a:prstGeom prst="rect">
              <a:avLst/>
            </a:prstGeom>
          </p:spPr>
          <p:txBody>
            <a:bodyPr lIns="0" tIns="0" rIns="0" bIns="0" rtlCol="0" anchor="t">
              <a:spAutoFit/>
            </a:bodyPr>
            <a:lstStyle/>
            <a:p>
              <a:pPr algn="ctr">
                <a:lnSpc>
                  <a:spcPts val="3600"/>
                </a:lnSpc>
              </a:pPr>
              <a:r>
                <a:rPr lang="en-US" sz="2400">
                  <a:solidFill>
                    <a:srgbClr val="000000"/>
                  </a:solidFill>
                  <a:latin typeface="Montserrat Bold"/>
                </a:rPr>
                <a:t>Believing that one can improve </a:t>
              </a:r>
            </a:p>
          </p:txBody>
        </p:sp>
        <p:sp>
          <p:nvSpPr>
            <p:cNvPr id="18" name="TextBox 18"/>
            <p:cNvSpPr txBox="1"/>
            <p:nvPr/>
          </p:nvSpPr>
          <p:spPr>
            <a:xfrm>
              <a:off x="5724257" y="1307685"/>
              <a:ext cx="5601930" cy="1773555"/>
            </a:xfrm>
            <a:prstGeom prst="rect">
              <a:avLst/>
            </a:prstGeom>
          </p:spPr>
          <p:txBody>
            <a:bodyPr lIns="0" tIns="0" rIns="0" bIns="0" rtlCol="0" anchor="t">
              <a:spAutoFit/>
            </a:bodyPr>
            <a:lstStyle/>
            <a:p>
              <a:pPr algn="ctr">
                <a:lnSpc>
                  <a:spcPts val="3600"/>
                </a:lnSpc>
              </a:pPr>
              <a:r>
                <a:rPr lang="en-US" sz="2400">
                  <a:solidFill>
                    <a:srgbClr val="000000"/>
                  </a:solidFill>
                  <a:latin typeface="Montserrat Bold"/>
                </a:rPr>
                <a:t>Establishing a mutually trusting and helping relationship </a:t>
              </a:r>
            </a:p>
          </p:txBody>
        </p:sp>
        <p:sp>
          <p:nvSpPr>
            <p:cNvPr id="19" name="TextBox 19"/>
            <p:cNvSpPr txBox="1"/>
            <p:nvPr/>
          </p:nvSpPr>
          <p:spPr>
            <a:xfrm>
              <a:off x="11834187" y="1307685"/>
              <a:ext cx="5219419" cy="1773555"/>
            </a:xfrm>
            <a:prstGeom prst="rect">
              <a:avLst/>
            </a:prstGeom>
          </p:spPr>
          <p:txBody>
            <a:bodyPr lIns="0" tIns="0" rIns="0" bIns="0" rtlCol="0" anchor="t">
              <a:spAutoFit/>
            </a:bodyPr>
            <a:lstStyle/>
            <a:p>
              <a:pPr algn="ctr">
                <a:lnSpc>
                  <a:spcPts val="3600"/>
                </a:lnSpc>
              </a:pPr>
              <a:r>
                <a:rPr lang="en-US" sz="2400">
                  <a:solidFill>
                    <a:srgbClr val="000000"/>
                  </a:solidFill>
                  <a:latin typeface="Montserrat Bold"/>
                </a:rPr>
                <a:t>Listening to understand &amp; asking open-ended questions</a:t>
              </a:r>
            </a:p>
          </p:txBody>
        </p:sp>
        <p:sp>
          <p:nvSpPr>
            <p:cNvPr id="20" name="TextBox 20"/>
            <p:cNvSpPr txBox="1"/>
            <p:nvPr/>
          </p:nvSpPr>
          <p:spPr>
            <a:xfrm>
              <a:off x="17857060" y="1367833"/>
              <a:ext cx="5114969" cy="1773555"/>
            </a:xfrm>
            <a:prstGeom prst="rect">
              <a:avLst/>
            </a:prstGeom>
          </p:spPr>
          <p:txBody>
            <a:bodyPr lIns="0" tIns="0" rIns="0" bIns="0" rtlCol="0" anchor="t">
              <a:spAutoFit/>
            </a:bodyPr>
            <a:lstStyle/>
            <a:p>
              <a:pPr algn="ctr">
                <a:lnSpc>
                  <a:spcPts val="3600"/>
                </a:lnSpc>
              </a:pPr>
              <a:r>
                <a:rPr lang="en-US" sz="2400">
                  <a:solidFill>
                    <a:srgbClr val="000000"/>
                  </a:solidFill>
                  <a:latin typeface="Montserrat Bold"/>
                </a:rPr>
                <a:t>Affirming strengths, successes, and personal characteristics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865" b="786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41388" y="7420510"/>
            <a:ext cx="19638901" cy="4452463"/>
          </a:xfrm>
          <a:prstGeom prst="rect">
            <a:avLst/>
          </a:prstGeom>
        </p:spPr>
      </p:pic>
      <p:sp>
        <p:nvSpPr>
          <p:cNvPr id="4" name="TextBox 4"/>
          <p:cNvSpPr txBox="1"/>
          <p:nvPr/>
        </p:nvSpPr>
        <p:spPr>
          <a:xfrm>
            <a:off x="1644742" y="2864408"/>
            <a:ext cx="14221022" cy="3469006"/>
          </a:xfrm>
          <a:prstGeom prst="rect">
            <a:avLst/>
          </a:prstGeom>
        </p:spPr>
        <p:txBody>
          <a:bodyPr lIns="0" tIns="0" rIns="0" bIns="0" rtlCol="0" anchor="t">
            <a:spAutoFit/>
          </a:bodyPr>
          <a:lstStyle/>
          <a:p>
            <a:pPr marL="669286" lvl="1" indent="-334643">
              <a:lnSpc>
                <a:spcPts val="5579"/>
              </a:lnSpc>
              <a:buFont typeface="Arial"/>
              <a:buChar char="•"/>
            </a:pPr>
            <a:r>
              <a:rPr lang="en-US" sz="3099">
                <a:solidFill>
                  <a:srgbClr val="000000"/>
                </a:solidFill>
                <a:latin typeface="Montserrat"/>
              </a:rPr>
              <a:t>A common part of contemplating change  </a:t>
            </a:r>
          </a:p>
          <a:p>
            <a:pPr marL="669286" lvl="1" indent="-334643">
              <a:lnSpc>
                <a:spcPts val="5579"/>
              </a:lnSpc>
              <a:buFont typeface="Arial"/>
              <a:buChar char="•"/>
            </a:pPr>
            <a:r>
              <a:rPr lang="en-US" sz="3099">
                <a:solidFill>
                  <a:srgbClr val="000000"/>
                </a:solidFill>
                <a:latin typeface="Montserrat"/>
              </a:rPr>
              <a:t>Ambivalence is when one feels two ways about a situation and the individual can see the pros and cons of changing and not changing. </a:t>
            </a:r>
          </a:p>
          <a:p>
            <a:pPr marL="669286" lvl="1" indent="-334643">
              <a:lnSpc>
                <a:spcPts val="5579"/>
              </a:lnSpc>
              <a:buFont typeface="Arial"/>
              <a:buChar char="•"/>
            </a:pPr>
            <a:r>
              <a:rPr lang="en-US" sz="3099">
                <a:solidFill>
                  <a:srgbClr val="000000"/>
                </a:solidFill>
                <a:latin typeface="Montserrat"/>
              </a:rPr>
              <a:t>It is not reluctance toward change</a:t>
            </a:r>
          </a:p>
          <a:p>
            <a:pPr marL="669286" lvl="1" indent="-334643">
              <a:lnSpc>
                <a:spcPts val="5579"/>
              </a:lnSpc>
              <a:buFont typeface="Arial"/>
              <a:buChar char="•"/>
            </a:pPr>
            <a:r>
              <a:rPr lang="en-US" sz="3099">
                <a:solidFill>
                  <a:srgbClr val="000000"/>
                </a:solidFill>
                <a:latin typeface="Montserrat"/>
              </a:rPr>
              <a:t>It is not lack of caring </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56066">
            <a:off x="13859407" y="-1728833"/>
            <a:ext cx="4835633" cy="4043798"/>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478481" y="5835758"/>
            <a:ext cx="5387282" cy="4451242"/>
          </a:xfrm>
          <a:prstGeom prst="rect">
            <a:avLst/>
          </a:prstGeom>
        </p:spPr>
      </p:pic>
      <p:sp>
        <p:nvSpPr>
          <p:cNvPr id="7" name="TextBox 7"/>
          <p:cNvSpPr txBox="1"/>
          <p:nvPr/>
        </p:nvSpPr>
        <p:spPr>
          <a:xfrm>
            <a:off x="3512061" y="1009650"/>
            <a:ext cx="9514783" cy="1390650"/>
          </a:xfrm>
          <a:prstGeom prst="rect">
            <a:avLst/>
          </a:prstGeom>
        </p:spPr>
        <p:txBody>
          <a:bodyPr lIns="0" tIns="0" rIns="0" bIns="0" rtlCol="0" anchor="t">
            <a:spAutoFit/>
          </a:bodyPr>
          <a:lstStyle/>
          <a:p>
            <a:pPr algn="ctr">
              <a:lnSpc>
                <a:spcPts val="9000"/>
              </a:lnSpc>
            </a:pPr>
            <a:r>
              <a:rPr lang="en-US" sz="9000">
                <a:solidFill>
                  <a:srgbClr val="000000"/>
                </a:solidFill>
                <a:latin typeface="Alegreya Sans SC Black"/>
              </a:rPr>
              <a:t>Ambivalence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1735</Words>
  <Application>Microsoft Office PowerPoint</Application>
  <PresentationFormat>Custom</PresentationFormat>
  <Paragraphs>210</Paragraphs>
  <Slides>28</Slides>
  <Notes>1</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Open Sans</vt:lpstr>
      <vt:lpstr>Alegreya Sans SC Black Bold</vt:lpstr>
      <vt:lpstr>Arial</vt:lpstr>
      <vt:lpstr>Alegreya Sans SC Bold</vt:lpstr>
      <vt:lpstr>Alegreya Sans Black</vt:lpstr>
      <vt:lpstr>Montserrat</vt:lpstr>
      <vt:lpstr>Shrikhand Bold</vt:lpstr>
      <vt:lpstr>Alegreya Sans SC Regular</vt:lpstr>
      <vt:lpstr>Alegreya Sans SC Bold Bold</vt:lpstr>
      <vt:lpstr>Alegreya Sans Bold</vt:lpstr>
      <vt:lpstr>Alegreya Sans Regular</vt:lpstr>
      <vt:lpstr>Montserrat Bold</vt:lpstr>
      <vt:lpstr>Calibri</vt:lpstr>
      <vt:lpstr>Alegreya Sans SC Black</vt:lpstr>
      <vt:lpstr>Alegreya Sans Regular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Parental Motivation to Change</dc:title>
  <cp:lastModifiedBy>Lyndi Bradley</cp:lastModifiedBy>
  <cp:revision>1</cp:revision>
  <cp:lastPrinted>2022-07-12T15:05:24Z</cp:lastPrinted>
  <dcterms:created xsi:type="dcterms:W3CDTF">2006-08-16T00:00:00Z</dcterms:created>
  <dcterms:modified xsi:type="dcterms:W3CDTF">2022-07-12T15:07:22Z</dcterms:modified>
  <dc:identifier>DAFEbwDJv4k</dc:identifier>
</cp:coreProperties>
</file>