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 Slab"/>
      <p:regular r:id="rId17"/>
      <p:bold r:id="rId18"/>
    </p:embeddedFon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Slab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regular.fntdata"/><Relationship Id="rId6" Type="http://schemas.openxmlformats.org/officeDocument/2006/relationships/slide" Target="slides/slide1.xml"/><Relationship Id="rId18" Type="http://schemas.openxmlformats.org/officeDocument/2006/relationships/font" Target="fonts/RobotoSlab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29774665e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29774665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29774665e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29774665e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1f5099c40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1f5099c40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1f5099c40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1f5099c40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1f5099c40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1f5099c40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1f5099c40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1f5099c40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26c7f83c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26c7f83c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26c7f83c9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26c7f83c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26c7f83c9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26c7f83c9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26c7f83c9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26c7f83c9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orldbook.kitaboo.com/reader/worldbook/index.html?usertoken=Mjk5MzQ6MTpJUjA5MjAxNjoyOmNsaWVudDE2OTc6MTY5NzoyMjE2Mjg4OjE6MTU4NDM4MDExMzA2Mjp1cw%3D%3D&amp;fbclid=IwAR0ZKCyF3qk4MOWgIhxZy3z6aQoN8zgSrzgRzyTa0ionk7DxXNwmg7BYuB8" TargetMode="External"/><Relationship Id="rId4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nccih.nih.gov/health/meditation/overview.htm" TargetMode="External"/><Relationship Id="rId4" Type="http://schemas.openxmlformats.org/officeDocument/2006/relationships/hyperlink" Target="https://nccih.nih.gov/health/meditation/overview.htm" TargetMode="External"/><Relationship Id="rId10" Type="http://schemas.openxmlformats.org/officeDocument/2006/relationships/image" Target="../media/image4.jpg"/><Relationship Id="rId9" Type="http://schemas.openxmlformats.org/officeDocument/2006/relationships/hyperlink" Target="https://www.drugabuse.gov/related-topics/health-consequences-drug-misuse" TargetMode="External"/><Relationship Id="rId5" Type="http://schemas.openxmlformats.org/officeDocument/2006/relationships/hyperlink" Target="https://www.cdc.gov/nccdphp/dnpao/features/national-nutrition-month/index.html" TargetMode="External"/><Relationship Id="rId6" Type="http://schemas.openxmlformats.org/officeDocument/2006/relationships/hyperlink" Target="https://www.cdc.gov/physicalactivity/basics/index.htm" TargetMode="External"/><Relationship Id="rId7" Type="http://schemas.openxmlformats.org/officeDocument/2006/relationships/hyperlink" Target="https://www.cdc.gov/sleep/about_sleep/sleep_hygiene.html" TargetMode="External"/><Relationship Id="rId8" Type="http://schemas.openxmlformats.org/officeDocument/2006/relationships/hyperlink" Target="https://www.cdc.gov/alcohol/fact-sheets/alcohol-use.htm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0000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8000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4EBC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8000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4EBC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4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4EBC3"/>
                </a:solidFill>
              </a:rPr>
              <a:t>RESOURCES TO HELP YOU THROUGH COVID-19</a:t>
            </a:r>
            <a:endParaRPr>
              <a:solidFill>
                <a:srgbClr val="F4EBC3"/>
              </a:solidFill>
            </a:endParaRPr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4EBC3"/>
                </a:solidFill>
              </a:rPr>
              <a:t>Find the help that is right for you</a:t>
            </a:r>
            <a:endParaRPr>
              <a:solidFill>
                <a:srgbClr val="F4EBC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0000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>
            <a:off x="387900" y="2928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lang="en">
                <a:solidFill>
                  <a:srgbClr val="F4EBC3"/>
                </a:solidFill>
              </a:rPr>
              <a:t>THINGS TO DO WITH YOUR KIDS</a:t>
            </a:r>
            <a:endParaRPr>
              <a:solidFill>
                <a:srgbClr val="F4EBC3"/>
              </a:solidFill>
            </a:endParaRPr>
          </a:p>
        </p:txBody>
      </p:sp>
      <p:sp>
        <p:nvSpPr>
          <p:cNvPr id="135" name="Google Shape;135;p22"/>
          <p:cNvSpPr txBox="1"/>
          <p:nvPr>
            <p:ph idx="1" type="body"/>
          </p:nvPr>
        </p:nvSpPr>
        <p:spPr>
          <a:xfrm>
            <a:off x="269950" y="1226700"/>
            <a:ext cx="8368200" cy="258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❏"/>
            </a:pPr>
            <a:r>
              <a:rPr lang="en">
                <a:solidFill>
                  <a:srgbClr val="FFFFFF"/>
                </a:solidFill>
              </a:rPr>
              <a:t>Create a timetable: Structure a week for your child that                             replicates a school week. Set them a timetable with start and end time, with breaks in between.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❏"/>
            </a:pPr>
            <a:r>
              <a:rPr lang="en">
                <a:solidFill>
                  <a:srgbClr val="FFFFFF"/>
                </a:solidFill>
              </a:rPr>
              <a:t>Work out Together: Try and get children involved with your daily activities. 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❏"/>
            </a:pPr>
            <a:r>
              <a:rPr lang="en">
                <a:solidFill>
                  <a:srgbClr val="FFFFFF"/>
                </a:solidFill>
              </a:rPr>
              <a:t>Encourage Literacy: </a:t>
            </a:r>
            <a:r>
              <a:rPr lang="en">
                <a:solidFill>
                  <a:srgbClr val="FFFFFF"/>
                </a:solidFill>
                <a:uFill>
                  <a:noFill/>
                </a:uFill>
                <a:hlinkClick r:id="rId3"/>
              </a:rPr>
              <a:t>World Book Online</a:t>
            </a:r>
            <a:r>
              <a:rPr lang="en">
                <a:solidFill>
                  <a:srgbClr val="FFFFFF"/>
                </a:solidFill>
              </a:rPr>
              <a:t> have a fabulous collection of over 3,000 ebooks for children to access at home for FREE.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❏"/>
            </a:pPr>
            <a:r>
              <a:rPr lang="en">
                <a:solidFill>
                  <a:srgbClr val="FFFFFF"/>
                </a:solidFill>
              </a:rPr>
              <a:t>Use Daily Positive Affirmations: Repeat positive powerful affirmations 3 times out loud together with your children.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6" name="Google Shape;136;p22"/>
          <p:cNvSpPr txBox="1"/>
          <p:nvPr/>
        </p:nvSpPr>
        <p:spPr>
          <a:xfrm>
            <a:off x="269950" y="3756150"/>
            <a:ext cx="55212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2222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Tips On How To Cope With Children During Quarantine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2222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https://www.forbes.com/sites/biancamillercole/2020/03/20/18-tips-on-how-to-cope-with-children-on-quarantine/#6cf26b17e6e8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7" name="Google Shape;13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7050" y="292875"/>
            <a:ext cx="2571149" cy="129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0000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/>
          <p:nvPr>
            <p:ph type="title"/>
          </p:nvPr>
        </p:nvSpPr>
        <p:spPr>
          <a:xfrm>
            <a:off x="387900" y="2928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lang="en">
                <a:solidFill>
                  <a:srgbClr val="F4EBC3"/>
                </a:solidFill>
              </a:rPr>
              <a:t>THINGS TO DO WITH YOUR KIDS</a:t>
            </a:r>
            <a:endParaRPr>
              <a:solidFill>
                <a:srgbClr val="F4EBC3"/>
              </a:solidFill>
            </a:endParaRPr>
          </a:p>
        </p:txBody>
      </p:sp>
      <p:sp>
        <p:nvSpPr>
          <p:cNvPr id="143" name="Google Shape;143;p23"/>
          <p:cNvSpPr txBox="1"/>
          <p:nvPr>
            <p:ph idx="1" type="body"/>
          </p:nvPr>
        </p:nvSpPr>
        <p:spPr>
          <a:xfrm>
            <a:off x="269950" y="1226700"/>
            <a:ext cx="8368200" cy="258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❏"/>
            </a:pPr>
            <a:r>
              <a:rPr lang="en">
                <a:solidFill>
                  <a:srgbClr val="FFFFFF"/>
                </a:solidFill>
              </a:rPr>
              <a:t>Gardening basics: stock up on enough seeds, small plants and soil so you can have plenty gardening projects for your kids. It is also a good way to show them how to be responsible and take care plants.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❏"/>
            </a:pPr>
            <a:r>
              <a:rPr lang="en">
                <a:solidFill>
                  <a:srgbClr val="FFFFFF"/>
                </a:solidFill>
              </a:rPr>
              <a:t>Cooking: show your kids how to prep and cook their favorite meals. This is a life skill and will also provide quality bonding time with them.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❏"/>
            </a:pPr>
            <a:r>
              <a:rPr lang="en">
                <a:solidFill>
                  <a:srgbClr val="FFFFFF"/>
                </a:solidFill>
              </a:rPr>
              <a:t>Movie Nights: choosing a specific day of the week                                            to dedicate to a movie night for you and your kids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4" name="Google Shape;144;p23"/>
          <p:cNvSpPr txBox="1"/>
          <p:nvPr/>
        </p:nvSpPr>
        <p:spPr>
          <a:xfrm>
            <a:off x="269950" y="3756150"/>
            <a:ext cx="55212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2222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Activities for you and your kids during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quarantine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2222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https://www.latimes.com/lifestyle/story/2020-03-26/10-things-to-do-right-now-inside-with-young-kids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5" name="Google Shape;1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2250" y="3046875"/>
            <a:ext cx="3013299" cy="200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0000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4EBC3"/>
                </a:solidFill>
              </a:rPr>
              <a:t>SCHOOLS AND CHILDCARE</a:t>
            </a:r>
            <a:endParaRPr>
              <a:solidFill>
                <a:srgbClr val="F4EBC3"/>
              </a:solidFill>
            </a:endParaRPr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87900" y="1214900"/>
            <a:ext cx="8368200" cy="16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Keep track of the school dismissal updates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Talk to your school about options for digital and distance learning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Discourage children from gathering in public places  to help slow the spread of COVID-19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Practice and reinforce good prevention habits with your family</a:t>
            </a: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6350" y="3185225"/>
            <a:ext cx="3271699" cy="18403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222725" y="3586350"/>
            <a:ext cx="3929700" cy="11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Interim Guidance on Management of Coronavirus Disease 2019 from Centers for Disease Control and Prevention (CDC).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https://www.cdc.gov/coronavirus/2019-ncov/community/schools-childcare/index.html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0000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4EBC3"/>
                </a:solidFill>
              </a:rPr>
              <a:t>COLLEGES AND UNIVERSITIES</a:t>
            </a:r>
            <a:endParaRPr>
              <a:solidFill>
                <a:srgbClr val="F4EBC3"/>
              </a:solidFill>
            </a:endParaRPr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87900" y="1242075"/>
            <a:ext cx="8368200" cy="21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❏"/>
            </a:pPr>
            <a:r>
              <a:rPr lang="en">
                <a:solidFill>
                  <a:srgbClr val="FFFFFF"/>
                </a:solidFill>
              </a:rPr>
              <a:t>Explore  student support services such as online library services, print materials available online, phone- or internet-based counseling support, or study groups enabled through digital media.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Keep track of the university dismissal updates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❏"/>
            </a:pPr>
            <a:r>
              <a:rPr lang="en">
                <a:solidFill>
                  <a:srgbClr val="FFFFFF"/>
                </a:solidFill>
              </a:rPr>
              <a:t>Review new assignments, learning, and research. 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❏"/>
            </a:pPr>
            <a:r>
              <a:rPr lang="en">
                <a:solidFill>
                  <a:srgbClr val="FFFFFF"/>
                </a:solidFill>
              </a:rPr>
              <a:t>Communicate with your professor/peers about any issues you are facing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6175" y="3218800"/>
            <a:ext cx="2450550" cy="184212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495475" y="3491925"/>
            <a:ext cx="3940200" cy="14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Interim Guidance on Management of Coronavirus Disease 2019 from Centers for Disease Control and Prevention (CDC).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https://www.cdc.gov/coronavirus/2019-ncov/community/colleges-universities/faq.html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0000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87900" y="36365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4EBC3"/>
                </a:solidFill>
              </a:rPr>
              <a:t>HOME RESOURCES</a:t>
            </a:r>
            <a:endParaRPr>
              <a:solidFill>
                <a:srgbClr val="F4EBC3"/>
              </a:solidFill>
            </a:endParaRPr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387900" y="1226699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❏"/>
            </a:pPr>
            <a:r>
              <a:rPr lang="en">
                <a:solidFill>
                  <a:srgbClr val="FFFFFF"/>
                </a:solidFill>
              </a:rPr>
              <a:t>Know the signs and symptoms of COVID-19 and what to do if you become symptomatic.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❏"/>
            </a:pPr>
            <a:r>
              <a:rPr lang="en">
                <a:solidFill>
                  <a:srgbClr val="FFFFFF"/>
                </a:solidFill>
              </a:rPr>
              <a:t>Practice personal protective measures (e.g. hand washing).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❏"/>
            </a:pPr>
            <a:r>
              <a:rPr lang="en">
                <a:solidFill>
                  <a:srgbClr val="FFFFFF"/>
                </a:solidFill>
              </a:rPr>
              <a:t>Create a household plan of action* 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❏"/>
            </a:pPr>
            <a:r>
              <a:rPr lang="en">
                <a:solidFill>
                  <a:srgbClr val="FFFFFF"/>
                </a:solidFill>
              </a:rPr>
              <a:t>Ensure 30-day supply of all medicines.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❏"/>
            </a:pPr>
            <a:r>
              <a:rPr lang="en">
                <a:solidFill>
                  <a:srgbClr val="FFFFFF"/>
                </a:solidFill>
              </a:rPr>
              <a:t>Avoid gatherings or other situations of potential exposures, including church attendance and social events with 10 or more people as much as possible.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❏"/>
            </a:pPr>
            <a:r>
              <a:rPr lang="en">
                <a:solidFill>
                  <a:srgbClr val="FFFFFF"/>
                </a:solidFill>
              </a:rPr>
              <a:t>Avoid cruise travel and non-essential air travel</a:t>
            </a:r>
            <a:endParaRPr sz="1300">
              <a:solidFill>
                <a:srgbClr val="21252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112800" y="3739700"/>
            <a:ext cx="4459200" cy="9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Interim Guidance on Management of Coronavirus Disease 2019 from Centers for Disease Control and Prevention (CDC).https://www.cdc.gov/coronavirus/2019-ncov/cases-updates/florida.html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4966550" y="3538975"/>
            <a:ext cx="3999300" cy="9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*What you can do to prepare, if you or a family member gets ill, or if your community experiences spread of COVID-19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https://www.cdc.gov/coronavirus/2019-ncov/downloads/community-mitigation-strategy.pdf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3975" y="0"/>
            <a:ext cx="1331551" cy="1331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0000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4EBC3"/>
                </a:solidFill>
              </a:rPr>
              <a:t>CARE AND TREATMENT OF MENTAL AND SUBSTANCE USE DISORDERS</a:t>
            </a:r>
            <a:endParaRPr>
              <a:solidFill>
                <a:srgbClr val="F4EBC3"/>
              </a:solidFill>
            </a:endParaRPr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387900" y="1489825"/>
            <a:ext cx="8368200" cy="22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I</a:t>
            </a:r>
            <a:r>
              <a:rPr lang="en"/>
              <a:t>npatient facilities should be reserved for those for                                    whom outpatient measures are not considered an                               adequate clinical option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Use of telehealth and/or telephonic services to provide evaluation and treatment of patients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Consideration of the use of buprenorphine products to treat opioid use disorder</a:t>
            </a:r>
            <a:endParaRPr/>
          </a:p>
        </p:txBody>
      </p:sp>
      <p:sp>
        <p:nvSpPr>
          <p:cNvPr id="96" name="Google Shape;96;p17"/>
          <p:cNvSpPr txBox="1"/>
          <p:nvPr/>
        </p:nvSpPr>
        <p:spPr>
          <a:xfrm>
            <a:off x="471875" y="3708325"/>
            <a:ext cx="5815800" cy="12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Considerations for the Care and Treatment of Mental and Substance Use Disorders in the COVID-19 Epidemic: March 20, 2020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https://www.samhsa.gov/sites/default/files/considerations-care-treatment-mental-substance-use-disorders-covid19.pdf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9725" y="806925"/>
            <a:ext cx="2795198" cy="1863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0000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4EBC3"/>
                </a:solidFill>
              </a:rPr>
              <a:t>UNSHELTERED / HOMELESS</a:t>
            </a:r>
            <a:endParaRPr>
              <a:solidFill>
                <a:srgbClr val="F4EBC3"/>
              </a:solidFill>
            </a:endParaRPr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387900" y="1489825"/>
            <a:ext cx="8368200" cy="30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800"/>
              <a:buChar char="❏"/>
            </a:pPr>
            <a:r>
              <a:rPr lang="en">
                <a:solidFill>
                  <a:srgbClr val="FFFFFF"/>
                </a:solidFill>
              </a:rPr>
              <a:t>Establish ongoing communication with your local public health department to facilitate access to relevant information before and during an outbreak.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❏"/>
            </a:pPr>
            <a:r>
              <a:rPr lang="en">
                <a:solidFill>
                  <a:srgbClr val="FFFFFF"/>
                </a:solidFill>
              </a:rPr>
              <a:t>In general sleeping areas (for those who are not experiencing respiratory symptoms), ensure that beds/mats are at least 3 feet apart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❏"/>
            </a:pPr>
            <a:r>
              <a:rPr lang="en">
                <a:solidFill>
                  <a:srgbClr val="FFFFFF"/>
                </a:solidFill>
              </a:rPr>
              <a:t>Identify a list of key contacts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❏"/>
            </a:pPr>
            <a:r>
              <a:rPr lang="en">
                <a:solidFill>
                  <a:srgbClr val="FFFFFF"/>
                </a:solidFill>
              </a:rPr>
              <a:t>Identify a list of healthcare facilities 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❏"/>
            </a:pPr>
            <a:r>
              <a:rPr lang="en">
                <a:solidFill>
                  <a:srgbClr val="FFFFFF"/>
                </a:solidFill>
              </a:rPr>
              <a:t>Include contingency plans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387900" y="3572675"/>
            <a:ext cx="58158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Interim Guidance for Responding to Coronavirus Disease 2019 (COVID-19) among People Experiencing Unsheltered Homelessness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https://www.cdc.gov/coronavirus/2019-ncov/community/homeless-shelters/unsheltered-homelessness.html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5" name="Google Shape;105;p18"/>
          <p:cNvPicPr preferRelativeResize="0"/>
          <p:nvPr/>
        </p:nvPicPr>
        <p:blipFill rotWithShape="1">
          <a:blip r:embed="rId3">
            <a:alphaModFix/>
          </a:blip>
          <a:srcRect b="21621" l="23487" r="8999" t="26427"/>
          <a:stretch/>
        </p:blipFill>
        <p:spPr>
          <a:xfrm>
            <a:off x="5770050" y="116850"/>
            <a:ext cx="3373949" cy="136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0000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387900" y="80015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lang="en">
                <a:solidFill>
                  <a:srgbClr val="F4EBC3"/>
                </a:solidFill>
              </a:rPr>
              <a:t>CORRECTIONAL AND </a:t>
            </a:r>
            <a:r>
              <a:rPr lang="en">
                <a:solidFill>
                  <a:srgbClr val="F4EBC3"/>
                </a:solidFill>
              </a:rPr>
              <a:t>DETENTION</a:t>
            </a:r>
            <a:r>
              <a:rPr lang="en">
                <a:solidFill>
                  <a:srgbClr val="F4EBC3"/>
                </a:solidFill>
              </a:rPr>
              <a:t> FACILITIES</a:t>
            </a:r>
            <a:endParaRPr>
              <a:solidFill>
                <a:srgbClr val="F4EBC3"/>
              </a:solidFill>
            </a:endParaRPr>
          </a:p>
        </p:txBody>
      </p:sp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269950" y="1226700"/>
            <a:ext cx="8368200" cy="22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❏"/>
            </a:pPr>
            <a:r>
              <a:rPr lang="en">
                <a:solidFill>
                  <a:srgbClr val="FFFFFF"/>
                </a:solidFill>
              </a:rPr>
              <a:t>Verbal screening and temperature check protocols for incoming incarcerated/detained individuals, staff, and visitors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❏"/>
            </a:pPr>
            <a:r>
              <a:rPr lang="en">
                <a:solidFill>
                  <a:srgbClr val="FFFFFF"/>
                </a:solidFill>
              </a:rPr>
              <a:t>Reinforcing hygiene practices, intensifying cleaning and disinfection of the facility, screening (new intakes, visitors, and staff), continued communication with incarcerated/detained persons and staff, and social distancing measures 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❏"/>
            </a:pPr>
            <a:r>
              <a:rPr lang="en">
                <a:solidFill>
                  <a:srgbClr val="FFFFFF"/>
                </a:solidFill>
              </a:rPr>
              <a:t>Read </a:t>
            </a:r>
            <a:r>
              <a:rPr lang="en">
                <a:solidFill>
                  <a:srgbClr val="FFFFFF"/>
                </a:solidFill>
              </a:rPr>
              <a:t>signage</a:t>
            </a:r>
            <a:r>
              <a:rPr lang="en">
                <a:solidFill>
                  <a:srgbClr val="FFFFFF"/>
                </a:solidFill>
              </a:rPr>
              <a:t> </a:t>
            </a:r>
            <a:r>
              <a:rPr lang="en">
                <a:solidFill>
                  <a:srgbClr val="FFFFFF"/>
                </a:solidFill>
              </a:rPr>
              <a:t>posted</a:t>
            </a:r>
            <a:r>
              <a:rPr lang="en">
                <a:solidFill>
                  <a:srgbClr val="FFFFFF"/>
                </a:solidFill>
              </a:rPr>
              <a:t> around the correctional facility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❏"/>
            </a:pPr>
            <a:r>
              <a:rPr lang="en">
                <a:solidFill>
                  <a:srgbClr val="FFFFFF"/>
                </a:solidFill>
              </a:rPr>
              <a:t>Report symptoms to staff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269950" y="3550800"/>
            <a:ext cx="5262900" cy="9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Interim Guidance on Management of Coronavirus Disease 2019 (COVID-19) in Correctional and Detention Facilities https://www.cdc.gov/coronavirus/2019-ncov/community/correction-detention/guidance-correctional-detention.html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5000" y="3343050"/>
            <a:ext cx="2700101" cy="167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0000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387900" y="2928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lang="en">
                <a:solidFill>
                  <a:srgbClr val="F4EBC3"/>
                </a:solidFill>
              </a:rPr>
              <a:t>DEALING WITH ANXIETY</a:t>
            </a:r>
            <a:endParaRPr>
              <a:solidFill>
                <a:srgbClr val="F4EBC3"/>
              </a:solidFill>
            </a:endParaRPr>
          </a:p>
        </p:txBody>
      </p:sp>
      <p:sp>
        <p:nvSpPr>
          <p:cNvPr id="119" name="Google Shape;119;p20"/>
          <p:cNvSpPr txBox="1"/>
          <p:nvPr>
            <p:ph idx="1" type="body"/>
          </p:nvPr>
        </p:nvSpPr>
        <p:spPr>
          <a:xfrm>
            <a:off x="269950" y="1226700"/>
            <a:ext cx="8368200" cy="258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❏"/>
            </a:pPr>
            <a:r>
              <a:rPr lang="en">
                <a:solidFill>
                  <a:srgbClr val="FFFFFF"/>
                </a:solidFill>
              </a:rPr>
              <a:t>Take breaks from watching, reading, or listening to news stories, including social media. Hearing about the pandemic repeatedly can be upsetting.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❏"/>
            </a:pPr>
            <a:r>
              <a:rPr lang="en">
                <a:solidFill>
                  <a:srgbClr val="FFFFFF"/>
                </a:solidFill>
              </a:rPr>
              <a:t>Take care of your body. Take deep breaths, stretch, or </a:t>
            </a:r>
            <a:r>
              <a:rPr lang="en">
                <a:solidFill>
                  <a:srgbClr val="FFFFFF"/>
                </a:solidFill>
                <a:uFill>
                  <a:noFill/>
                </a:uFill>
                <a:hlinkClick r:id="rId3"/>
              </a:rPr>
              <a:t>meditate</a:t>
            </a:r>
            <a:endParaRPr>
              <a:solidFill>
                <a:srgbClr val="FFFFFF"/>
              </a:solidFill>
              <a:uFill>
                <a:noFill/>
              </a:uFill>
              <a:hlinkClick r:id="rId4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❏"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r:id="rId5"/>
              </a:rPr>
              <a:t>Try to eat healthy, well-balanced meals</a:t>
            </a:r>
            <a:r>
              <a:rPr lang="en">
                <a:solidFill>
                  <a:srgbClr val="FFFFFF"/>
                </a:solidFill>
              </a:rPr>
              <a:t>, </a:t>
            </a:r>
            <a:r>
              <a:rPr lang="en">
                <a:solidFill>
                  <a:srgbClr val="FFFFFF"/>
                </a:solidFill>
                <a:uFill>
                  <a:noFill/>
                </a:uFill>
                <a:hlinkClick r:id="rId6"/>
              </a:rPr>
              <a:t>exercise regularly</a:t>
            </a:r>
            <a:r>
              <a:rPr lang="en">
                <a:solidFill>
                  <a:srgbClr val="FFFFFF"/>
                </a:solidFill>
              </a:rPr>
              <a:t>, </a:t>
            </a:r>
            <a:r>
              <a:rPr lang="en">
                <a:solidFill>
                  <a:srgbClr val="FFFFFF"/>
                </a:solidFill>
                <a:uFill>
                  <a:noFill/>
                </a:uFill>
                <a:hlinkClick r:id="rId7"/>
              </a:rPr>
              <a:t>get plenty of sleep</a:t>
            </a:r>
            <a:r>
              <a:rPr lang="en">
                <a:solidFill>
                  <a:srgbClr val="FFFFFF"/>
                </a:solidFill>
              </a:rPr>
              <a:t>, and </a:t>
            </a:r>
            <a:r>
              <a:rPr lang="en">
                <a:solidFill>
                  <a:srgbClr val="FFFFFF"/>
                </a:solidFill>
                <a:uFill>
                  <a:noFill/>
                </a:uFill>
                <a:hlinkClick r:id="rId8"/>
              </a:rPr>
              <a:t>avoid alcohol</a:t>
            </a:r>
            <a:r>
              <a:rPr lang="en">
                <a:solidFill>
                  <a:srgbClr val="FFFFFF"/>
                </a:solidFill>
              </a:rPr>
              <a:t> and </a:t>
            </a:r>
            <a:r>
              <a:rPr lang="en">
                <a:solidFill>
                  <a:srgbClr val="FFFFFF"/>
                </a:solidFill>
                <a:uFill>
                  <a:noFill/>
                </a:uFill>
                <a:hlinkClick r:id="rId9"/>
              </a:rPr>
              <a:t>drugs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❏"/>
            </a:pPr>
            <a:r>
              <a:rPr lang="en">
                <a:solidFill>
                  <a:srgbClr val="FFFFFF"/>
                </a:solidFill>
              </a:rPr>
              <a:t>Make time to unwind. Try to do some other activities you enjoy.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❏"/>
            </a:pPr>
            <a:r>
              <a:rPr lang="en">
                <a:solidFill>
                  <a:srgbClr val="FFFFFF"/>
                </a:solidFill>
              </a:rPr>
              <a:t>Connect with others. Talk with people you trust about your                concerns and how you are feeling.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52049" y="3324325"/>
            <a:ext cx="2254224" cy="171300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/>
          <p:nvPr/>
        </p:nvSpPr>
        <p:spPr>
          <a:xfrm>
            <a:off x="542675" y="4034575"/>
            <a:ext cx="44829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Things you can do to support yourself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https://www.cdc.gov/coronavirus/2019-ncov/prepare/managing-stress-anxiety.html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0000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type="title"/>
          </p:nvPr>
        </p:nvSpPr>
        <p:spPr>
          <a:xfrm>
            <a:off x="387900" y="2928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lang="en">
                <a:solidFill>
                  <a:srgbClr val="F4EBC3"/>
                </a:solidFill>
              </a:rPr>
              <a:t>DEALING WITH ANXIETY</a:t>
            </a:r>
            <a:endParaRPr>
              <a:solidFill>
                <a:srgbClr val="F4EBC3"/>
              </a:solidFill>
            </a:endParaRPr>
          </a:p>
        </p:txBody>
      </p:sp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269950" y="1226700"/>
            <a:ext cx="8368200" cy="258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❏"/>
            </a:pPr>
            <a:r>
              <a:rPr lang="en">
                <a:solidFill>
                  <a:srgbClr val="FFFFFF"/>
                </a:solidFill>
              </a:rPr>
              <a:t>Stay close to your normal routine - Wake up and go to bed around the same time, eat meals, shower, adapt your exercise regimen, and get out of your PJ’s. Do laundry on Sundays as usual.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❏"/>
            </a:pPr>
            <a:r>
              <a:rPr lang="en">
                <a:solidFill>
                  <a:srgbClr val="FFFFFF"/>
                </a:solidFill>
              </a:rPr>
              <a:t>Reframe “I am stuck inside” to “I can finally focus on my home and myself”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❏"/>
            </a:pPr>
            <a:r>
              <a:rPr lang="en">
                <a:solidFill>
                  <a:srgbClr val="FFFFFF"/>
                </a:solidFill>
              </a:rPr>
              <a:t>Start a new quarantine ritual - for example, go for a daily walk, journal your thoughts/feelings, start your house DIY tasks you have been putting off for a while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❏"/>
            </a:pPr>
            <a:r>
              <a:rPr lang="en">
                <a:solidFill>
                  <a:srgbClr val="FFFFFF"/>
                </a:solidFill>
              </a:rPr>
              <a:t>Use telehealth as an option to talk to a professional                                            if your anxiety becomes unmanageable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8" name="Google Shape;128;p21"/>
          <p:cNvSpPr txBox="1"/>
          <p:nvPr/>
        </p:nvSpPr>
        <p:spPr>
          <a:xfrm>
            <a:off x="542675" y="4034575"/>
            <a:ext cx="55212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How to Manage Anxiety and Isolation During Quarantine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https://adaa.org/learn-from-us/from-the-experts/blog-posts/consumer/covid-19-lockdown-guide-how-manage-anxiety-and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9854" y="3234125"/>
            <a:ext cx="2597399" cy="173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