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0"/>
  </p:notesMasterIdLst>
  <p:sldIdLst>
    <p:sldId id="256" r:id="rId2"/>
    <p:sldId id="264" r:id="rId3"/>
    <p:sldId id="265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984" y="-7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138126-477B-4715-88C8-B60D747A7E57}" type="datetimeFigureOut">
              <a:rPr lang="en-US" smtClean="0"/>
              <a:t>9/17/2014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72ABA8-D490-40CC-8A89-806B7F077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555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2ABA8-D490-40CC-8A89-806B7F07728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209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7CEE64EE-C713-4BF4-92F1-8E5A9AABB9E4}" type="datetimeFigureOut">
              <a:rPr lang="en-US" smtClean="0"/>
              <a:t>9/17/2014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6752109-DCBA-42BB-8198-5DFE01ECE9B1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E64EE-C713-4BF4-92F1-8E5A9AABB9E4}" type="datetimeFigureOut">
              <a:rPr lang="en-US" smtClean="0"/>
              <a:t>9/17/2014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52109-DCBA-42BB-8198-5DFE01ECE9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E64EE-C713-4BF4-92F1-8E5A9AABB9E4}" type="datetimeFigureOut">
              <a:rPr lang="en-US" smtClean="0"/>
              <a:t>9/17/2014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52109-DCBA-42BB-8198-5DFE01ECE9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E64EE-C713-4BF4-92F1-8E5A9AABB9E4}" type="datetimeFigureOut">
              <a:rPr lang="en-US" smtClean="0"/>
              <a:t>9/17/2014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52109-DCBA-42BB-8198-5DFE01ECE9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E64EE-C713-4BF4-92F1-8E5A9AABB9E4}" type="datetimeFigureOut">
              <a:rPr lang="en-US" smtClean="0"/>
              <a:t>9/17/2014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52109-DCBA-42BB-8198-5DFE01ECE9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E64EE-C713-4BF4-92F1-8E5A9AABB9E4}" type="datetimeFigureOut">
              <a:rPr lang="en-US" smtClean="0"/>
              <a:t>9/17/2014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52109-DCBA-42BB-8198-5DFE01ECE9B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E64EE-C713-4BF4-92F1-8E5A9AABB9E4}" type="datetimeFigureOut">
              <a:rPr lang="en-US" smtClean="0"/>
              <a:t>9/17/2014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52109-DCBA-42BB-8198-5DFE01ECE9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E64EE-C713-4BF4-92F1-8E5A9AABB9E4}" type="datetimeFigureOut">
              <a:rPr lang="en-US" smtClean="0"/>
              <a:t>9/17/2014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52109-DCBA-42BB-8198-5DFE01ECE9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E64EE-C713-4BF4-92F1-8E5A9AABB9E4}" type="datetimeFigureOut">
              <a:rPr lang="en-US" smtClean="0"/>
              <a:t>9/17/2014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52109-DCBA-42BB-8198-5DFE01ECE9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E64EE-C713-4BF4-92F1-8E5A9AABB9E4}" type="datetimeFigureOut">
              <a:rPr lang="en-US" smtClean="0"/>
              <a:t>9/17/2014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52109-DCBA-42BB-8198-5DFE01ECE9B1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E64EE-C713-4BF4-92F1-8E5A9AABB9E4}" type="datetimeFigureOut">
              <a:rPr lang="en-US" smtClean="0"/>
              <a:t>9/17/2014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52109-DCBA-42BB-8198-5DFE01ECE9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7CEE64EE-C713-4BF4-92F1-8E5A9AABB9E4}" type="datetimeFigureOut">
              <a:rPr lang="en-US" smtClean="0"/>
              <a:t>9/17/2014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06752109-DCBA-42BB-8198-5DFE01ECE9B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438400"/>
            <a:ext cx="3313355" cy="170216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Self-Care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400" y="4114800"/>
            <a:ext cx="3309803" cy="1260629"/>
          </a:xfrm>
        </p:spPr>
        <p:txBody>
          <a:bodyPr>
            <a:noAutofit/>
          </a:bodyPr>
          <a:lstStyle/>
          <a:p>
            <a:r>
              <a:rPr lang="en-US" sz="2000" dirty="0" smtClean="0"/>
              <a:t>Activities </a:t>
            </a:r>
            <a:r>
              <a:rPr lang="en-US" sz="2000" dirty="0"/>
              <a:t>and practices that you </a:t>
            </a:r>
            <a:r>
              <a:rPr lang="en-US" sz="2000" dirty="0" smtClean="0"/>
              <a:t>can use on </a:t>
            </a:r>
            <a:r>
              <a:rPr lang="en-US" sz="2000" dirty="0"/>
              <a:t>a regular basis to maintain and enhance your short-term and long-term health and well-being. </a:t>
            </a:r>
            <a:endParaRPr lang="en-US" sz="2000" dirty="0" smtClean="0"/>
          </a:p>
          <a:p>
            <a:endParaRPr lang="en-US" sz="2000" dirty="0"/>
          </a:p>
          <a:p>
            <a:r>
              <a:rPr lang="en-US" sz="1200" dirty="0" smtClean="0"/>
              <a:t>Clearinghouse on Supervised Visitation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881300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7024744" cy="1143000"/>
          </a:xfrm>
        </p:spPr>
        <p:txBody>
          <a:bodyPr/>
          <a:lstStyle/>
          <a:p>
            <a:r>
              <a:rPr lang="en-US" dirty="0" smtClean="0"/>
              <a:t>Begin a New Hobby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95528" y="1905000"/>
            <a:ext cx="4081272" cy="3493008"/>
          </a:xfrm>
        </p:spPr>
        <p:txBody>
          <a:bodyPr>
            <a:noAutofit/>
          </a:bodyPr>
          <a:lstStyle/>
          <a:p>
            <a:r>
              <a:rPr lang="en-US" sz="2000" dirty="0" smtClean="0"/>
              <a:t>Beginning a new hobby provides you with an outlet to express yourself, meet others, and enjoy something just for yourself.</a:t>
            </a:r>
          </a:p>
          <a:p>
            <a:r>
              <a:rPr lang="en-US" sz="2000" dirty="0" smtClean="0"/>
              <a:t>Hobbies can include:</a:t>
            </a:r>
          </a:p>
          <a:p>
            <a:pPr lvl="1"/>
            <a:r>
              <a:rPr lang="en-US" sz="2000" dirty="0" smtClean="0"/>
              <a:t>Joining a book club</a:t>
            </a:r>
          </a:p>
          <a:p>
            <a:pPr lvl="1"/>
            <a:r>
              <a:rPr lang="en-US" sz="2000" dirty="0" smtClean="0"/>
              <a:t>Taking a class</a:t>
            </a:r>
          </a:p>
          <a:p>
            <a:pPr lvl="1"/>
            <a:r>
              <a:rPr lang="en-US" sz="2000" dirty="0" smtClean="0"/>
              <a:t>Arts and crafts</a:t>
            </a:r>
          </a:p>
          <a:p>
            <a:pPr lvl="1"/>
            <a:r>
              <a:rPr lang="en-US" sz="2000" dirty="0" smtClean="0"/>
              <a:t>Golf or other outdoor sports</a:t>
            </a:r>
          </a:p>
          <a:p>
            <a:pPr lvl="1"/>
            <a:r>
              <a:rPr lang="en-US" sz="2000" dirty="0" smtClean="0"/>
              <a:t>Hiking</a:t>
            </a:r>
          </a:p>
          <a:p>
            <a:pPr lvl="1"/>
            <a:r>
              <a:rPr lang="en-US" sz="2000" dirty="0" smtClean="0"/>
              <a:t>Playing an instrument</a:t>
            </a: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7406" y="3962400"/>
            <a:ext cx="3550880" cy="23622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188988"/>
            <a:ext cx="1848134" cy="2773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2971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Determine Social Support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953000" y="2362200"/>
            <a:ext cx="3543822" cy="4267200"/>
          </a:xfrm>
        </p:spPr>
        <p:txBody>
          <a:bodyPr>
            <a:normAutofit fontScale="32500" lnSpcReduction="20000"/>
          </a:bodyPr>
          <a:lstStyle/>
          <a:p>
            <a:r>
              <a:rPr lang="en-US" sz="6200" dirty="0"/>
              <a:t>Having a positive and helpful support system is crucial to a healthy </a:t>
            </a:r>
            <a:r>
              <a:rPr lang="en-US" sz="6200" dirty="0" smtClean="0"/>
              <a:t>lifestyle</a:t>
            </a:r>
            <a:r>
              <a:rPr lang="en-US" sz="6200" dirty="0"/>
              <a:t>. People who genuinely care about you are invaluable during good times and bad. Your social support can come from a number of different sources such as</a:t>
            </a:r>
            <a:r>
              <a:rPr lang="en-US" sz="6200" dirty="0" smtClean="0"/>
              <a:t>:</a:t>
            </a:r>
          </a:p>
          <a:p>
            <a:pPr lvl="1"/>
            <a:r>
              <a:rPr lang="en-US" sz="6200" dirty="0" smtClean="0"/>
              <a:t>Family</a:t>
            </a:r>
          </a:p>
          <a:p>
            <a:pPr lvl="1"/>
            <a:r>
              <a:rPr lang="en-US" sz="6200" dirty="0" smtClean="0"/>
              <a:t>Friends</a:t>
            </a:r>
          </a:p>
          <a:p>
            <a:pPr lvl="1"/>
            <a:r>
              <a:rPr lang="en-US" sz="6200" dirty="0" smtClean="0"/>
              <a:t>Support Groups</a:t>
            </a:r>
            <a:endParaRPr lang="en-US" sz="6200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30" y="2514600"/>
            <a:ext cx="4191000" cy="2794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0611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609600"/>
            <a:ext cx="7024744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Social Support 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47928" y="1752600"/>
            <a:ext cx="3776472" cy="3493008"/>
          </a:xfrm>
        </p:spPr>
        <p:txBody>
          <a:bodyPr>
            <a:noAutofit/>
          </a:bodyPr>
          <a:lstStyle/>
          <a:p>
            <a:r>
              <a:rPr lang="en-US" sz="2000" dirty="0" smtClean="0"/>
              <a:t>Research </a:t>
            </a:r>
            <a:r>
              <a:rPr lang="en-US" sz="2000" dirty="0"/>
              <a:t>has shown that people with strong support systems have better health, live longer, and report higher well-being</a:t>
            </a:r>
            <a:r>
              <a:rPr lang="en-US" sz="2000" dirty="0" smtClean="0"/>
              <a:t>.</a:t>
            </a:r>
          </a:p>
          <a:p>
            <a:r>
              <a:rPr lang="en-US" sz="2000" dirty="0"/>
              <a:t>In addition, your support system will listen to your fears, hopes, and help you feel understood. </a:t>
            </a:r>
            <a:endParaRPr lang="en-US" sz="2000" dirty="0" smtClean="0"/>
          </a:p>
          <a:p>
            <a:r>
              <a:rPr lang="en-US" sz="2000" dirty="0" smtClean="0"/>
              <a:t>They </a:t>
            </a:r>
            <a:r>
              <a:rPr lang="en-US" sz="2000" dirty="0"/>
              <a:t>can also provide alternatives to solve problems and help distract you from worries. </a:t>
            </a:r>
          </a:p>
        </p:txBody>
      </p:sp>
      <p:pic>
        <p:nvPicPr>
          <p:cNvPr id="3074" name="Picture 2" descr="J:\FAMILIES\Happy Families\Hispanic famil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158" y="2514600"/>
            <a:ext cx="3559175" cy="2372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58008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Seek Help and Support if Feeling Overwhelmed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724400" y="2209800"/>
            <a:ext cx="3657600" cy="3493008"/>
          </a:xfrm>
        </p:spPr>
        <p:txBody>
          <a:bodyPr>
            <a:noAutofit/>
          </a:bodyPr>
          <a:lstStyle/>
          <a:p>
            <a:r>
              <a:rPr lang="en-US" sz="2000" dirty="0"/>
              <a:t>You may still feel overwhelmed or stressed regardless if you take care of yourself or have a strong support system. </a:t>
            </a:r>
            <a:endParaRPr lang="en-US" sz="2000" dirty="0" smtClean="0"/>
          </a:p>
          <a:p>
            <a:r>
              <a:rPr lang="en-US" sz="2000" dirty="0" smtClean="0"/>
              <a:t>When </a:t>
            </a:r>
            <a:r>
              <a:rPr lang="en-US" sz="2000" dirty="0"/>
              <a:t>you feel overwhelmed, it is good to seek help from professionals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The next few slides will provide information on who to ask for additional support.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590800"/>
            <a:ext cx="3652947" cy="2435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0395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Professional Support: Physicians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If </a:t>
            </a:r>
            <a:r>
              <a:rPr lang="en-US" dirty="0"/>
              <a:t>you are feeling sick, achy, or depressed frequently, you may want to see your physician. </a:t>
            </a:r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/>
              <a:t>physician can examine you to see if there is something physically wrong with you and give you recommendations to feel better.</a:t>
            </a:r>
          </a:p>
        </p:txBody>
      </p:sp>
      <p:pic>
        <p:nvPicPr>
          <p:cNvPr id="1026" name="Picture 2" descr="J:\DOCTORS AND MEDICAL\865292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62200"/>
            <a:ext cx="3390900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84948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0518" y="1143000"/>
            <a:ext cx="7262310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Professional Support: Counselors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307910" y="2057400"/>
            <a:ext cx="4572000" cy="3493008"/>
          </a:xfrm>
        </p:spPr>
        <p:txBody>
          <a:bodyPr>
            <a:noAutofit/>
          </a:bodyPr>
          <a:lstStyle/>
          <a:p>
            <a:r>
              <a:rPr lang="en-US" sz="2000" dirty="0"/>
              <a:t>A counselor can be a good option if you feel like you need to talk to someone with an unbiased view. </a:t>
            </a:r>
            <a:endParaRPr lang="en-US" sz="2000" dirty="0" smtClean="0"/>
          </a:p>
          <a:p>
            <a:r>
              <a:rPr lang="en-US" sz="2000" dirty="0" smtClean="0"/>
              <a:t>They </a:t>
            </a:r>
            <a:r>
              <a:rPr lang="en-US" sz="2000" dirty="0"/>
              <a:t>can be a sounding board and also provide therapeutic interventions such as mindfulness, cognitive behavioral therapy, thought restructuring, and meditation. </a:t>
            </a:r>
            <a:endParaRPr lang="en-US" sz="2000" dirty="0" smtClean="0"/>
          </a:p>
          <a:p>
            <a:r>
              <a:rPr lang="en-US" sz="2000" dirty="0" smtClean="0"/>
              <a:t>Counselors </a:t>
            </a:r>
            <a:r>
              <a:rPr lang="en-US" sz="2000" dirty="0"/>
              <a:t>can also provide community resources that can be beneficial to you.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134" y="3200400"/>
            <a:ext cx="3520393" cy="2347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0178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Professional Supports: Religion or Spiritual Advisors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42416" y="2526792"/>
            <a:ext cx="3419856" cy="3493008"/>
          </a:xfrm>
        </p:spPr>
        <p:txBody>
          <a:bodyPr>
            <a:normAutofit/>
          </a:bodyPr>
          <a:lstStyle/>
          <a:p>
            <a:r>
              <a:rPr lang="en-US" sz="2000" dirty="0" smtClean="0"/>
              <a:t>If </a:t>
            </a:r>
            <a:r>
              <a:rPr lang="en-US" sz="2000" dirty="0"/>
              <a:t>you are religious or spiritual, </a:t>
            </a:r>
            <a:r>
              <a:rPr lang="en-US" sz="2000" dirty="0" smtClean="0"/>
              <a:t>a religious leader </a:t>
            </a:r>
            <a:r>
              <a:rPr lang="en-US" sz="2000" dirty="0"/>
              <a:t>may be a good option to reach out to. </a:t>
            </a:r>
            <a:endParaRPr lang="en-US" sz="2000" dirty="0" smtClean="0"/>
          </a:p>
          <a:p>
            <a:r>
              <a:rPr lang="en-US" sz="2000" dirty="0" smtClean="0"/>
              <a:t>They </a:t>
            </a:r>
            <a:r>
              <a:rPr lang="en-US" sz="2000" dirty="0"/>
              <a:t>can provide you support and guidance connected to your religious or spiritual </a:t>
            </a:r>
            <a:r>
              <a:rPr lang="en-US" sz="2000" dirty="0" smtClean="0"/>
              <a:t>affiliation.</a:t>
            </a:r>
            <a:endParaRPr lang="en-US" sz="2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918594"/>
            <a:ext cx="3419475" cy="2282874"/>
          </a:xfrm>
        </p:spPr>
      </p:pic>
    </p:spTree>
    <p:extLst>
      <p:ext uri="{BB962C8B-B14F-4D97-AF65-F5344CB8AC3E}">
        <p14:creationId xmlns:p14="http://schemas.microsoft.com/office/powerpoint/2010/main" val="8298334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to Self Care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“</a:t>
            </a:r>
            <a:r>
              <a:rPr lang="en-US" dirty="0"/>
              <a:t>Not enough time in the day.”</a:t>
            </a:r>
          </a:p>
          <a:p>
            <a:r>
              <a:rPr lang="en-US" dirty="0" smtClean="0"/>
              <a:t>Feeling </a:t>
            </a:r>
            <a:r>
              <a:rPr lang="en-US" dirty="0"/>
              <a:t>selfish for taking time for yourself</a:t>
            </a:r>
          </a:p>
          <a:p>
            <a:r>
              <a:rPr lang="en-US" dirty="0" smtClean="0"/>
              <a:t>Work </a:t>
            </a:r>
            <a:r>
              <a:rPr lang="en-US" dirty="0"/>
              <a:t>responsibilities</a:t>
            </a:r>
          </a:p>
          <a:p>
            <a:r>
              <a:rPr lang="en-US" dirty="0" smtClean="0"/>
              <a:t>Not </a:t>
            </a:r>
            <a:r>
              <a:rPr lang="en-US" dirty="0"/>
              <a:t>having someone to watch your children</a:t>
            </a:r>
          </a:p>
          <a:p>
            <a:r>
              <a:rPr lang="en-US" dirty="0" smtClean="0"/>
              <a:t>Errands </a:t>
            </a:r>
            <a:r>
              <a:rPr lang="en-US" dirty="0"/>
              <a:t>that need to be finished</a:t>
            </a:r>
          </a:p>
          <a:p>
            <a:r>
              <a:rPr lang="en-US" dirty="0" smtClean="0"/>
              <a:t>Children’s </a:t>
            </a:r>
            <a:r>
              <a:rPr lang="en-US" dirty="0"/>
              <a:t>school work and activities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584448" cy="3493008"/>
          </a:xfrm>
        </p:spPr>
        <p:txBody>
          <a:bodyPr>
            <a:noAutofit/>
          </a:bodyPr>
          <a:lstStyle/>
          <a:p>
            <a:r>
              <a:rPr lang="en-US" sz="2000" dirty="0"/>
              <a:t>Although it can be </a:t>
            </a:r>
            <a:r>
              <a:rPr lang="en-US" sz="2000" dirty="0" smtClean="0"/>
              <a:t>hard </a:t>
            </a:r>
            <a:r>
              <a:rPr lang="en-US" sz="2000" dirty="0"/>
              <a:t>to find time for self-care</a:t>
            </a:r>
            <a:r>
              <a:rPr lang="en-US" sz="2000" dirty="0" smtClean="0"/>
              <a:t>, </a:t>
            </a:r>
            <a:r>
              <a:rPr lang="en-US" sz="2000" dirty="0"/>
              <a:t>routinely doing things for yourself will provide you with more </a:t>
            </a:r>
            <a:r>
              <a:rPr lang="en-US" sz="2000" dirty="0" smtClean="0"/>
              <a:t>energy.</a:t>
            </a:r>
          </a:p>
          <a:p>
            <a:r>
              <a:rPr lang="en-US" sz="2000" dirty="0" smtClean="0"/>
              <a:t> Try </a:t>
            </a:r>
            <a:r>
              <a:rPr lang="en-US" sz="2000" dirty="0"/>
              <a:t>to schedule time each day for yourself. </a:t>
            </a:r>
            <a:endParaRPr lang="en-US" sz="2000" dirty="0" smtClean="0"/>
          </a:p>
          <a:p>
            <a:r>
              <a:rPr lang="en-US" sz="2000" dirty="0" smtClean="0"/>
              <a:t>Even </a:t>
            </a:r>
            <a:r>
              <a:rPr lang="en-US" sz="2000" dirty="0"/>
              <a:t>if it is only ten minutes, getting </a:t>
            </a:r>
            <a:r>
              <a:rPr lang="en-US" sz="2000" dirty="0" smtClean="0"/>
              <a:t>to </a:t>
            </a:r>
            <a:r>
              <a:rPr lang="en-US" sz="2000" dirty="0"/>
              <a:t>focus on you can make all the difference.</a:t>
            </a:r>
          </a:p>
        </p:txBody>
      </p:sp>
    </p:spTree>
    <p:extLst>
      <p:ext uri="{BB962C8B-B14F-4D97-AF65-F5344CB8AC3E}">
        <p14:creationId xmlns:p14="http://schemas.microsoft.com/office/powerpoint/2010/main" val="20308114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42415" y="2313432"/>
            <a:ext cx="6985053" cy="349300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Self-care is crucial to keep yourself healthy and to be an active parent in your child’s life. </a:t>
            </a:r>
            <a:endParaRPr lang="en-US" dirty="0" smtClean="0"/>
          </a:p>
          <a:p>
            <a:r>
              <a:rPr lang="en-US" dirty="0" smtClean="0"/>
              <a:t>It </a:t>
            </a:r>
            <a:r>
              <a:rPr lang="en-US" dirty="0"/>
              <a:t>can be difficult to find time, but there are ways to focus on yourself and there are resources available to help you along the way. </a:t>
            </a:r>
            <a:endParaRPr lang="en-US" dirty="0" smtClean="0"/>
          </a:p>
          <a:p>
            <a:r>
              <a:rPr lang="en-US" dirty="0" smtClean="0"/>
              <a:t>Remember</a:t>
            </a:r>
            <a:r>
              <a:rPr lang="en-US" dirty="0"/>
              <a:t>, self-care </a:t>
            </a:r>
            <a:r>
              <a:rPr lang="en-US" dirty="0" smtClean="0"/>
              <a:t>involves </a:t>
            </a:r>
            <a:r>
              <a:rPr lang="en-US" dirty="0"/>
              <a:t>activities and practices that you engage in on a regular basis to maintain and enhance your short-term and long-term health and well-being. </a:t>
            </a:r>
            <a:endParaRPr lang="en-US" dirty="0" smtClean="0"/>
          </a:p>
          <a:p>
            <a:r>
              <a:rPr lang="en-US" dirty="0" smtClean="0"/>
              <a:t>When </a:t>
            </a:r>
            <a:r>
              <a:rPr lang="en-US" dirty="0"/>
              <a:t>you are healthy and free of stress, you will be a more attentive parent and good role model to your children.</a:t>
            </a:r>
          </a:p>
        </p:txBody>
      </p:sp>
    </p:spTree>
    <p:extLst>
      <p:ext uri="{BB962C8B-B14F-4D97-AF65-F5344CB8AC3E}">
        <p14:creationId xmlns:p14="http://schemas.microsoft.com/office/powerpoint/2010/main" val="2863318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b="1" dirty="0"/>
              <a:t>Self-care</a:t>
            </a:r>
            <a:r>
              <a:rPr lang="en-US" sz="2000" dirty="0"/>
              <a:t> is a term widely used to refer to activities and practices that you engage in on a regular basis to maintain and enhance your short-term and long-term health and well-being. </a:t>
            </a:r>
            <a:endParaRPr lang="en-US" sz="2000" dirty="0" smtClean="0"/>
          </a:p>
          <a:p>
            <a:r>
              <a:rPr lang="en-US" sz="2000" dirty="0" smtClean="0"/>
              <a:t>If </a:t>
            </a:r>
            <a:r>
              <a:rPr lang="en-US" sz="2000" dirty="0"/>
              <a:t>you neglect your own needs and forget to nurture yourself, you are in danger of deeper levels of unhappiness, low self-esteem, and feelings of resentment</a:t>
            </a:r>
            <a:r>
              <a:rPr lang="en-US" sz="2000" dirty="0" smtClean="0"/>
              <a:t>.</a:t>
            </a:r>
          </a:p>
          <a:p>
            <a:r>
              <a:rPr lang="en-US" sz="2000" dirty="0"/>
              <a:t>Also, if you spend your time only taking care of others, you can be at risk of becoming burned </a:t>
            </a:r>
            <a:r>
              <a:rPr lang="en-US" sz="2000" dirty="0" smtClean="0"/>
              <a:t>out.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42496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 Care of Yourself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Taking care of yourself and reducing stress is important for your physical and mental health, </a:t>
            </a:r>
            <a:r>
              <a:rPr lang="en-US" sz="2000" dirty="0" smtClean="0"/>
              <a:t>which directly affects your children’s well-being.</a:t>
            </a:r>
            <a:endParaRPr lang="en-US" sz="2000" dirty="0"/>
          </a:p>
          <a:p>
            <a:r>
              <a:rPr lang="en-US" sz="2000" dirty="0" smtClean="0"/>
              <a:t>Recognizing </a:t>
            </a:r>
            <a:r>
              <a:rPr lang="en-US" sz="2000" dirty="0"/>
              <a:t>the signs of stress is important so you know how to lessen it. Signs of stress </a:t>
            </a:r>
            <a:r>
              <a:rPr lang="en-US" sz="2000" dirty="0" smtClean="0"/>
              <a:t>include </a:t>
            </a:r>
            <a:r>
              <a:rPr lang="en-US" sz="2000" dirty="0"/>
              <a:t>feeling tired, snapping at family and friends, being indecisive, changes in sleep, changes in appetite, headaches and stomachaches, and not being able to concentrate on tasks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The next several slides are ideas on how to take care of yourself and lessen your stress.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74979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7024744" cy="1143000"/>
          </a:xfrm>
        </p:spPr>
        <p:txBody>
          <a:bodyPr/>
          <a:lstStyle/>
          <a:p>
            <a:r>
              <a:rPr lang="en-US" dirty="0" smtClean="0"/>
              <a:t>Regular Exercise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828800"/>
            <a:ext cx="3581400" cy="3493008"/>
          </a:xfrm>
        </p:spPr>
        <p:txBody>
          <a:bodyPr>
            <a:noAutofit/>
          </a:bodyPr>
          <a:lstStyle/>
          <a:p>
            <a:r>
              <a:rPr lang="en-US" sz="2000" dirty="0" smtClean="0"/>
              <a:t>The benefits of regular exercise are:</a:t>
            </a:r>
          </a:p>
          <a:p>
            <a:pPr lvl="1"/>
            <a:r>
              <a:rPr lang="en-US" sz="2000" dirty="0" smtClean="0"/>
              <a:t>Relieves stress</a:t>
            </a:r>
          </a:p>
          <a:p>
            <a:pPr lvl="1"/>
            <a:r>
              <a:rPr lang="en-US" sz="2000" dirty="0" smtClean="0"/>
              <a:t>Lowers </a:t>
            </a:r>
            <a:r>
              <a:rPr lang="en-US" sz="2000" dirty="0"/>
              <a:t>the risk of depression and </a:t>
            </a:r>
            <a:r>
              <a:rPr lang="en-US" sz="2000" dirty="0" smtClean="0"/>
              <a:t>anxiety</a:t>
            </a:r>
          </a:p>
          <a:p>
            <a:pPr lvl="1"/>
            <a:r>
              <a:rPr lang="en-US" sz="2000" dirty="0" smtClean="0"/>
              <a:t>Boosts </a:t>
            </a:r>
            <a:r>
              <a:rPr lang="en-US" sz="2000" dirty="0"/>
              <a:t>your immune </a:t>
            </a:r>
            <a:r>
              <a:rPr lang="en-US" sz="2000" dirty="0" smtClean="0"/>
              <a:t>system</a:t>
            </a:r>
          </a:p>
          <a:p>
            <a:pPr lvl="1"/>
            <a:r>
              <a:rPr lang="en-US" sz="2000" dirty="0" smtClean="0"/>
              <a:t>Increases energy</a:t>
            </a:r>
          </a:p>
          <a:p>
            <a:pPr lvl="1"/>
            <a:r>
              <a:rPr lang="en-US" sz="2000" dirty="0" smtClean="0"/>
              <a:t>Promotes better sleep</a:t>
            </a:r>
          </a:p>
          <a:p>
            <a:pPr lvl="1"/>
            <a:r>
              <a:rPr lang="en-US" sz="2000" dirty="0" smtClean="0"/>
              <a:t>Manages weight</a:t>
            </a:r>
          </a:p>
          <a:p>
            <a:pPr lvl="1"/>
            <a:r>
              <a:rPr lang="en-US" sz="2000" dirty="0" smtClean="0"/>
              <a:t>Sets </a:t>
            </a:r>
            <a:r>
              <a:rPr lang="en-US" sz="2000" dirty="0"/>
              <a:t>a good example for your </a:t>
            </a:r>
            <a:r>
              <a:rPr lang="en-US" sz="2000" dirty="0" smtClean="0"/>
              <a:t>children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3868634"/>
            <a:ext cx="3733800" cy="2489787"/>
          </a:xfrm>
          <a:prstGeom prst="rect">
            <a:avLst/>
          </a:prstGeom>
        </p:spPr>
      </p:pic>
      <p:pic>
        <p:nvPicPr>
          <p:cNvPr id="1026" name="Picture 2" descr="C:\Users\amaselli\Pictures\Stock photos\Self-care\Black couple biki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752600"/>
            <a:ext cx="3364071" cy="2243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0879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Eating Healthy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800600" y="2438400"/>
            <a:ext cx="3419856" cy="3493008"/>
          </a:xfrm>
        </p:spPr>
        <p:txBody>
          <a:bodyPr/>
          <a:lstStyle/>
          <a:p>
            <a:r>
              <a:rPr lang="en-US" sz="2000" dirty="0" smtClean="0"/>
              <a:t>The benefits of eating healthy are:</a:t>
            </a:r>
          </a:p>
          <a:p>
            <a:pPr lvl="1"/>
            <a:r>
              <a:rPr lang="en-US" sz="2000" dirty="0" smtClean="0"/>
              <a:t>Improves mood</a:t>
            </a:r>
          </a:p>
          <a:p>
            <a:pPr lvl="1"/>
            <a:r>
              <a:rPr lang="en-US" sz="2000" dirty="0" smtClean="0"/>
              <a:t>Controls weight</a:t>
            </a:r>
          </a:p>
          <a:p>
            <a:pPr lvl="1"/>
            <a:r>
              <a:rPr lang="en-US" sz="2000" dirty="0" smtClean="0"/>
              <a:t>Combats diseases (heart disease, high blood pressure, </a:t>
            </a:r>
            <a:r>
              <a:rPr lang="en-US" sz="2000" dirty="0" err="1" smtClean="0"/>
              <a:t>ect</a:t>
            </a:r>
            <a:r>
              <a:rPr lang="en-US" sz="2000" dirty="0" smtClean="0"/>
              <a:t>.)</a:t>
            </a:r>
          </a:p>
          <a:p>
            <a:pPr lvl="1"/>
            <a:r>
              <a:rPr lang="en-US" sz="2000" dirty="0" smtClean="0"/>
              <a:t>Boosts energy</a:t>
            </a:r>
          </a:p>
          <a:p>
            <a:pPr lvl="1"/>
            <a:endParaRPr lang="en-US" dirty="0"/>
          </a:p>
        </p:txBody>
      </p:sp>
      <p:pic>
        <p:nvPicPr>
          <p:cNvPr id="1026" name="Picture 2" descr="J:\2014 Photos\Child Nutrition &amp; Fitness\2014Hands full of fruit in heart shap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514600"/>
            <a:ext cx="3630374" cy="2424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64240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Plenty of Sleep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Benefits of good sleep are:</a:t>
            </a:r>
          </a:p>
          <a:p>
            <a:pPr lvl="1"/>
            <a:r>
              <a:rPr lang="en-US" sz="2400" dirty="0" smtClean="0"/>
              <a:t>Improves memory and attention</a:t>
            </a:r>
          </a:p>
          <a:p>
            <a:pPr lvl="1"/>
            <a:r>
              <a:rPr lang="en-US" sz="2400" dirty="0" smtClean="0"/>
              <a:t>Improves concentration and reaction time</a:t>
            </a:r>
          </a:p>
          <a:p>
            <a:pPr lvl="1"/>
            <a:r>
              <a:rPr lang="en-US" sz="2400" dirty="0"/>
              <a:t>Extends length of life</a:t>
            </a:r>
          </a:p>
          <a:p>
            <a:pPr lvl="1"/>
            <a:r>
              <a:rPr lang="en-US" sz="2400" dirty="0" smtClean="0"/>
              <a:t>Benefits your health (lower risk of heart disease, high blood pressure, etc.)</a:t>
            </a:r>
          </a:p>
          <a:p>
            <a:pPr lvl="1"/>
            <a:r>
              <a:rPr lang="en-US" sz="2400" dirty="0" smtClean="0"/>
              <a:t>Improves mood</a:t>
            </a:r>
          </a:p>
          <a:p>
            <a:pPr lvl="1"/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676400"/>
            <a:ext cx="2874669" cy="3825875"/>
          </a:xfrm>
        </p:spPr>
      </p:pic>
    </p:spTree>
    <p:extLst>
      <p:ext uri="{BB962C8B-B14F-4D97-AF65-F5344CB8AC3E}">
        <p14:creationId xmlns:p14="http://schemas.microsoft.com/office/powerpoint/2010/main" val="2022925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Good Hygiene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953000" y="2362200"/>
            <a:ext cx="3419856" cy="3493008"/>
          </a:xfrm>
        </p:spPr>
        <p:txBody>
          <a:bodyPr>
            <a:normAutofit/>
          </a:bodyPr>
          <a:lstStyle/>
          <a:p>
            <a:r>
              <a:rPr lang="en-US" sz="2000" dirty="0" smtClean="0"/>
              <a:t>The benefits of good hygiene are:</a:t>
            </a:r>
          </a:p>
          <a:p>
            <a:pPr lvl="1"/>
            <a:r>
              <a:rPr lang="en-US" sz="2000" dirty="0" smtClean="0"/>
              <a:t>Stops the spread of illness and bacteria</a:t>
            </a:r>
          </a:p>
          <a:p>
            <a:pPr lvl="1"/>
            <a:r>
              <a:rPr lang="en-US" sz="2000" dirty="0" smtClean="0"/>
              <a:t>Provides increased confidence at work and in social interactions</a:t>
            </a:r>
          </a:p>
          <a:p>
            <a:pPr lvl="1"/>
            <a:r>
              <a:rPr lang="en-US" sz="2000" dirty="0" smtClean="0"/>
              <a:t>Improves mood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286000"/>
            <a:ext cx="4038600" cy="2650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6402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Avoid Unhealthy Habits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876800" y="2514600"/>
            <a:ext cx="3419856" cy="3493008"/>
          </a:xfrm>
        </p:spPr>
        <p:txBody>
          <a:bodyPr>
            <a:normAutofit/>
          </a:bodyPr>
          <a:lstStyle/>
          <a:p>
            <a:r>
              <a:rPr lang="en-US" sz="2000" dirty="0" smtClean="0"/>
              <a:t>Avoiding unhealthy habits will keep you healthier and safer.</a:t>
            </a:r>
          </a:p>
          <a:p>
            <a:r>
              <a:rPr lang="en-US" sz="2000" dirty="0" smtClean="0"/>
              <a:t>Unhealthy habits to avoid are:</a:t>
            </a:r>
          </a:p>
          <a:p>
            <a:pPr lvl="1"/>
            <a:r>
              <a:rPr lang="en-US" sz="2000" dirty="0" smtClean="0"/>
              <a:t>Excessive drinking</a:t>
            </a:r>
          </a:p>
          <a:p>
            <a:pPr lvl="1"/>
            <a:r>
              <a:rPr lang="en-US" sz="2000" dirty="0" smtClean="0"/>
              <a:t>Smoking</a:t>
            </a:r>
          </a:p>
          <a:p>
            <a:pPr lvl="1"/>
            <a:r>
              <a:rPr lang="en-US" sz="2000" dirty="0" smtClean="0"/>
              <a:t>Recreational drug use</a:t>
            </a:r>
          </a:p>
          <a:p>
            <a:pPr lvl="1"/>
            <a:r>
              <a:rPr lang="en-US" sz="2000" dirty="0" smtClean="0"/>
              <a:t>Risky behaviors</a:t>
            </a:r>
          </a:p>
        </p:txBody>
      </p:sp>
      <p:pic>
        <p:nvPicPr>
          <p:cNvPr id="1026" name="Picture 2" descr="J:\DRINKING\H_ManWithAlcoho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821" y="2819397"/>
            <a:ext cx="3527113" cy="2357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&quot;No&quot; Symbol 4"/>
          <p:cNvSpPr/>
          <p:nvPr/>
        </p:nvSpPr>
        <p:spPr>
          <a:xfrm>
            <a:off x="1143000" y="2428046"/>
            <a:ext cx="2982757" cy="3139991"/>
          </a:xfrm>
          <a:prstGeom prst="noSmok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1656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1056" y="1066800"/>
            <a:ext cx="7024744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Make Time </a:t>
            </a:r>
            <a:br>
              <a:rPr lang="en-US" dirty="0" smtClean="0"/>
            </a:br>
            <a:r>
              <a:rPr lang="en-US" dirty="0" smtClean="0"/>
              <a:t>for Yourself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295129" y="990600"/>
            <a:ext cx="4378557" cy="4267200"/>
          </a:xfrm>
        </p:spPr>
        <p:txBody>
          <a:bodyPr>
            <a:noAutofit/>
          </a:bodyPr>
          <a:lstStyle/>
          <a:p>
            <a:r>
              <a:rPr lang="en-US" sz="2000" dirty="0" smtClean="0"/>
              <a:t>Ideas for spending time for yourself:</a:t>
            </a:r>
          </a:p>
          <a:p>
            <a:pPr lvl="1"/>
            <a:r>
              <a:rPr lang="en-US" sz="2000" dirty="0" smtClean="0"/>
              <a:t>Reading a book</a:t>
            </a:r>
          </a:p>
          <a:p>
            <a:pPr lvl="1"/>
            <a:r>
              <a:rPr lang="en-US" sz="2000" dirty="0" smtClean="0"/>
              <a:t>Taking a bath or long shower</a:t>
            </a:r>
          </a:p>
          <a:p>
            <a:pPr lvl="1"/>
            <a:r>
              <a:rPr lang="en-US" sz="2000" dirty="0" smtClean="0"/>
              <a:t>Meditating</a:t>
            </a:r>
          </a:p>
          <a:p>
            <a:pPr lvl="1"/>
            <a:r>
              <a:rPr lang="en-US" sz="2000" dirty="0" smtClean="0"/>
              <a:t>Watching your favorite television program</a:t>
            </a:r>
          </a:p>
          <a:p>
            <a:r>
              <a:rPr lang="en-US" sz="2000" dirty="0" smtClean="0"/>
              <a:t>By making time each day for yourself, you are:</a:t>
            </a:r>
          </a:p>
          <a:p>
            <a:pPr lvl="1"/>
            <a:r>
              <a:rPr lang="en-US" sz="2000" dirty="0" smtClean="0"/>
              <a:t>Taking a mental and emotional vacation</a:t>
            </a:r>
          </a:p>
          <a:p>
            <a:pPr lvl="1"/>
            <a:r>
              <a:rPr lang="en-US" sz="2000" dirty="0" smtClean="0"/>
              <a:t>Recharging your energy level</a:t>
            </a:r>
          </a:p>
          <a:p>
            <a:pPr lvl="1"/>
            <a:r>
              <a:rPr lang="en-US" sz="2000" dirty="0" smtClean="0"/>
              <a:t>Triggering the relaxation response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362200"/>
            <a:ext cx="2613660" cy="391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4058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Custom 1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AD0101"/>
      </a:accent2>
      <a:accent3>
        <a:srgbClr val="FFC000"/>
      </a:accent3>
      <a:accent4>
        <a:srgbClr val="FFC000"/>
      </a:accent4>
      <a:accent5>
        <a:srgbClr val="AD0101"/>
      </a:accent5>
      <a:accent6>
        <a:srgbClr val="730E00"/>
      </a:accent6>
      <a:hlink>
        <a:srgbClr val="730E00"/>
      </a:hlink>
      <a:folHlink>
        <a:srgbClr val="D89243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157</TotalTime>
  <Words>975</Words>
  <Application>Microsoft Office PowerPoint</Application>
  <PresentationFormat>On-screen Show (4:3)</PresentationFormat>
  <Paragraphs>104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Austin</vt:lpstr>
      <vt:lpstr>Self-Care</vt:lpstr>
      <vt:lpstr>Introduction</vt:lpstr>
      <vt:lpstr>Take Care of Yourself</vt:lpstr>
      <vt:lpstr>Regular Exercise</vt:lpstr>
      <vt:lpstr>Eating Healthy</vt:lpstr>
      <vt:lpstr>Plenty of Sleep</vt:lpstr>
      <vt:lpstr>Good Hygiene</vt:lpstr>
      <vt:lpstr>Avoid Unhealthy Habits</vt:lpstr>
      <vt:lpstr>Make Time  for Yourself</vt:lpstr>
      <vt:lpstr>Begin a New Hobby</vt:lpstr>
      <vt:lpstr>Determine Social Support</vt:lpstr>
      <vt:lpstr>Social Support Benefits</vt:lpstr>
      <vt:lpstr>Seek Help and Support if Feeling Overwhelmed</vt:lpstr>
      <vt:lpstr>Professional Support: Physicians</vt:lpstr>
      <vt:lpstr>Professional Support: Counselors</vt:lpstr>
      <vt:lpstr>Professional Supports: Religion or Spiritual Advisors</vt:lpstr>
      <vt:lpstr>Challenges to Self Care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Self-Care</dc:title>
  <dc:creator>Institute</dc:creator>
  <cp:lastModifiedBy>emaselli</cp:lastModifiedBy>
  <cp:revision>20</cp:revision>
  <dcterms:created xsi:type="dcterms:W3CDTF">2014-08-27T17:18:15Z</dcterms:created>
  <dcterms:modified xsi:type="dcterms:W3CDTF">2014-09-17T18:07:55Z</dcterms:modified>
</cp:coreProperties>
</file>