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xml" PartName="/ppt/slides/slide29.xml"/>
  <Override ContentType="application/vnd.openxmlformats-officedocument.presentationml.slide+xml" PartName="/ppt/slides/slide38.xml"/>
  <Override ContentType="application/vnd.openxmlformats-officedocument.presentationml.slide+xml" PartName="/ppt/slides/slide47.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7.xml"/>
  <Override ContentType="application/vnd.openxmlformats-officedocument.presentationml.slide+xml" PartName="/ppt/slides/slide36.xml"/>
  <Override ContentType="application/vnd.openxmlformats-officedocument.presentationml.slide+xml" PartName="/ppt/slides/slide45.xml"/>
  <Override ContentType="application/vnd.openxmlformats-officedocument.presentationml.slide+xml" PartName="/ppt/slides/slide54.xml"/>
  <Override ContentType="application/vnd.openxmlformats-officedocument.presentationml.slideLayout+xml" PartName="/ppt/slideLayouts/slideLayout4.xml"/>
  <Override ContentType="application/vnd.openxmlformats-officedocument.presentationml.slideLayout+xml" PartName="/ppt/slideLayouts/slideLayout6.xml"/>
  <Override ContentType="application/vnd.openxmlformats-officedocument.presentationml.slide+xml" PartName="/ppt/slides/slide2.xml"/>
  <Override ContentType="application/vnd.openxmlformats-officedocument.presentationml.slide+xml" PartName="/ppt/slides/slide16.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43.xml"/>
  <Override ContentType="application/vnd.openxmlformats-officedocument.presentationml.slide+xml" PartName="/ppt/slides/slide52.xml"/>
  <Override ContentType="application/vnd.openxmlformats-officedocument.theme+xml" PartName="/ppt/theme/theme1.xml"/>
  <Override ContentType="application/vnd.openxmlformats-officedocument.presentationml.slideLayout+xml" PartName="/ppt/slideLayouts/slideLayout2.xml"/>
  <Default ContentType="application/vnd.openxmlformats-package.relationships+xml" Extension="rels"/>
  <Default ContentType="application/xml" Extension="xml"/>
  <Override ContentType="application/vnd.openxmlformats-officedocument.presentationml.slide+xml" PartName="/ppt/slides/slide14.xml"/>
  <Override ContentType="application/vnd.openxmlformats-officedocument.presentationml.slide+xml" PartName="/ppt/slides/slide23.xml"/>
  <Override ContentType="application/vnd.openxmlformats-officedocument.presentationml.slide+xml" PartName="/ppt/slides/slide32.xml"/>
  <Override ContentType="application/vnd.openxmlformats-officedocument.presentationml.slide+xml" PartName="/ppt/slides/slide41.xml"/>
  <Override ContentType="application/vnd.openxmlformats-officedocument.presentationml.slide+xml" PartName="/ppt/slides/slide50.xml"/>
  <Override ContentType="application/vnd.openxmlformats-officedocument.presentationml.slide+xml" PartName="/ppt/slides/slide10.xml"/>
  <Override ContentType="application/vnd.openxmlformats-officedocument.presentationml.slide+xml" PartName="/ppt/slides/slide12.xml"/>
  <Override ContentType="application/vnd.openxmlformats-officedocument.presentationml.slide+xml" PartName="/ppt/slides/slide21.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49.xml"/>
  <Override ContentType="application/vnd.openxmlformats-officedocument.presentationml.handoutMaster+xml" PartName="/ppt/handoutMasters/handoutMaster1.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xml" PartName="/ppt/slides/slide39.xml"/>
  <Override ContentType="application/vnd.openxmlformats-officedocument.presentationml.slide+xml" PartName="/ppt/slides/slide48.xml"/>
  <Override ContentType="application/vnd.openxmlformats-officedocument.presentationml.slideLayout+xml" PartName="/ppt/slideLayouts/slideLayout7.xml"/>
  <Default ContentType="image/png" Extension="png"/>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6.xml"/>
  <Override ContentType="application/vnd.openxmlformats-officedocument.presentationml.slide+xml" PartName="/ppt/slides/slide37.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presProps+xml" PartName="/ppt/presProps.xml"/>
  <Override ContentType="application/vnd.openxmlformats-officedocument.presentationml.slideLayout+xml" PartName="/ppt/slideLayouts/slideLayout5.xml"/>
  <Override ContentType="application/vnd.openxmlformats-officedocument.theme+xml" PartName="/ppt/theme/theme2.xml"/>
  <Override ContentType="application/vnd.openxmlformats-officedocument.presentationml.slide+xml" PartName="/ppt/slides/slide1.xml"/>
  <Override ContentType="application/vnd.openxmlformats-officedocument.presentationml.slide+xml" PartName="/ppt/slides/slide15.xml"/>
  <Override ContentType="application/vnd.openxmlformats-officedocument.presentationml.slide+xml" PartName="/ppt/slides/slide24.xml"/>
  <Override ContentType="application/vnd.openxmlformats-officedocument.presentationml.slide+xml" PartName="/ppt/slides/slide33.xml"/>
  <Override ContentType="application/vnd.openxmlformats-officedocument.presentationml.slide+xml" PartName="/ppt/slides/slide35.xml"/>
  <Override ContentType="application/vnd.openxmlformats-officedocument.presentationml.slide+xml" PartName="/ppt/slides/slide44.xml"/>
  <Override ContentType="application/vnd.openxmlformats-officedocument.presentationml.slide+xml" PartName="/ppt/slides/slide53.xml"/>
  <Default ContentType="image/jpeg" Extension="jpeg"/>
  <Override ContentType="application/vnd.openxmlformats-officedocument.presentationml.slideLayout+xml" PartName="/ppt/slideLayouts/slideLayout3.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22.xml"/>
  <Override ContentType="application/vnd.openxmlformats-officedocument.presentationml.slide+xml" PartName="/ppt/slides/slide31.xml"/>
  <Override ContentType="application/vnd.openxmlformats-officedocument.presentationml.slide+xml" PartName="/ppt/slides/slide42.xml"/>
  <Override ContentType="application/vnd.openxmlformats-officedocument.presentationml.slide+xml" PartName="/ppt/slides/slide51.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1.xml"/>
  <Override ContentType="application/vnd.openxmlformats-officedocument.presentationml.slide+xml" PartName="/ppt/slides/slide20.xml"/>
  <Override ContentType="application/vnd.openxmlformats-officedocument.presentationml.slide+xml" PartName="/ppt/slides/slide40.xml"/>
  <Override ContentType="application/vnd.openxmlformats-officedocument.presentationml.slideLayout+xml" PartName="/ppt/slideLayouts/slideLayout10.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57"/>
  </p:handoutMasterIdLst>
  <p:sldIdLst>
    <p:sldId id="256" r:id="rId2"/>
    <p:sldId id="257" r:id="rId3"/>
    <p:sldId id="258" r:id="rId4"/>
    <p:sldId id="267" r:id="rId5"/>
    <p:sldId id="268" r:id="rId6"/>
    <p:sldId id="269" r:id="rId7"/>
    <p:sldId id="259" r:id="rId8"/>
    <p:sldId id="260" r:id="rId9"/>
    <p:sldId id="270" r:id="rId10"/>
    <p:sldId id="261" r:id="rId11"/>
    <p:sldId id="262" r:id="rId12"/>
    <p:sldId id="263" r:id="rId13"/>
    <p:sldId id="264" r:id="rId14"/>
    <p:sldId id="265" r:id="rId15"/>
    <p:sldId id="266"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8" r:id="rId31"/>
    <p:sldId id="299" r:id="rId32"/>
    <p:sldId id="300" r:id="rId33"/>
    <p:sldId id="285" r:id="rId34"/>
    <p:sldId id="287" r:id="rId35"/>
    <p:sldId id="288" r:id="rId36"/>
    <p:sldId id="289" r:id="rId37"/>
    <p:sldId id="290" r:id="rId38"/>
    <p:sldId id="291" r:id="rId39"/>
    <p:sldId id="286" r:id="rId40"/>
    <p:sldId id="292" r:id="rId41"/>
    <p:sldId id="293" r:id="rId42"/>
    <p:sldId id="294" r:id="rId43"/>
    <p:sldId id="295" r:id="rId44"/>
    <p:sldId id="296" r:id="rId45"/>
    <p:sldId id="297"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8" d="100"/>
          <a:sy n="128" d="100"/>
        </p:scale>
        <p:origin x="-1146" y="-84"/>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202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2BB783-2783-4905-92FC-AE165BFBA156}" type="datetimeFigureOut">
              <a:rPr lang="en-US" smtClean="0"/>
              <a:pPr/>
              <a:t>8/1/2012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CBD5D8-5B17-4EBF-AAF2-7E1D7175BDA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EDCB6-543A-4143-9772-D7F00BF3515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A196-BA75-44A4-8C5A-85D65FB50D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890CFD24-75D8-4CF6-A222-459C4E4D72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FDBBA-4483-481D-89DA-AABD7A16DA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6474D-5F57-469C-AA0D-84B30172FD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AAD980-9543-45E1-95FD-EE4224FAFF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8C33E7-D990-46DA-B61C-9A6D128847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080379-939B-4936-96A7-B41746603C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607DE-1427-4E8B-9847-EBB679E073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351DE-BEB4-4B2E-9040-6E41CBB27707}"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98263C0-C020-42B2-9BF4-72C77C23D0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933F66B-3BB5-4439-8492-BE41B74449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1.xml" Type="http://schemas.openxmlformats.org/officeDocument/2006/relationships/slideLayout"/><Relationship Id="rId4" Target="../media/image4.png" Type="http://schemas.openxmlformats.org/officeDocument/2006/relationships/image"/></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arget="../media/image12.jpeg" Type="http://schemas.openxmlformats.org/officeDocument/2006/relationships/image"/><Relationship Id="rId1" Target="../slideLayouts/slideLayout2.xml" Type="http://schemas.openxmlformats.org/officeDocument/2006/relationships/slideLayout"/></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uicidehotlines.co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ptsd.va.gov/professional/ptsd101/course-modules/course-modules.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nlm.nih.gov/medlineplus/tutorials/ptsd/htm/index.htm" TargetMode="External"/><Relationship Id="rId2" Type="http://schemas.openxmlformats.org/officeDocument/2006/relationships/hyperlink" Target="http://www.nlm.nih.gov/medlineplus/posttraumaticstressdisorder.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essentiallearning.net/student/content/sections/lectora/VeteransPTSD/index.htm" TargetMode="External"/><Relationship Id="rId2" Type="http://schemas.openxmlformats.org/officeDocument/2006/relationships/hyperlink" Target="http://deploymentpsych.org/" TargetMode="External"/><Relationship Id="rId1" Type="http://schemas.openxmlformats.org/officeDocument/2006/relationships/slideLayout" Target="../slideLayouts/slideLayout2.xml"/><Relationship Id="rId5" Type="http://schemas.openxmlformats.org/officeDocument/2006/relationships/hyperlink" Target="http://www.essentiallearning.net/Student/content/sections/Lectora/CognitiveProcessingTherapyforPTSDinVeteransandMilitaryPersonnel/index.html" TargetMode="External"/><Relationship Id="rId4" Type="http://schemas.openxmlformats.org/officeDocument/2006/relationships/hyperlink" Target="http://www.essentiallearning.net/student/content/sections/lectora/ProlongedExposureTherapyVets/index.html"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www.jan.wvu.edu/media/ptsd.html" TargetMode="External"/><Relationship Id="rId3" Type="http://schemas.openxmlformats.org/officeDocument/2006/relationships/hyperlink" Target="http://www.ncbi.nlm.nih.gov/pmc/articles/PMC1832239/" TargetMode="External"/><Relationship Id="rId7" Type="http://schemas.openxmlformats.org/officeDocument/2006/relationships/hyperlink" Target="http://www.csus.edu/calst/government_affairs/reports/ffp32.pdf" TargetMode="External"/><Relationship Id="rId2" Type="http://schemas.openxmlformats.org/officeDocument/2006/relationships/hyperlink" Target="http://www.nytimes.com/2009/11/01/us/01trauma.html?pagewanted=1&amp;sq=ptsd&amp;st=cse&amp;scp=1" TargetMode="External"/><Relationship Id="rId1" Type="http://schemas.openxmlformats.org/officeDocument/2006/relationships/slideLayout" Target="../slideLayouts/slideLayout2.xml"/><Relationship Id="rId6" Type="http://schemas.openxmlformats.org/officeDocument/2006/relationships/hyperlink" Target="http://www.cnn.com/2008/HEALTH/conditions/10/24/ptsd.struggle/index.html" TargetMode="External"/><Relationship Id="rId5" Type="http://schemas.openxmlformats.org/officeDocument/2006/relationships/hyperlink" Target="http://www.floridaguard.army.mil/aboutus/default.aspx" TargetMode="External"/><Relationship Id="rId4" Type="http://schemas.openxmlformats.org/officeDocument/2006/relationships/hyperlink" Target="http://aja.sagepub.com/cgi/reprint/16/4/230" TargetMode="External"/><Relationship Id="rId9" Type="http://schemas.openxmlformats.org/officeDocument/2006/relationships/hyperlink" Target="http://www.theepochtimes.com/n2/arts-entertainment/copshock-police-ptsd-posttraumatic-stress-disord-4373.html"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ngaus.org/NGAUS/files/ccLibraryFiles/Filename/000000002627/ptsd06072.pdf" TargetMode="External"/><Relationship Id="rId2" Type="http://schemas.openxmlformats.org/officeDocument/2006/relationships/hyperlink" Target="http://www.mayoclinic.com/health/post-traumatic-stress-disorder/DS00246/DSECTION=symptoms" TargetMode="External"/><Relationship Id="rId1" Type="http://schemas.openxmlformats.org/officeDocument/2006/relationships/slideLayout" Target="../slideLayouts/slideLayout2.xml"/><Relationship Id="rId5" Type="http://schemas.openxmlformats.org/officeDocument/2006/relationships/hyperlink" Target="http://www.nimh.nih.gov/health/publications/post-traumatic-stress-disorder-ptsd/complete-index.shtml" TargetMode="External"/><Relationship Id="rId4" Type="http://schemas.openxmlformats.org/officeDocument/2006/relationships/hyperlink" Target="http://www.nami.org/Template.cfm?Section=By_Illness&amp;Template=/TaggedPage/TaggedPageDisplay.cfm&amp;TPLID=54&amp;ContentID=68642"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familyofavet.com/PTSD_domestic_violence.html" TargetMode="External"/><Relationship Id="rId2" Type="http://schemas.openxmlformats.org/officeDocument/2006/relationships/hyperlink" Target="http://www.drugabuse.gov/stressanddrugabuse.html" TargetMode="External"/><Relationship Id="rId1" Type="http://schemas.openxmlformats.org/officeDocument/2006/relationships/slideLayout" Target="../slideLayouts/slideLayout2.xml"/><Relationship Id="rId5" Type="http://schemas.openxmlformats.org/officeDocument/2006/relationships/hyperlink" Target="http://www.ptsd.va.gov/index.asp" TargetMode="External"/><Relationship Id="rId4" Type="http://schemas.openxmlformats.org/officeDocument/2006/relationships/hyperlink" Target="http://www.ksag.org/files/shared/Cycle.of.Violence.pdf" TargetMode="External"/></Relationships>
</file>

<file path=ppt/slides/_rels/slide55.xml.rels><?xml version="1.0" encoding="UTF-8" standalone="yes"?>
<Relationships xmlns="http://schemas.openxmlformats.org/package/2006/relationships"><Relationship Id="rId2" Type="http://schemas.openxmlformats.org/officeDocument/2006/relationships/hyperlink" Target="http://familyvio.csw.fsu.edu/le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2560" y="359898"/>
            <a:ext cx="6797040" cy="1472184"/>
          </a:xfrm>
        </p:spPr>
        <p:txBody>
          <a:bodyPr/>
          <a:lstStyle/>
          <a:p>
            <a:pPr algn="r"/>
            <a:r>
              <a:rPr lang="en-US" dirty="0"/>
              <a:t>POST-TRAUMATIC </a:t>
            </a:r>
            <a:br>
              <a:rPr lang="en-US" dirty="0"/>
            </a:br>
            <a:r>
              <a:rPr lang="en-US" dirty="0"/>
              <a:t>STRESS DISORDER:</a:t>
            </a:r>
          </a:p>
        </p:txBody>
      </p:sp>
      <p:sp>
        <p:nvSpPr>
          <p:cNvPr id="2051" name="Rectangle 3"/>
          <p:cNvSpPr>
            <a:spLocks noGrp="1" noChangeArrowheads="1"/>
          </p:cNvSpPr>
          <p:nvPr>
            <p:ph type="subTitle" idx="1"/>
          </p:nvPr>
        </p:nvSpPr>
        <p:spPr>
          <a:xfrm>
            <a:off x="1371600" y="2209800"/>
            <a:ext cx="7406640" cy="2514600"/>
          </a:xfrm>
        </p:spPr>
        <p:txBody>
          <a:bodyPr>
            <a:normAutofit/>
          </a:bodyPr>
          <a:lstStyle/>
          <a:p>
            <a:r>
              <a:rPr lang="en-US" sz="2800" dirty="0"/>
              <a:t>An Introduction for Criminal Justice Officers</a:t>
            </a:r>
            <a:br>
              <a:rPr lang="en-US" sz="2800" dirty="0"/>
            </a:br>
            <a:r>
              <a:rPr lang="en-US" sz="1800" i="1" dirty="0"/>
              <a:t>from the</a:t>
            </a:r>
            <a:br>
              <a:rPr lang="en-US" sz="1800" i="1" dirty="0"/>
            </a:br>
            <a:r>
              <a:rPr lang="en-US" sz="2800" dirty="0"/>
              <a:t>Law Enforcement Families </a:t>
            </a:r>
            <a:r>
              <a:rPr lang="en-US" sz="2800" dirty="0" smtClean="0"/>
              <a:t>Partnership</a:t>
            </a:r>
          </a:p>
          <a:p>
            <a:endParaRPr lang="en-US" sz="2800" dirty="0" smtClean="0"/>
          </a:p>
          <a:p>
            <a:pPr marL="1023938"/>
            <a:endParaRPr lang="en-US" sz="1800" dirty="0" smtClean="0"/>
          </a:p>
          <a:p>
            <a:pPr marL="1023938"/>
            <a:r>
              <a:rPr lang="en-US" sz="1800" dirty="0" smtClean="0"/>
              <a:t>brought to you by</a:t>
            </a:r>
            <a:endParaRPr lang="en-US" sz="1800" dirty="0"/>
          </a:p>
        </p:txBody>
      </p:sp>
      <p:pic>
        <p:nvPicPr>
          <p:cNvPr id="4" name="Picture 3" descr="fsu_Seal.png"/>
          <p:cNvPicPr>
            <a:picLocks noChangeAspect="1"/>
          </p:cNvPicPr>
          <p:nvPr/>
        </p:nvPicPr>
        <p:blipFill>
          <a:blip r:embed="rId2" cstate="print"/>
          <a:stretch>
            <a:fillRect/>
          </a:stretch>
        </p:blipFill>
        <p:spPr>
          <a:xfrm>
            <a:off x="1295400" y="228600"/>
            <a:ext cx="1600200" cy="1600200"/>
          </a:xfrm>
          <a:prstGeom prst="rect">
            <a:avLst/>
          </a:prstGeom>
        </p:spPr>
      </p:pic>
      <p:pic>
        <p:nvPicPr>
          <p:cNvPr id="5" name="Picture 4" descr="lefp-logo.JPG"/>
          <p:cNvPicPr>
            <a:picLocks noChangeAspect="1"/>
          </p:cNvPicPr>
          <p:nvPr/>
        </p:nvPicPr>
        <p:blipFill>
          <a:blip r:embed="rId3" cstate="print"/>
          <a:stretch>
            <a:fillRect/>
          </a:stretch>
        </p:blipFill>
        <p:spPr>
          <a:xfrm>
            <a:off x="7010400" y="4572000"/>
            <a:ext cx="1615287" cy="1688594"/>
          </a:xfrm>
          <a:prstGeom prst="rect">
            <a:avLst/>
          </a:prstGeom>
        </p:spPr>
      </p:pic>
      <p:pic>
        <p:nvPicPr>
          <p:cNvPr id="6" name="Picture 5" descr="vzf_logo_png.png"/>
          <p:cNvPicPr>
            <a:picLocks noChangeAspect="1"/>
          </p:cNvPicPr>
          <p:nvPr/>
        </p:nvPicPr>
        <p:blipFill>
          <a:blip r:embed="rId4" cstate="print"/>
          <a:stretch>
            <a:fillRect/>
          </a:stretch>
        </p:blipFill>
        <p:spPr>
          <a:xfrm>
            <a:off x="1676400" y="4648200"/>
            <a:ext cx="3771906" cy="135788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sz="4000" dirty="0"/>
              <a:t>COMMON SYMPTOMS OF PTSD </a:t>
            </a:r>
            <a:r>
              <a:rPr lang="en-US" sz="2800" dirty="0"/>
              <a:t>(CONTINUED)</a:t>
            </a:r>
          </a:p>
        </p:txBody>
      </p:sp>
      <p:sp>
        <p:nvSpPr>
          <p:cNvPr id="7171" name="Rectangle 3"/>
          <p:cNvSpPr>
            <a:spLocks noGrp="1" noChangeArrowheads="1"/>
          </p:cNvSpPr>
          <p:nvPr>
            <p:ph idx="1"/>
          </p:nvPr>
        </p:nvSpPr>
        <p:spPr/>
        <p:txBody>
          <a:bodyPr>
            <a:normAutofit/>
          </a:bodyPr>
          <a:lstStyle/>
          <a:p>
            <a:pPr>
              <a:lnSpc>
                <a:spcPct val="90000"/>
              </a:lnSpc>
              <a:buFontTx/>
              <a:buNone/>
            </a:pPr>
            <a:r>
              <a:rPr lang="en-US" sz="2400" dirty="0"/>
              <a:t>Avoidance</a:t>
            </a:r>
          </a:p>
          <a:p>
            <a:pPr>
              <a:lnSpc>
                <a:spcPct val="90000"/>
              </a:lnSpc>
              <a:buFontTx/>
              <a:buNone/>
            </a:pPr>
            <a:r>
              <a:rPr lang="en-US" sz="2400" i="1" dirty="0"/>
              <a:t>Examples:</a:t>
            </a:r>
          </a:p>
          <a:p>
            <a:pPr>
              <a:lnSpc>
                <a:spcPct val="90000"/>
              </a:lnSpc>
            </a:pPr>
            <a:r>
              <a:rPr lang="en-US" sz="2400" dirty="0"/>
              <a:t>Feeling hopeless</a:t>
            </a:r>
          </a:p>
          <a:p>
            <a:pPr>
              <a:lnSpc>
                <a:spcPct val="90000"/>
              </a:lnSpc>
            </a:pPr>
            <a:r>
              <a:rPr lang="en-US" sz="2400" dirty="0"/>
              <a:t>Reporting memory loss</a:t>
            </a:r>
          </a:p>
          <a:p>
            <a:pPr>
              <a:lnSpc>
                <a:spcPct val="90000"/>
              </a:lnSpc>
            </a:pPr>
            <a:r>
              <a:rPr lang="en-US" sz="2400" dirty="0"/>
              <a:t>Avoiding once enjoyable activities</a:t>
            </a:r>
          </a:p>
          <a:p>
            <a:pPr>
              <a:lnSpc>
                <a:spcPct val="90000"/>
              </a:lnSpc>
            </a:pPr>
            <a:r>
              <a:rPr lang="en-US" sz="2400" dirty="0"/>
              <a:t>Experiencing difficulty concentrating</a:t>
            </a:r>
          </a:p>
          <a:p>
            <a:pPr>
              <a:lnSpc>
                <a:spcPct val="90000"/>
              </a:lnSpc>
            </a:pPr>
            <a:r>
              <a:rPr lang="en-US" sz="2400" dirty="0"/>
              <a:t>Having trouble maintaining close relationships</a:t>
            </a:r>
          </a:p>
          <a:p>
            <a:pPr>
              <a:lnSpc>
                <a:spcPct val="90000"/>
              </a:lnSpc>
            </a:pPr>
            <a:r>
              <a:rPr lang="en-US" sz="2400" dirty="0"/>
              <a:t>Avoiding thoughts about the event</a:t>
            </a:r>
          </a:p>
          <a:p>
            <a:pPr>
              <a:lnSpc>
                <a:spcPct val="90000"/>
              </a:lnSpc>
            </a:pPr>
            <a:r>
              <a:rPr lang="en-US" sz="2400" dirty="0"/>
              <a:t>Feeling emotionally numb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sz="4000" dirty="0"/>
              <a:t>COMMON SYMPTOMS OF PTSD </a:t>
            </a:r>
            <a:r>
              <a:rPr lang="en-US" sz="2800" dirty="0"/>
              <a:t>(CONTINUED)</a:t>
            </a:r>
          </a:p>
        </p:txBody>
      </p:sp>
      <p:sp>
        <p:nvSpPr>
          <p:cNvPr id="8195" name="Rectangle 3"/>
          <p:cNvSpPr>
            <a:spLocks noGrp="1" noChangeArrowheads="1"/>
          </p:cNvSpPr>
          <p:nvPr>
            <p:ph idx="1"/>
          </p:nvPr>
        </p:nvSpPr>
        <p:spPr/>
        <p:txBody>
          <a:bodyPr>
            <a:normAutofit/>
          </a:bodyPr>
          <a:lstStyle/>
          <a:p>
            <a:pPr>
              <a:lnSpc>
                <a:spcPct val="80000"/>
              </a:lnSpc>
              <a:buFontTx/>
              <a:buNone/>
            </a:pPr>
            <a:r>
              <a:rPr lang="en-US" sz="2400" dirty="0"/>
              <a:t>Anxiety or emotional arousal</a:t>
            </a:r>
          </a:p>
          <a:p>
            <a:pPr>
              <a:lnSpc>
                <a:spcPct val="80000"/>
              </a:lnSpc>
              <a:buFontTx/>
              <a:buNone/>
            </a:pPr>
            <a:r>
              <a:rPr lang="en-US" sz="2400" i="1" dirty="0"/>
              <a:t>Examples:</a:t>
            </a:r>
            <a:endParaRPr lang="en-US" sz="2400" dirty="0"/>
          </a:p>
          <a:p>
            <a:pPr>
              <a:lnSpc>
                <a:spcPct val="80000"/>
              </a:lnSpc>
            </a:pPr>
            <a:r>
              <a:rPr lang="en-US" sz="2400" dirty="0"/>
              <a:t>Anger</a:t>
            </a:r>
          </a:p>
          <a:p>
            <a:pPr>
              <a:lnSpc>
                <a:spcPct val="80000"/>
              </a:lnSpc>
            </a:pPr>
            <a:r>
              <a:rPr lang="en-US" sz="2400" dirty="0" smtClean="0"/>
              <a:t>Irritability</a:t>
            </a:r>
            <a:endParaRPr lang="en-US" sz="2400" dirty="0"/>
          </a:p>
          <a:p>
            <a:pPr>
              <a:lnSpc>
                <a:spcPct val="80000"/>
              </a:lnSpc>
            </a:pPr>
            <a:r>
              <a:rPr lang="en-US" sz="2400" dirty="0"/>
              <a:t>Guilt or shame</a:t>
            </a:r>
          </a:p>
          <a:p>
            <a:pPr>
              <a:lnSpc>
                <a:spcPct val="80000"/>
              </a:lnSpc>
            </a:pPr>
            <a:r>
              <a:rPr lang="en-US" sz="2400" dirty="0"/>
              <a:t>Trouble sleeping</a:t>
            </a:r>
          </a:p>
          <a:p>
            <a:pPr>
              <a:lnSpc>
                <a:spcPct val="80000"/>
              </a:lnSpc>
            </a:pPr>
            <a:r>
              <a:rPr lang="en-US" sz="2400" dirty="0"/>
              <a:t>Trouble concentrating</a:t>
            </a:r>
          </a:p>
          <a:p>
            <a:pPr>
              <a:lnSpc>
                <a:spcPct val="80000"/>
              </a:lnSpc>
            </a:pPr>
            <a:r>
              <a:rPr lang="en-US" sz="2400" dirty="0"/>
              <a:t>Being easily frightened</a:t>
            </a:r>
          </a:p>
          <a:p>
            <a:pPr>
              <a:lnSpc>
                <a:spcPct val="80000"/>
              </a:lnSpc>
            </a:pPr>
            <a:r>
              <a:rPr lang="en-US" sz="2400" dirty="0"/>
              <a:t>Self-destructive behavior</a:t>
            </a:r>
          </a:p>
          <a:p>
            <a:pPr>
              <a:lnSpc>
                <a:spcPct val="80000"/>
              </a:lnSpc>
            </a:pPr>
            <a:r>
              <a:rPr lang="en-US" sz="2400" dirty="0"/>
              <a:t>Hearing or seeing things that aren’t there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ADVERSE EFFECTS OF PTSD</a:t>
            </a:r>
            <a:endParaRPr lang="en-US" sz="3200" dirty="0"/>
          </a:p>
        </p:txBody>
      </p:sp>
      <p:sp>
        <p:nvSpPr>
          <p:cNvPr id="9219" name="Rectangle 3"/>
          <p:cNvSpPr>
            <a:spLocks noGrp="1" noChangeArrowheads="1"/>
          </p:cNvSpPr>
          <p:nvPr>
            <p:ph idx="1"/>
          </p:nvPr>
        </p:nvSpPr>
        <p:spPr/>
        <p:txBody>
          <a:bodyPr>
            <a:normAutofit/>
          </a:bodyPr>
          <a:lstStyle/>
          <a:p>
            <a:pPr>
              <a:lnSpc>
                <a:spcPct val="90000"/>
              </a:lnSpc>
              <a:buFontTx/>
              <a:buNone/>
            </a:pPr>
            <a:r>
              <a:rPr lang="en-US" sz="2400" dirty="0"/>
              <a:t>PTSD can cause:</a:t>
            </a:r>
          </a:p>
          <a:p>
            <a:pPr>
              <a:lnSpc>
                <a:spcPct val="90000"/>
              </a:lnSpc>
            </a:pPr>
            <a:r>
              <a:rPr lang="en-US" sz="2400" dirty="0"/>
              <a:t>Personality change</a:t>
            </a:r>
          </a:p>
          <a:p>
            <a:pPr>
              <a:lnSpc>
                <a:spcPct val="90000"/>
              </a:lnSpc>
            </a:pPr>
            <a:r>
              <a:rPr lang="en-US" sz="2400" dirty="0"/>
              <a:t>Issues with </a:t>
            </a:r>
            <a:r>
              <a:rPr lang="en-US" sz="2400" dirty="0" smtClean="0"/>
              <a:t>employment</a:t>
            </a:r>
            <a:r>
              <a:rPr lang="en-US" sz="2400" dirty="0"/>
              <a:t/>
            </a:r>
            <a:br>
              <a:rPr lang="en-US" sz="2400" dirty="0"/>
            </a:br>
            <a:r>
              <a:rPr lang="en-US" sz="2400" i="1" dirty="0"/>
              <a:t>(e.g., disorganization, memory issues, and lack of concentration)</a:t>
            </a:r>
          </a:p>
          <a:p>
            <a:pPr>
              <a:lnSpc>
                <a:spcPct val="90000"/>
              </a:lnSpc>
            </a:pPr>
            <a:r>
              <a:rPr lang="en-US" sz="2400" dirty="0"/>
              <a:t>Relationship problems</a:t>
            </a:r>
            <a:br>
              <a:rPr lang="en-US" sz="2400" dirty="0"/>
            </a:br>
            <a:r>
              <a:rPr lang="en-US" sz="2400" i="1" dirty="0"/>
              <a:t>(e.g., domestic violence and divorce)</a:t>
            </a:r>
          </a:p>
          <a:p>
            <a:pPr>
              <a:lnSpc>
                <a:spcPct val="90000"/>
              </a:lnSpc>
            </a:pPr>
            <a:r>
              <a:rPr lang="en-US" sz="2400" dirty="0"/>
              <a:t>Physical Symptoms</a:t>
            </a:r>
            <a:br>
              <a:rPr lang="en-US" sz="2400" dirty="0"/>
            </a:br>
            <a:r>
              <a:rPr lang="en-US" sz="2400" i="1" dirty="0"/>
              <a:t>(e.g., increased heart rate or sweating)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sz="4000" dirty="0"/>
              <a:t>ADVERSE EFFECTS OF PTSD </a:t>
            </a:r>
            <a:r>
              <a:rPr lang="en-US" sz="2800" dirty="0"/>
              <a:t>(CONTINUED)</a:t>
            </a:r>
          </a:p>
        </p:txBody>
      </p:sp>
      <p:sp>
        <p:nvSpPr>
          <p:cNvPr id="10243" name="Rectangle 3"/>
          <p:cNvSpPr>
            <a:spLocks noGrp="1" noChangeArrowheads="1"/>
          </p:cNvSpPr>
          <p:nvPr>
            <p:ph idx="1"/>
          </p:nvPr>
        </p:nvSpPr>
        <p:spPr/>
        <p:txBody>
          <a:bodyPr>
            <a:normAutofit/>
          </a:bodyPr>
          <a:lstStyle/>
          <a:p>
            <a:pPr>
              <a:lnSpc>
                <a:spcPct val="80000"/>
              </a:lnSpc>
              <a:buFontTx/>
              <a:buNone/>
            </a:pPr>
            <a:r>
              <a:rPr lang="en-US" sz="2400" dirty="0"/>
              <a:t>PTSD is strongly associated with substance abuse.</a:t>
            </a:r>
          </a:p>
          <a:p>
            <a:pPr>
              <a:lnSpc>
                <a:spcPct val="80000"/>
              </a:lnSpc>
            </a:pPr>
            <a:r>
              <a:rPr lang="en-US" sz="2400" dirty="0"/>
              <a:t>Alcohol abuse </a:t>
            </a:r>
            <a:r>
              <a:rPr lang="en-US" sz="2400" dirty="0" smtClean="0"/>
              <a:t>occurs </a:t>
            </a:r>
            <a:r>
              <a:rPr lang="en-US" sz="2400" dirty="0"/>
              <a:t>in 60-80% of Vietnam veterans seeking PTSD treatment.</a:t>
            </a:r>
          </a:p>
          <a:p>
            <a:pPr>
              <a:lnSpc>
                <a:spcPct val="80000"/>
              </a:lnSpc>
            </a:pPr>
            <a:r>
              <a:rPr lang="en-US" sz="2400" dirty="0"/>
              <a:t>34.5% of men who have had a history of PTSD reported dependence on or abuse of drugs at some time in their lives; the rate is 15.1% for men in the general population.</a:t>
            </a:r>
          </a:p>
          <a:p>
            <a:pPr>
              <a:lnSpc>
                <a:spcPct val="80000"/>
              </a:lnSpc>
            </a:pPr>
            <a:r>
              <a:rPr lang="en-US" sz="2400" dirty="0"/>
              <a:t>26.9% of women with a history of PTSD reported dependence on or abuse of drugs at some time in their lives as opposed to 7.6% of women in the general population.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sz="4000" dirty="0"/>
              <a:t>ADVERSE EFFECTS OF PTSD </a:t>
            </a:r>
            <a:r>
              <a:rPr lang="en-US" sz="2800" dirty="0"/>
              <a:t>(CONTINUED)</a:t>
            </a:r>
          </a:p>
        </p:txBody>
      </p:sp>
      <p:sp>
        <p:nvSpPr>
          <p:cNvPr id="11267" name="Rectangle 3"/>
          <p:cNvSpPr>
            <a:spLocks noGrp="1" noChangeArrowheads="1"/>
          </p:cNvSpPr>
          <p:nvPr>
            <p:ph idx="1"/>
          </p:nvPr>
        </p:nvSpPr>
        <p:spPr/>
        <p:txBody>
          <a:bodyPr>
            <a:normAutofit/>
          </a:bodyPr>
          <a:lstStyle/>
          <a:p>
            <a:pPr marL="0" indent="0">
              <a:lnSpc>
                <a:spcPct val="90000"/>
              </a:lnSpc>
              <a:buFontTx/>
              <a:buNone/>
            </a:pPr>
            <a:r>
              <a:rPr lang="en-US" sz="2400" dirty="0"/>
              <a:t>Domestic Violence is another concern that has been linked with PTSD.</a:t>
            </a:r>
          </a:p>
          <a:p>
            <a:pPr>
              <a:lnSpc>
                <a:spcPct val="90000"/>
              </a:lnSpc>
            </a:pPr>
            <a:r>
              <a:rPr lang="en-US" sz="2400" dirty="0"/>
              <a:t>Veterans with PTSD have higher rates of domestic violence than do people in the general population.</a:t>
            </a:r>
          </a:p>
          <a:p>
            <a:pPr>
              <a:lnSpc>
                <a:spcPct val="90000"/>
              </a:lnSpc>
            </a:pPr>
            <a:r>
              <a:rPr lang="en-US" sz="2400" dirty="0"/>
              <a:t>33% of veterans with PTSD have been violent with their partner in the span of one year.</a:t>
            </a:r>
          </a:p>
          <a:p>
            <a:pPr>
              <a:lnSpc>
                <a:spcPct val="90000"/>
              </a:lnSpc>
            </a:pPr>
            <a:r>
              <a:rPr lang="en-US" sz="2400" dirty="0"/>
              <a:t>Veterans who have PTSD are two to three times more likely to be violent with their partner than veterans who don’t have PTSD.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cap="all" dirty="0" smtClean="0"/>
              <a:t>Case Scenario #1</a:t>
            </a:r>
            <a:endParaRPr lang="en-US" cap="all" dirty="0"/>
          </a:p>
        </p:txBody>
      </p:sp>
      <p:sp>
        <p:nvSpPr>
          <p:cNvPr id="12291" name="Rectangle 3"/>
          <p:cNvSpPr>
            <a:spLocks noGrp="1" noChangeArrowheads="1"/>
          </p:cNvSpPr>
          <p:nvPr>
            <p:ph idx="1"/>
          </p:nvPr>
        </p:nvSpPr>
        <p:spPr/>
        <p:txBody>
          <a:bodyPr>
            <a:normAutofit/>
          </a:bodyPr>
          <a:lstStyle/>
          <a:p>
            <a:pPr marL="0" indent="0">
              <a:buNone/>
            </a:pPr>
            <a:r>
              <a:rPr lang="en-US" sz="2400" dirty="0" smtClean="0"/>
              <a:t>Lisa, Officer John Smith’s girlfriend, noticed that John seemed different after he was a first responder to a fatal car accident a month ago.  The accident took the lives of two children.  Officer Smith had worked hard to prevent the loss of their lives, but it was too late and he was unable to save them.  Lisa noticed that in the last month John had been waking up in the middle of the night very frightened from his dreams.  He had also become easily angered by Lisa and others and had stopped attending poker nights with his friends, which had once been the highlight of his week.  Lisa encouraged John to seek treatment, and a counselor told John that he had symptoms of PTSD.</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Case Scenario #1 </a:t>
            </a:r>
            <a:br>
              <a:rPr lang="en-US" cap="all" dirty="0" smtClean="0"/>
            </a:br>
            <a:r>
              <a:rPr lang="en-US" sz="2800" dirty="0" smtClean="0"/>
              <a:t>(CONTINUED)</a:t>
            </a:r>
            <a:endParaRPr lang="en-US" sz="2800" dirty="0"/>
          </a:p>
        </p:txBody>
      </p:sp>
      <p:sp>
        <p:nvSpPr>
          <p:cNvPr id="3" name="Content Placeholder 2"/>
          <p:cNvSpPr>
            <a:spLocks noGrp="1"/>
          </p:cNvSpPr>
          <p:nvPr>
            <p:ph idx="1"/>
          </p:nvPr>
        </p:nvSpPr>
        <p:spPr/>
        <p:txBody>
          <a:bodyPr>
            <a:normAutofit/>
          </a:bodyPr>
          <a:lstStyle/>
          <a:p>
            <a:pPr>
              <a:buNone/>
            </a:pPr>
            <a:r>
              <a:rPr lang="en-US" i="1" dirty="0" smtClean="0"/>
              <a:t>Question 1</a:t>
            </a:r>
          </a:p>
          <a:p>
            <a:pPr>
              <a:buNone/>
            </a:pPr>
            <a:r>
              <a:rPr lang="en-US" dirty="0" smtClean="0"/>
              <a:t>What symptoms, if any, does Officer Smith have that indicated to his counselor he could be suffering from PTSD?</a:t>
            </a:r>
          </a:p>
          <a:p>
            <a:endParaRPr lang="en-US" dirty="0" smtClean="0"/>
          </a:p>
          <a:p>
            <a:pPr>
              <a:buNone/>
            </a:pPr>
            <a:r>
              <a:rPr lang="en-US" i="1" dirty="0" smtClean="0"/>
              <a:t>Question 2</a:t>
            </a:r>
          </a:p>
          <a:p>
            <a:pPr>
              <a:buNone/>
            </a:pPr>
            <a:r>
              <a:rPr lang="en-US" dirty="0" smtClean="0"/>
              <a:t>If Officer Smith had continued without counseling, what could some potential risks have been?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 #2</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Officer Carol Stewart, a member of the Florida National Guard, has been behaving differently since she returned from her second tour of duty in Afghanistan, where she witnessed severe trauma and the death of a close friend and fellow soldier. She returned to her unit and began street patrol again. Carol has been startled easily by  nonthreatening events that occur on the street, and she has been unable to concentrate while on patrol. Her partner asked about her time overseas, and Carol became angry and would not talk about it. She has started going to get many drinks at a  neighborhood bar after each shift. Her colleagues have said she seems “ready to explode.”</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Case Scenario #2 </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i="1" dirty="0" smtClean="0"/>
              <a:t>Question 1</a:t>
            </a:r>
          </a:p>
          <a:p>
            <a:pPr>
              <a:buNone/>
            </a:pPr>
            <a:r>
              <a:rPr lang="en-US" dirty="0" smtClean="0"/>
              <a:t>What symptoms, if any, might Officer Stewart have that could be indicative of PTSD?</a:t>
            </a:r>
          </a:p>
          <a:p>
            <a:endParaRPr lang="en-US" dirty="0" smtClean="0"/>
          </a:p>
          <a:p>
            <a:pPr>
              <a:buNone/>
            </a:pPr>
            <a:r>
              <a:rPr lang="en-US" i="1" dirty="0" smtClean="0"/>
              <a:t>Question 2</a:t>
            </a:r>
          </a:p>
          <a:p>
            <a:pPr>
              <a:buNone/>
            </a:pPr>
            <a:r>
              <a:rPr lang="en-US" dirty="0" smtClean="0"/>
              <a:t>What event may have led to the onset of these symptoms?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OF PTSD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PTSD affects between two and nine percent of people in the general population.</a:t>
            </a:r>
          </a:p>
          <a:p>
            <a:pPr marL="0" indent="0"/>
            <a:endParaRPr lang="en-US" dirty="0" smtClean="0"/>
          </a:p>
          <a:p>
            <a:pPr marL="0" indent="0">
              <a:buNone/>
            </a:pPr>
            <a:r>
              <a:rPr lang="en-US" dirty="0" smtClean="0"/>
              <a:t>There is a greater likelihood of developing the disorder if a person has been exposed to:</a:t>
            </a:r>
          </a:p>
          <a:p>
            <a:r>
              <a:rPr lang="en-US" dirty="0" smtClean="0"/>
              <a:t>Trauma in early life</a:t>
            </a:r>
          </a:p>
          <a:p>
            <a:r>
              <a:rPr lang="en-US" dirty="0" smtClean="0"/>
              <a:t>Long-term trauma</a:t>
            </a:r>
          </a:p>
          <a:p>
            <a:r>
              <a:rPr lang="en-US" dirty="0" smtClean="0"/>
              <a:t>Recurring trauma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ACKNOWLEDGEMENTS</a:t>
            </a:r>
          </a:p>
        </p:txBody>
      </p:sp>
      <p:sp>
        <p:nvSpPr>
          <p:cNvPr id="3075" name="Rectangle 3"/>
          <p:cNvSpPr>
            <a:spLocks noGrp="1" noChangeArrowheads="1"/>
          </p:cNvSpPr>
          <p:nvPr>
            <p:ph idx="1"/>
          </p:nvPr>
        </p:nvSpPr>
        <p:spPr>
          <a:xfrm>
            <a:off x="1371600" y="1600200"/>
            <a:ext cx="7543800" cy="4525963"/>
          </a:xfrm>
        </p:spPr>
        <p:txBody>
          <a:bodyPr>
            <a:normAutofit/>
          </a:bodyPr>
          <a:lstStyle/>
          <a:p>
            <a:pPr algn="ctr">
              <a:buFontTx/>
              <a:buNone/>
            </a:pPr>
            <a:r>
              <a:rPr lang="en-US" sz="1600" dirty="0"/>
              <a:t>Many people at Florida State University’s Institute for Family Violence Studies contributed to the development of this Training.  They include:</a:t>
            </a:r>
          </a:p>
          <a:p>
            <a:pPr algn="ctr">
              <a:spcBef>
                <a:spcPts val="0"/>
              </a:spcBef>
              <a:buFontTx/>
              <a:buNone/>
            </a:pPr>
            <a:endParaRPr lang="en-US" sz="1600" dirty="0" smtClean="0"/>
          </a:p>
          <a:p>
            <a:pPr algn="ctr">
              <a:spcBef>
                <a:spcPts val="0"/>
              </a:spcBef>
              <a:buFontTx/>
              <a:buNone/>
            </a:pPr>
            <a:r>
              <a:rPr lang="en-US" sz="1600" dirty="0" smtClean="0"/>
              <a:t>Haley </a:t>
            </a:r>
            <a:r>
              <a:rPr lang="en-US" sz="1600" dirty="0"/>
              <a:t>Van </a:t>
            </a:r>
            <a:r>
              <a:rPr lang="en-US" sz="1600" dirty="0" err="1"/>
              <a:t>Erem</a:t>
            </a:r>
            <a:r>
              <a:rPr lang="en-US" sz="1600" dirty="0"/>
              <a:t>, </a:t>
            </a:r>
            <a:r>
              <a:rPr lang="en-US" sz="1600" dirty="0" smtClean="0"/>
              <a:t>MSW</a:t>
            </a:r>
          </a:p>
          <a:p>
            <a:pPr algn="ctr">
              <a:spcBef>
                <a:spcPts val="0"/>
              </a:spcBef>
              <a:buFontTx/>
              <a:buNone/>
            </a:pPr>
            <a:r>
              <a:rPr lang="en-US" sz="1600" dirty="0" err="1" smtClean="0"/>
              <a:t>Annelise</a:t>
            </a:r>
            <a:r>
              <a:rPr lang="en-US" sz="1600" dirty="0" smtClean="0"/>
              <a:t> </a:t>
            </a:r>
            <a:r>
              <a:rPr lang="en-US" sz="1600" dirty="0"/>
              <a:t>Martin, </a:t>
            </a:r>
            <a:r>
              <a:rPr lang="en-US" sz="1600" dirty="0" smtClean="0"/>
              <a:t>MSW</a:t>
            </a:r>
          </a:p>
          <a:p>
            <a:pPr algn="ctr">
              <a:spcBef>
                <a:spcPts val="0"/>
              </a:spcBef>
              <a:buFontTx/>
              <a:buNone/>
            </a:pPr>
            <a:r>
              <a:rPr lang="en-US" sz="1600" dirty="0" smtClean="0"/>
              <a:t>Laura </a:t>
            </a:r>
            <a:r>
              <a:rPr lang="en-US" sz="1600" dirty="0"/>
              <a:t>Summerlin, </a:t>
            </a:r>
            <a:r>
              <a:rPr lang="en-US" sz="1600" dirty="0" smtClean="0"/>
              <a:t>MSW</a:t>
            </a:r>
          </a:p>
          <a:p>
            <a:pPr algn="ctr">
              <a:spcBef>
                <a:spcPts val="0"/>
              </a:spcBef>
              <a:buFontTx/>
              <a:buNone/>
            </a:pPr>
            <a:r>
              <a:rPr lang="en-US" sz="1600" dirty="0" err="1" smtClean="0"/>
              <a:t>Rachyl</a:t>
            </a:r>
            <a:r>
              <a:rPr lang="en-US" sz="1600" dirty="0" smtClean="0"/>
              <a:t> </a:t>
            </a:r>
            <a:r>
              <a:rPr lang="en-US" sz="1600" dirty="0"/>
              <a:t>Smith, MSW </a:t>
            </a:r>
            <a:r>
              <a:rPr lang="en-US" sz="1600" dirty="0" smtClean="0"/>
              <a:t>Candidate</a:t>
            </a:r>
          </a:p>
          <a:p>
            <a:pPr algn="ctr">
              <a:spcBef>
                <a:spcPts val="0"/>
              </a:spcBef>
              <a:buFontTx/>
              <a:buNone/>
            </a:pPr>
            <a:r>
              <a:rPr lang="en-US" sz="1600" dirty="0" smtClean="0"/>
              <a:t>Phyllis </a:t>
            </a:r>
            <a:r>
              <a:rPr lang="en-US" sz="1600" dirty="0" err="1"/>
              <a:t>Stolc</a:t>
            </a:r>
            <a:r>
              <a:rPr lang="en-US" sz="1600" dirty="0"/>
              <a:t>, MSW </a:t>
            </a:r>
            <a:r>
              <a:rPr lang="en-US" sz="1600" dirty="0" smtClean="0"/>
              <a:t>Candidate</a:t>
            </a:r>
          </a:p>
          <a:p>
            <a:pPr algn="ctr">
              <a:spcBef>
                <a:spcPts val="0"/>
              </a:spcBef>
              <a:buFontTx/>
              <a:buNone/>
            </a:pPr>
            <a:r>
              <a:rPr lang="en-US" sz="1600" dirty="0" smtClean="0"/>
              <a:t>Mark </a:t>
            </a:r>
            <a:r>
              <a:rPr lang="en-US" sz="1600" dirty="0"/>
              <a:t>Stern </a:t>
            </a:r>
            <a:endParaRPr lang="en-US" sz="1600" dirty="0" smtClean="0"/>
          </a:p>
          <a:p>
            <a:pPr algn="ctr">
              <a:spcBef>
                <a:spcPts val="0"/>
              </a:spcBef>
              <a:buFontTx/>
              <a:buNone/>
            </a:pPr>
            <a:r>
              <a:rPr lang="en-US" sz="1600" dirty="0" smtClean="0"/>
              <a:t>Denise </a:t>
            </a:r>
            <a:r>
              <a:rPr lang="en-US" sz="1600" dirty="0" err="1" smtClean="0"/>
              <a:t>Choppin</a:t>
            </a:r>
            <a:endParaRPr lang="en-US" sz="1600" dirty="0"/>
          </a:p>
          <a:p>
            <a:pPr algn="ctr">
              <a:spcBef>
                <a:spcPts val="0"/>
              </a:spcBef>
              <a:buFontTx/>
              <a:buNone/>
            </a:pPr>
            <a:r>
              <a:rPr lang="en-US" sz="1600" dirty="0" smtClean="0"/>
              <a:t>Karen </a:t>
            </a:r>
            <a:r>
              <a:rPr lang="en-US" sz="1600" dirty="0"/>
              <a:t>Oehme, J.D.</a:t>
            </a:r>
          </a:p>
          <a:p>
            <a:pPr algn="ctr">
              <a:buFontTx/>
              <a:buNone/>
            </a:pPr>
            <a:endParaRPr lang="en-US" sz="2800" dirty="0"/>
          </a:p>
          <a:p>
            <a:pPr algn="ctr">
              <a:buFontTx/>
              <a:buNone/>
            </a:pPr>
            <a:r>
              <a:rPr lang="en-US" sz="2400" dirty="0"/>
              <a:t>THIS TRAINING IS DEDICATED TO THE BRAVE MEN </a:t>
            </a:r>
            <a:r>
              <a:rPr lang="en-US" sz="2400" dirty="0" smtClean="0"/>
              <a:t>AND WOMEN </a:t>
            </a:r>
            <a:r>
              <a:rPr lang="en-US" sz="2400" dirty="0"/>
              <a:t>WHO KEEP OUR COMMUNITIES SAFE</a:t>
            </a:r>
            <a:r>
              <a:rPr lang="en-US" sz="2400" dirty="0" smtClean="0"/>
              <a:t>; THEY </a:t>
            </a:r>
            <a:r>
              <a:rPr lang="en-US" sz="2400" dirty="0"/>
              <a:t>DESERVE TO GET HELP WHEN THEY NEED 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PREVALENCE OF PTSD</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sz="2400" b="1" dirty="0" smtClean="0"/>
              <a:t>PTSD Prevalence Among Military Veterans</a:t>
            </a:r>
          </a:p>
          <a:p>
            <a:r>
              <a:rPr lang="en-US" sz="2400" dirty="0" smtClean="0"/>
              <a:t>Between 15-30% of the armed forces who served in Vietnam are thought to suffer from PTSD.</a:t>
            </a:r>
          </a:p>
          <a:p>
            <a:r>
              <a:rPr lang="en-US" sz="2400" dirty="0" smtClean="0"/>
              <a:t>One out of six (around 17%) veterans who served in Iraq and Afghanistan are thought to suffer from PTSD. Some estimates are higher.</a:t>
            </a:r>
          </a:p>
          <a:p>
            <a:r>
              <a:rPr lang="en-US" sz="2400" dirty="0" smtClean="0"/>
              <a:t>38% of soldiers, 31% of Marines, and 49% of National Guard members report psychological concerns like PTSD and traumatic brain injury.</a:t>
            </a:r>
          </a:p>
          <a:p>
            <a:pPr marL="0" indent="0" algn="ctr">
              <a:buNone/>
            </a:pPr>
            <a:r>
              <a:rPr lang="en-US" sz="2400" b="1" i="1" dirty="0" smtClean="0"/>
              <a:t>Does your agency employ returning soldiers </a:t>
            </a:r>
            <a:br>
              <a:rPr lang="en-US" sz="2400" b="1" i="1" dirty="0" smtClean="0"/>
            </a:br>
            <a:r>
              <a:rPr lang="en-US" sz="2400" b="1" i="1" dirty="0" smtClean="0"/>
              <a:t>who might need help with PTSD?</a:t>
            </a:r>
            <a:endParaRPr lang="en-US" sz="2400" b="1"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PREVALENCE OF PTSD</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t>PTSD Prevalence Among Law Enforcement Officers</a:t>
            </a:r>
          </a:p>
          <a:p>
            <a:r>
              <a:rPr lang="en-US" sz="2400" dirty="0" smtClean="0"/>
              <a:t>Law Enforcement Officers are often exposed to dangerous situations.</a:t>
            </a:r>
          </a:p>
          <a:p>
            <a:r>
              <a:rPr lang="en-US" sz="2400" dirty="0" smtClean="0"/>
              <a:t>The rate of police officers with duty-related PTSD is estimated at 7-19%.</a:t>
            </a:r>
          </a:p>
          <a:p>
            <a:endParaRPr lang="en-US" sz="2400" dirty="0" smtClean="0"/>
          </a:p>
          <a:p>
            <a:pPr marL="0" indent="0" algn="ctr">
              <a:buNone/>
            </a:pPr>
            <a:r>
              <a:rPr lang="en-US" sz="2400" b="1" cap="all" dirty="0" smtClean="0"/>
              <a:t>remember, ignoring the problem won’t </a:t>
            </a:r>
            <a:br>
              <a:rPr lang="en-US" sz="2400" b="1" cap="all" dirty="0" smtClean="0"/>
            </a:br>
            <a:r>
              <a:rPr lang="en-US" sz="2400" b="1" cap="all" dirty="0" smtClean="0"/>
              <a:t>make it go away.  Help your officers get </a:t>
            </a:r>
            <a:br>
              <a:rPr lang="en-US" sz="2400" b="1" cap="all" dirty="0" smtClean="0"/>
            </a:br>
            <a:r>
              <a:rPr lang="en-US" sz="2400" b="1" cap="all" dirty="0" smtClean="0"/>
              <a:t>the help they need!</a:t>
            </a:r>
            <a:endParaRPr lang="en-US" sz="2400" b="1" cap="al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PREVALENCE OF PTSD</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sz="2400" b="1" dirty="0" smtClean="0"/>
              <a:t>PTSD Prevalence Among Law Enforcement Officers (continued)</a:t>
            </a:r>
          </a:p>
          <a:p>
            <a:pPr marL="0" indent="0">
              <a:buNone/>
            </a:pPr>
            <a:r>
              <a:rPr lang="en-US" sz="2400" dirty="0" smtClean="0"/>
              <a:t>Many daily activities and events in the lives of law enforcement officers can be precipitating factors to PTSD.</a:t>
            </a:r>
          </a:p>
          <a:p>
            <a:pPr>
              <a:buNone/>
            </a:pPr>
            <a:r>
              <a:rPr lang="en-US" sz="2400" dirty="0" smtClean="0"/>
              <a:t>The following events can cause PTSD in police officers:</a:t>
            </a:r>
          </a:p>
          <a:p>
            <a:r>
              <a:rPr lang="en-US" sz="2400" dirty="0" smtClean="0"/>
              <a:t>A violent crime</a:t>
            </a:r>
          </a:p>
          <a:p>
            <a:r>
              <a:rPr lang="en-US" sz="2400" dirty="0" smtClean="0"/>
              <a:t>The aftermath of a car accident</a:t>
            </a:r>
          </a:p>
          <a:p>
            <a:r>
              <a:rPr lang="en-US" sz="2400" dirty="0" smtClean="0"/>
              <a:t>A natural disaster</a:t>
            </a:r>
          </a:p>
          <a:p>
            <a:r>
              <a:rPr lang="en-US" sz="2400" dirty="0" smtClean="0"/>
              <a:t>A homicide</a:t>
            </a:r>
          </a:p>
          <a:p>
            <a:r>
              <a:rPr lang="en-US" sz="2400" dirty="0" smtClean="0"/>
              <a:t>Being threatened or assaulted by a criminal offender.</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PREVALENCE OF PTSD</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sz="2400" b="1" dirty="0" smtClean="0"/>
              <a:t>PTSD Prevalence Among Law Enforcement Officers (continued)</a:t>
            </a:r>
          </a:p>
          <a:p>
            <a:pPr marL="0" indent="0">
              <a:buNone/>
            </a:pPr>
            <a:r>
              <a:rPr lang="en-US" sz="2400" dirty="0" smtClean="0"/>
              <a:t>Sometimes personal experiences in the lives of law enforcement officers can also trigger PTSD.</a:t>
            </a:r>
          </a:p>
          <a:p>
            <a:pPr>
              <a:buNone/>
            </a:pPr>
            <a:r>
              <a:rPr lang="en-US" sz="2400" i="1" dirty="0" smtClean="0"/>
              <a:t>For example:</a:t>
            </a:r>
          </a:p>
          <a:p>
            <a:r>
              <a:rPr lang="en-US" sz="2400" dirty="0" smtClean="0"/>
              <a:t>Witnessing crimes or their aftermath</a:t>
            </a:r>
          </a:p>
          <a:p>
            <a:r>
              <a:rPr lang="en-US" sz="2400" dirty="0" smtClean="0"/>
              <a:t>Witnessing victim trauma</a:t>
            </a:r>
          </a:p>
          <a:p>
            <a:r>
              <a:rPr lang="en-US" sz="2400" dirty="0" smtClean="0"/>
              <a:t>Military service</a:t>
            </a:r>
          </a:p>
          <a:p>
            <a:r>
              <a:rPr lang="en-US" sz="2400" dirty="0" smtClean="0"/>
              <a:t>A fire or accident in their home</a:t>
            </a:r>
          </a:p>
          <a:p>
            <a:r>
              <a:rPr lang="en-US" sz="2400" dirty="0" smtClean="0"/>
              <a:t>Being a victim of domestic violence</a:t>
            </a:r>
            <a:endParaRPr lang="en-US" sz="2400" dirty="0"/>
          </a:p>
        </p:txBody>
      </p:sp>
      <p:pic>
        <p:nvPicPr>
          <p:cNvPr id="4" name="Picture 3" descr="Policelinetape.jpg"/>
          <p:cNvPicPr>
            <a:picLocks noChangeAspect="1"/>
          </p:cNvPicPr>
          <p:nvPr/>
        </p:nvPicPr>
        <p:blipFill>
          <a:blip r:embed="rId2" cstate="print"/>
          <a:stretch>
            <a:fillRect/>
          </a:stretch>
        </p:blipFill>
        <p:spPr>
          <a:xfrm>
            <a:off x="6357140" y="4191000"/>
            <a:ext cx="2452148" cy="167474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PREVALENCE OF PTSD</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sz="2400" b="1" dirty="0" smtClean="0"/>
              <a:t>PTSD Prevalence Among Women</a:t>
            </a:r>
          </a:p>
          <a:p>
            <a:r>
              <a:rPr lang="en-US" sz="2400" dirty="0" smtClean="0"/>
              <a:t>Women are vulnerable to developing PTSD because they are more likely to be victims of  domestic violence</a:t>
            </a:r>
          </a:p>
          <a:p>
            <a:r>
              <a:rPr lang="en-US" sz="2400" dirty="0" smtClean="0"/>
              <a:t>Women can also have symptoms of PTSD from their duty as police officers, an experience of physical or sexual assault, domestic violence, or other traumatic events.</a:t>
            </a:r>
          </a:p>
          <a:p>
            <a:r>
              <a:rPr lang="en-US" sz="2400" dirty="0" smtClean="0"/>
              <a:t>Women are increasingly being affected by PTSD due in part to deployment to overseas wars</a:t>
            </a:r>
          </a:p>
          <a:p>
            <a:r>
              <a:rPr lang="en-US" sz="2400" dirty="0" smtClean="0"/>
              <a:t>Women have had about the same rates of mental illness as male veterans</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PREVALENCE OF PTSD</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sz="2400" b="1" dirty="0" smtClean="0"/>
              <a:t>PTSD Prevalence Among Women (continued)</a:t>
            </a:r>
          </a:p>
          <a:p>
            <a:pPr marL="0" indent="0">
              <a:buNone/>
            </a:pPr>
            <a:r>
              <a:rPr lang="en-US" sz="2400" dirty="0" smtClean="0"/>
              <a:t>Women in the military are often more likely to be isolated because they:</a:t>
            </a:r>
          </a:p>
          <a:p>
            <a:r>
              <a:rPr lang="en-US" sz="2400" dirty="0" smtClean="0"/>
              <a:t>May not be seen as “real soldiers” by family members and friends and may therefore suffer alone with unacknowledged feelings and experiences.</a:t>
            </a:r>
          </a:p>
          <a:p>
            <a:r>
              <a:rPr lang="en-US" sz="2400" dirty="0" smtClean="0"/>
              <a:t>Still comprise a minority of the military and veteran population in the US despite growing numbers.</a:t>
            </a:r>
          </a:p>
          <a:p>
            <a:r>
              <a:rPr lang="en-US" sz="2400" dirty="0" smtClean="0"/>
              <a:t>Have few veteran-oriented resources to access that will help to decrease isolation and increase help-seeking behaviors.</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PREVALENCE OF PTSD</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PTSD and Domestic Violence</a:t>
            </a:r>
          </a:p>
          <a:p>
            <a:r>
              <a:rPr lang="en-US" dirty="0" smtClean="0"/>
              <a:t>Domestic violence is considered by the United States Department of Veterans Affairs (2009) as a type of trauma that may be related to PTSD.</a:t>
            </a:r>
          </a:p>
          <a:p>
            <a:r>
              <a:rPr lang="en-US" dirty="0" smtClean="0"/>
              <a:t>In one study, 35% of people who had experienced domestic violence were found to have the disorder.</a:t>
            </a:r>
          </a:p>
          <a:p>
            <a:r>
              <a:rPr lang="en-US" dirty="0" smtClean="0"/>
              <a:t>PTSD is the most common anxiety disorder associated with domestic violence.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PTSD &amp; Domestic violence</a:t>
            </a:r>
            <a:endParaRPr lang="en-US" cap="all"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Several symptoms can heighten the negative experiences of PTSD:</a:t>
            </a:r>
          </a:p>
          <a:p>
            <a:r>
              <a:rPr lang="en-US" dirty="0" smtClean="0"/>
              <a:t>The length of time someone is exposed to domestic violence.</a:t>
            </a:r>
          </a:p>
          <a:p>
            <a:r>
              <a:rPr lang="en-US" dirty="0" smtClean="0"/>
              <a:t>The severity of the violence.</a:t>
            </a:r>
          </a:p>
          <a:p>
            <a:r>
              <a:rPr lang="en-US" dirty="0" smtClean="0"/>
              <a:t>The violence beginning at an early age.</a:t>
            </a:r>
          </a:p>
          <a:p>
            <a:r>
              <a:rPr lang="en-US" dirty="0" smtClean="0"/>
              <a:t>The woman’s assessment of the violence (for example, her perception of threat).This threat to self is constant, recurring, and unpredictable, which may contribute to PTSD symptoms.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PtsD: important </a:t>
            </a:r>
            <a:r>
              <a:rPr lang="en-US" cap="all" dirty="0" smtClean="0"/>
              <a:t>note</a:t>
            </a:r>
            <a:endParaRPr lang="en-US" cap="all"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Not all people who see trauma have PTSD or have symptoms of the disorder.</a:t>
            </a:r>
          </a:p>
          <a:p>
            <a:pPr marL="0" indent="0"/>
            <a:endParaRPr lang="en-US" dirty="0" smtClean="0"/>
          </a:p>
          <a:p>
            <a:pPr marL="0" indent="0">
              <a:buNone/>
            </a:pPr>
            <a:r>
              <a:rPr lang="en-US" dirty="0" smtClean="0"/>
              <a:t>However, everyone who is suffering from PTSD can benefit from treatment.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PTSD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It is not the fault of the person suffering</a:t>
            </a:r>
          </a:p>
          <a:p>
            <a:r>
              <a:rPr lang="en-US" dirty="0" smtClean="0"/>
              <a:t>In past years, the symptoms of PTSD were discussed as the “fault“ of the sufferer</a:t>
            </a:r>
          </a:p>
          <a:p>
            <a:r>
              <a:rPr lang="en-US" dirty="0" smtClean="0"/>
              <a:t>Contrary to this notion, recent research has revealed that </a:t>
            </a:r>
          </a:p>
          <a:p>
            <a:pPr lvl="1"/>
            <a:r>
              <a:rPr lang="en-US" sz="2400" dirty="0" smtClean="0"/>
              <a:t>Exposure to trauma can alter brain chemistry </a:t>
            </a:r>
          </a:p>
          <a:p>
            <a:pPr lvl="1"/>
            <a:r>
              <a:rPr lang="en-US" sz="2400" dirty="0" smtClean="0"/>
              <a:t>PTSD is probably caused by a mix of factors, including an individual’s brain chemistry and hormones, inherited personality traits, inherited predisposition to mental illness, and life experiences</a:t>
            </a:r>
          </a:p>
          <a:p>
            <a:pPr lvl="1"/>
            <a:r>
              <a:rPr lang="en-US" sz="2400" dirty="0" smtClean="0"/>
              <a:t>A person suffering from PTSD is not to blame for the development of the disorder</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r>
              <a:rPr lang="en-US" sz="4000" dirty="0"/>
              <a:t>WHO SHOULD </a:t>
            </a:r>
            <a:r>
              <a:rPr lang="en-US" sz="4000" dirty="0" smtClean="0"/>
              <a:t>READ THIS </a:t>
            </a:r>
            <a:r>
              <a:rPr lang="en-US" sz="4000" dirty="0"/>
              <a:t>TRAINING?</a:t>
            </a:r>
          </a:p>
        </p:txBody>
      </p:sp>
      <p:sp>
        <p:nvSpPr>
          <p:cNvPr id="4099" name="Rectangle 3"/>
          <p:cNvSpPr>
            <a:spLocks noGrp="1" noChangeArrowheads="1"/>
          </p:cNvSpPr>
          <p:nvPr>
            <p:ph idx="1"/>
          </p:nvPr>
        </p:nvSpPr>
        <p:spPr>
          <a:xfrm>
            <a:off x="1447800" y="1752600"/>
            <a:ext cx="7498080" cy="4800600"/>
          </a:xfrm>
        </p:spPr>
        <p:txBody>
          <a:bodyPr>
            <a:normAutofit/>
          </a:bodyPr>
          <a:lstStyle/>
          <a:p>
            <a:pPr marL="463550" indent="-381000"/>
            <a:r>
              <a:rPr lang="en-US" sz="2400" dirty="0"/>
              <a:t>All law enforcement supervisors and administrators, including those in </a:t>
            </a:r>
            <a:r>
              <a:rPr lang="en-US" sz="2400" dirty="0" smtClean="0"/>
              <a:t>State agencies, Police</a:t>
            </a:r>
            <a:r>
              <a:rPr lang="en-US" sz="2400" dirty="0"/>
              <a:t>, Sheriff, and Highway Patrol agencies.</a:t>
            </a:r>
          </a:p>
          <a:p>
            <a:pPr marL="463550" indent="-381000"/>
            <a:r>
              <a:rPr lang="en-US" sz="2400" dirty="0"/>
              <a:t>All supervisors employed by </a:t>
            </a:r>
            <a:endParaRPr lang="en-US" sz="2400" dirty="0" smtClean="0"/>
          </a:p>
          <a:p>
            <a:pPr marL="463550" indent="0">
              <a:buNone/>
            </a:pPr>
            <a:r>
              <a:rPr lang="en-US" sz="2400" dirty="0" smtClean="0"/>
              <a:t>Departments </a:t>
            </a:r>
            <a:r>
              <a:rPr lang="en-US" sz="2400" dirty="0"/>
              <a:t>of Corrections </a:t>
            </a:r>
            <a:r>
              <a:rPr lang="en-US" sz="2400" dirty="0" smtClean="0"/>
              <a:t>or </a:t>
            </a:r>
          </a:p>
          <a:p>
            <a:pPr marL="463550" indent="0">
              <a:buNone/>
            </a:pPr>
            <a:r>
              <a:rPr lang="en-US" sz="2400" dirty="0" smtClean="0"/>
              <a:t>private </a:t>
            </a:r>
            <a:r>
              <a:rPr lang="en-US" sz="2400" dirty="0"/>
              <a:t>correctional agencies.</a:t>
            </a:r>
          </a:p>
          <a:p>
            <a:pPr marL="463550" indent="-381000"/>
            <a:r>
              <a:rPr lang="en-US" sz="2400" dirty="0"/>
              <a:t>All certified criminal justice </a:t>
            </a:r>
            <a:endParaRPr lang="en-US" sz="2400" dirty="0" smtClean="0"/>
          </a:p>
          <a:p>
            <a:pPr marL="463550" indent="0">
              <a:buNone/>
            </a:pPr>
            <a:r>
              <a:rPr lang="en-US" sz="2400" dirty="0" smtClean="0"/>
              <a:t>officers</a:t>
            </a:r>
            <a:r>
              <a:rPr lang="en-US" sz="2400" dirty="0"/>
              <a:t>. </a:t>
            </a:r>
          </a:p>
        </p:txBody>
      </p:sp>
      <p:pic>
        <p:nvPicPr>
          <p:cNvPr id="4" name="Picture 3" descr="2copsh.jpg"/>
          <p:cNvPicPr>
            <a:picLocks noChangeAspect="1"/>
          </p:cNvPicPr>
          <p:nvPr/>
        </p:nvPicPr>
        <p:blipFill>
          <a:blip r:embed="rId2" cstate="print"/>
          <a:stretch>
            <a:fillRect/>
          </a:stretch>
        </p:blipFill>
        <p:spPr>
          <a:xfrm>
            <a:off x="6096000" y="2743200"/>
            <a:ext cx="2152650" cy="32385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DEVELOPMENT OF PTSD</a:t>
            </a:r>
            <a:br>
              <a:rPr lang="en-US" dirty="0" smtClean="0"/>
            </a:br>
            <a:r>
              <a:rPr lang="en-US" sz="2800" dirty="0" smtClean="0"/>
              <a:t>(CONTINUED)</a:t>
            </a:r>
            <a:endParaRPr lang="en-US" sz="2800" dirty="0"/>
          </a:p>
        </p:txBody>
      </p:sp>
      <p:sp>
        <p:nvSpPr>
          <p:cNvPr id="3" name="Content Placeholder 2"/>
          <p:cNvSpPr>
            <a:spLocks noGrp="1"/>
          </p:cNvSpPr>
          <p:nvPr>
            <p:ph idx="1"/>
          </p:nvPr>
        </p:nvSpPr>
        <p:spPr/>
        <p:txBody>
          <a:bodyPr>
            <a:normAutofit/>
          </a:bodyPr>
          <a:lstStyle/>
          <a:p>
            <a:pPr>
              <a:buNone/>
            </a:pPr>
            <a:r>
              <a:rPr lang="en-US" sz="2800" i="1" dirty="0" smtClean="0"/>
              <a:t>Risk Factors for PTSD</a:t>
            </a:r>
          </a:p>
          <a:p>
            <a:pPr marL="0" indent="0">
              <a:buNone/>
            </a:pPr>
            <a:r>
              <a:rPr lang="en-US" sz="2400" dirty="0" smtClean="0"/>
              <a:t>Apart from brain chemistry, there are other risk factors for the development of PTSD.</a:t>
            </a:r>
          </a:p>
          <a:p>
            <a:pPr>
              <a:buNone/>
            </a:pPr>
            <a:r>
              <a:rPr lang="en-US" sz="2400" dirty="0" smtClean="0"/>
              <a:t>These factors include:</a:t>
            </a:r>
          </a:p>
          <a:p>
            <a:r>
              <a:rPr lang="en-US" sz="2000" dirty="0" smtClean="0"/>
              <a:t>Being hurt in the traumatic event.</a:t>
            </a:r>
          </a:p>
          <a:p>
            <a:r>
              <a:rPr lang="en-US" sz="2000" dirty="0" smtClean="0"/>
              <a:t>Seeing someone else killed or hurt.</a:t>
            </a:r>
          </a:p>
          <a:p>
            <a:r>
              <a:rPr lang="en-US" sz="2000" dirty="0" smtClean="0"/>
              <a:t>Having a history of mental illness.</a:t>
            </a:r>
          </a:p>
          <a:p>
            <a:r>
              <a:rPr lang="en-US" sz="2000" dirty="0" smtClean="0"/>
              <a:t>Feeling extreme fear or hopelessness.</a:t>
            </a:r>
          </a:p>
          <a:p>
            <a:r>
              <a:rPr lang="en-US" sz="2000" dirty="0" smtClean="0"/>
              <a:t>Dealing with extra stress after the event. </a:t>
            </a:r>
          </a:p>
          <a:p>
            <a:r>
              <a:rPr lang="en-US" sz="2000" dirty="0" smtClean="0"/>
              <a:t>Having little social support after the event.</a:t>
            </a:r>
          </a:p>
          <a:p>
            <a:endParaRPr lang="en-US" sz="2000" dirty="0"/>
          </a:p>
        </p:txBody>
      </p:sp>
      <p:pic>
        <p:nvPicPr>
          <p:cNvPr id="4" name="Picture 3" descr="Fotosearch_s1032704.jpg"/>
          <p:cNvPicPr>
            <a:picLocks noChangeAspect="1"/>
          </p:cNvPicPr>
          <p:nvPr/>
        </p:nvPicPr>
        <p:blipFill>
          <a:blip r:embed="rId2" cstate="print"/>
          <a:stretch>
            <a:fillRect/>
          </a:stretch>
        </p:blipFill>
        <p:spPr>
          <a:xfrm>
            <a:off x="6172200" y="3124200"/>
            <a:ext cx="2483467" cy="22860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DEVELOPMENT OF PTSD</a:t>
            </a:r>
            <a:br>
              <a:rPr lang="en-US" dirty="0" smtClean="0"/>
            </a:b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sz="2800" i="1" dirty="0" smtClean="0"/>
              <a:t>Protective Factors of PTSD</a:t>
            </a:r>
          </a:p>
          <a:p>
            <a:pPr marL="0" indent="0">
              <a:buNone/>
            </a:pPr>
            <a:r>
              <a:rPr lang="en-US" sz="2400" dirty="0" smtClean="0"/>
              <a:t>Just as there are many factors that increase the risk of development of PTSD, Protective Factors can reduce the risk of experiencing PTSD.</a:t>
            </a:r>
          </a:p>
          <a:p>
            <a:pPr marL="0" indent="0">
              <a:buNone/>
            </a:pPr>
            <a:endParaRPr lang="en-US" sz="2400" dirty="0" smtClean="0"/>
          </a:p>
          <a:p>
            <a:pPr marL="0" indent="0">
              <a:buNone/>
            </a:pPr>
            <a:r>
              <a:rPr lang="en-US" sz="2400" dirty="0" smtClean="0"/>
              <a:t>These factors include:</a:t>
            </a:r>
          </a:p>
          <a:p>
            <a:r>
              <a:rPr lang="en-US" sz="2400" dirty="0" smtClean="0"/>
              <a:t>Seeking support from others, such as friends and family.</a:t>
            </a:r>
          </a:p>
          <a:p>
            <a:r>
              <a:rPr lang="en-US" sz="2400" dirty="0" smtClean="0"/>
              <a:t>Having a coping strategy.</a:t>
            </a:r>
          </a:p>
          <a:p>
            <a:r>
              <a:rPr lang="en-US" sz="2400" dirty="0" smtClean="0"/>
              <a:t>Attending a support group.</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391400" cy="1371600"/>
          </a:xfrm>
        </p:spPr>
        <p:txBody>
          <a:bodyPr>
            <a:normAutofit fontScale="90000"/>
          </a:bodyPr>
          <a:lstStyle/>
          <a:p>
            <a:r>
              <a:rPr lang="en-US" cap="all" dirty="0" smtClean="0"/>
              <a:t>ignoring PtsD will not make it go away</a:t>
            </a:r>
            <a:endParaRPr lang="en-US" cap="all" dirty="0"/>
          </a:p>
        </p:txBody>
      </p:sp>
      <p:sp>
        <p:nvSpPr>
          <p:cNvPr id="3" name="Content Placeholder 2"/>
          <p:cNvSpPr>
            <a:spLocks noGrp="1"/>
          </p:cNvSpPr>
          <p:nvPr>
            <p:ph idx="1"/>
          </p:nvPr>
        </p:nvSpPr>
        <p:spPr>
          <a:xfrm>
            <a:off x="1371600" y="2133600"/>
            <a:ext cx="3810000" cy="3505200"/>
          </a:xfrm>
        </p:spPr>
        <p:txBody>
          <a:bodyPr>
            <a:normAutofit fontScale="92500"/>
          </a:bodyPr>
          <a:lstStyle/>
          <a:p>
            <a:pPr marL="0" indent="0">
              <a:buNone/>
            </a:pPr>
            <a:r>
              <a:rPr lang="en-US" dirty="0" smtClean="0"/>
              <a:t>Someone who suspects that a colleague or employee has symptoms that may be related to PTSD should try to help him/her.</a:t>
            </a:r>
            <a:endParaRPr lang="en-US" dirty="0"/>
          </a:p>
        </p:txBody>
      </p:sp>
      <p:pic>
        <p:nvPicPr>
          <p:cNvPr id="4" name="Picture 3" descr="loneliness.jpeg"/>
          <p:cNvPicPr>
            <a:picLocks noChangeAspect="1"/>
          </p:cNvPicPr>
          <p:nvPr/>
        </p:nvPicPr>
        <p:blipFill>
          <a:blip r:embed="rId2" cstate="print"/>
          <a:stretch>
            <a:fillRect/>
          </a:stretch>
        </p:blipFill>
        <p:spPr>
          <a:xfrm>
            <a:off x="5410200" y="1981200"/>
            <a:ext cx="2990850" cy="341947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14400"/>
            <a:ext cx="7315200" cy="1143000"/>
          </a:xfrm>
        </p:spPr>
        <p:txBody>
          <a:bodyPr>
            <a:normAutofit fontScale="90000"/>
          </a:bodyPr>
          <a:lstStyle/>
          <a:p>
            <a:r>
              <a:rPr lang="en-US" dirty="0" smtClean="0"/>
              <a:t>THE GOOD NEWS ABOUT PTSD</a:t>
            </a:r>
            <a:endParaRPr lang="en-US" dirty="0"/>
          </a:p>
        </p:txBody>
      </p:sp>
      <p:sp>
        <p:nvSpPr>
          <p:cNvPr id="3" name="Content Placeholder 2"/>
          <p:cNvSpPr>
            <a:spLocks noGrp="1"/>
          </p:cNvSpPr>
          <p:nvPr>
            <p:ph idx="1"/>
          </p:nvPr>
        </p:nvSpPr>
        <p:spPr>
          <a:xfrm>
            <a:off x="1371600" y="2667000"/>
            <a:ext cx="7315200" cy="3459163"/>
          </a:xfrm>
        </p:spPr>
        <p:txBody>
          <a:bodyPr/>
          <a:lstStyle/>
          <a:p>
            <a:pPr marL="0" indent="0" algn="ctr">
              <a:buNone/>
            </a:pPr>
            <a:r>
              <a:rPr lang="en-US" dirty="0" smtClean="0"/>
              <a:t>The good news about PTSD </a:t>
            </a:r>
          </a:p>
          <a:p>
            <a:pPr marL="0" indent="0" algn="ctr">
              <a:buNone/>
            </a:pPr>
            <a:r>
              <a:rPr lang="en-US" dirty="0" smtClean="0"/>
              <a:t>is that it can be treated.</a:t>
            </a:r>
          </a:p>
          <a:p>
            <a:pPr marL="0" indent="0" algn="ctr">
              <a:buNone/>
            </a:pPr>
            <a:endParaRPr lang="en-US" dirty="0"/>
          </a:p>
          <a:p>
            <a:pPr marL="0" indent="0" algn="ctr">
              <a:buNone/>
            </a:pPr>
            <a:r>
              <a:rPr lang="en-US" dirty="0" smtClean="0"/>
              <a:t>But first the person suffering needs help!</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PTSD</a:t>
            </a:r>
            <a:endParaRPr lang="en-US" dirty="0"/>
          </a:p>
        </p:txBody>
      </p:sp>
      <p:sp>
        <p:nvSpPr>
          <p:cNvPr id="3" name="Content Placeholder 2"/>
          <p:cNvSpPr>
            <a:spLocks noGrp="1"/>
          </p:cNvSpPr>
          <p:nvPr>
            <p:ph idx="1"/>
          </p:nvPr>
        </p:nvSpPr>
        <p:spPr/>
        <p:txBody>
          <a:bodyPr/>
          <a:lstStyle/>
          <a:p>
            <a:pPr>
              <a:buNone/>
            </a:pPr>
            <a:r>
              <a:rPr lang="en-US" sz="2800" i="1" dirty="0" smtClean="0"/>
              <a:t>Importance of Treatment for PTSD</a:t>
            </a:r>
          </a:p>
          <a:p>
            <a:pPr marL="0" indent="0">
              <a:buNone/>
            </a:pPr>
            <a:r>
              <a:rPr lang="en-US" sz="2400" dirty="0" smtClean="0"/>
              <a:t>There is treatment that can work very well for PTSD. What works for some people may not work for others.</a:t>
            </a:r>
          </a:p>
          <a:p>
            <a:pPr marL="0" indent="0"/>
            <a:endParaRPr lang="en-US" sz="2400" dirty="0" smtClean="0"/>
          </a:p>
          <a:p>
            <a:pPr marL="0" indent="0">
              <a:buNone/>
            </a:pPr>
            <a:r>
              <a:rPr lang="en-US" sz="2400" dirty="0" smtClean="0"/>
              <a:t>The absence of accessible and effective treatment may lead to:</a:t>
            </a:r>
          </a:p>
          <a:p>
            <a:r>
              <a:rPr lang="en-US" sz="2400" dirty="0" smtClean="0"/>
              <a:t>An increased likelihood of self-medication with alcohol and drugs.</a:t>
            </a:r>
          </a:p>
          <a:p>
            <a:r>
              <a:rPr lang="en-US" sz="2400" dirty="0" smtClean="0"/>
              <a:t>A higher risk of suicide.</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treatment of PtsD</a:t>
            </a:r>
            <a:br>
              <a:rPr lang="en-US" cap="all" dirty="0" smtClean="0"/>
            </a:br>
            <a:r>
              <a:rPr lang="en-US" sz="2800" cap="all" dirty="0" smtClean="0"/>
              <a:t>(continued)</a:t>
            </a:r>
            <a:endParaRPr lang="en-US" sz="2800" cap="all" dirty="0"/>
          </a:p>
        </p:txBody>
      </p:sp>
      <p:sp>
        <p:nvSpPr>
          <p:cNvPr id="3" name="Content Placeholder 2"/>
          <p:cNvSpPr>
            <a:spLocks noGrp="1"/>
          </p:cNvSpPr>
          <p:nvPr>
            <p:ph idx="1"/>
          </p:nvPr>
        </p:nvSpPr>
        <p:spPr/>
        <p:txBody>
          <a:bodyPr/>
          <a:lstStyle/>
          <a:p>
            <a:pPr marL="0" indent="0">
              <a:buNone/>
            </a:pPr>
            <a:r>
              <a:rPr lang="en-US" sz="2400" dirty="0" smtClean="0"/>
              <a:t>Often people suffering from PTSD are treated with therapy, medications, or some combination of the two.</a:t>
            </a:r>
          </a:p>
          <a:p>
            <a:pPr marL="0" indent="0">
              <a:buNone/>
            </a:pPr>
            <a:endParaRPr lang="en-US" sz="2400" dirty="0" smtClean="0"/>
          </a:p>
          <a:p>
            <a:pPr marL="0" indent="0">
              <a:buNone/>
            </a:pPr>
            <a:r>
              <a:rPr lang="en-US" sz="2400" dirty="0" smtClean="0"/>
              <a:t>Therapy as treatment for PTSD:</a:t>
            </a:r>
          </a:p>
          <a:p>
            <a:r>
              <a:rPr lang="en-US" sz="2400" dirty="0" smtClean="0"/>
              <a:t>Should be conducted by trained professionals who are skilled in PTSD treatment.</a:t>
            </a:r>
          </a:p>
          <a:p>
            <a:r>
              <a:rPr lang="en-US" sz="2400" dirty="0" smtClean="0"/>
              <a:t>Can be individual counseling or group therapy</a:t>
            </a:r>
          </a:p>
          <a:p>
            <a:r>
              <a:rPr lang="en-US" sz="2400" dirty="0" smtClean="0"/>
              <a:t>Can be a place where those struggling with PTSD can meet and learn that their experiences and feelings are shared by others.</a:t>
            </a: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treatment of PtsD</a:t>
            </a:r>
            <a:br>
              <a:rPr lang="en-US" cap="all" dirty="0" smtClean="0"/>
            </a:br>
            <a:r>
              <a:rPr lang="en-US" sz="2800" cap="all" dirty="0" smtClean="0"/>
              <a:t>(continued)</a:t>
            </a:r>
            <a:endParaRPr lang="en-US" dirty="0"/>
          </a:p>
        </p:txBody>
      </p:sp>
      <p:sp>
        <p:nvSpPr>
          <p:cNvPr id="3" name="Content Placeholder 2"/>
          <p:cNvSpPr>
            <a:spLocks noGrp="1"/>
          </p:cNvSpPr>
          <p:nvPr>
            <p:ph idx="1"/>
          </p:nvPr>
        </p:nvSpPr>
        <p:spPr/>
        <p:txBody>
          <a:bodyPr/>
          <a:lstStyle/>
          <a:p>
            <a:pPr marL="0" indent="0">
              <a:buNone/>
            </a:pPr>
            <a:r>
              <a:rPr lang="en-US" i="1" dirty="0" smtClean="0"/>
              <a:t>Medications as Treatment for PTSD</a:t>
            </a:r>
          </a:p>
          <a:p>
            <a:pPr marL="0" indent="0"/>
            <a:endParaRPr lang="en-US" dirty="0" smtClean="0"/>
          </a:p>
          <a:p>
            <a:pPr marL="0" indent="0">
              <a:buNone/>
            </a:pPr>
            <a:r>
              <a:rPr lang="en-US" dirty="0" smtClean="0"/>
              <a:t>Some medications also work for PTSD. People who believe they are suffering from PTSD should always speak to a physician regarding their symptoms and possible treatments.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if symptoms of PtsD</a:t>
            </a:r>
            <a:br>
              <a:rPr lang="en-US" cap="all" dirty="0" smtClean="0"/>
            </a:br>
            <a:r>
              <a:rPr lang="en-US" cap="all" dirty="0" smtClean="0"/>
              <a:t>are Present</a:t>
            </a:r>
            <a:endParaRPr lang="en-US" cap="all" dirty="0"/>
          </a:p>
        </p:txBody>
      </p:sp>
      <p:sp>
        <p:nvSpPr>
          <p:cNvPr id="3" name="Content Placeholder 2"/>
          <p:cNvSpPr>
            <a:spLocks noGrp="1"/>
          </p:cNvSpPr>
          <p:nvPr>
            <p:ph idx="1"/>
          </p:nvPr>
        </p:nvSpPr>
        <p:spPr>
          <a:xfrm>
            <a:off x="1447800" y="1676400"/>
            <a:ext cx="7498080" cy="4800600"/>
          </a:xfrm>
        </p:spPr>
        <p:txBody>
          <a:bodyPr/>
          <a:lstStyle/>
          <a:p>
            <a:pPr marL="0" indent="0">
              <a:buNone/>
            </a:pPr>
            <a:r>
              <a:rPr lang="en-US" dirty="0" smtClean="0"/>
              <a:t>Anyone experiencing symptoms of PTSD and who may be suffering from the disorder should talk to his/her doctor or someone at a community health center about symptoms and possibilities for treatment.</a:t>
            </a:r>
            <a:endParaRPr lang="en-US" dirty="0"/>
          </a:p>
        </p:txBody>
      </p:sp>
      <p:pic>
        <p:nvPicPr>
          <p:cNvPr id="4" name="Picture 3" descr="counselor.bmp"/>
          <p:cNvPicPr>
            <a:picLocks noChangeAspect="1"/>
          </p:cNvPicPr>
          <p:nvPr/>
        </p:nvPicPr>
        <p:blipFill>
          <a:blip r:embed="rId2" cstate="print"/>
          <a:stretch>
            <a:fillRect/>
          </a:stretch>
        </p:blipFill>
        <p:spPr>
          <a:xfrm>
            <a:off x="3200400" y="4267200"/>
            <a:ext cx="3276600" cy="2192314"/>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SYMPTOMS OF PTSD </a:t>
            </a:r>
            <a:br>
              <a:rPr lang="en-US" dirty="0" smtClean="0"/>
            </a:br>
            <a:r>
              <a:rPr lang="en-US" dirty="0" smtClean="0"/>
              <a:t>ARE PRESENT </a:t>
            </a:r>
            <a:r>
              <a:rPr lang="en-US" sz="2800" dirty="0" smtClean="0"/>
              <a:t>(CONTINUED)</a:t>
            </a:r>
            <a:endParaRPr lang="en-US" dirty="0"/>
          </a:p>
        </p:txBody>
      </p:sp>
      <p:sp>
        <p:nvSpPr>
          <p:cNvPr id="3" name="Content Placeholder 2"/>
          <p:cNvSpPr>
            <a:spLocks noGrp="1"/>
          </p:cNvSpPr>
          <p:nvPr>
            <p:ph idx="1"/>
          </p:nvPr>
        </p:nvSpPr>
        <p:spPr/>
        <p:txBody>
          <a:bodyPr/>
          <a:lstStyle/>
          <a:p>
            <a:pPr marL="0" indent="0">
              <a:buNone/>
            </a:pPr>
            <a:r>
              <a:rPr lang="en-US" sz="2400" dirty="0" smtClean="0"/>
              <a:t>After talking to a medical professional, the person can also do the following:</a:t>
            </a:r>
          </a:p>
          <a:p>
            <a:r>
              <a:rPr lang="en-US" sz="2400" dirty="0" smtClean="0"/>
              <a:t>Utilize other support systems like family and friends.</a:t>
            </a:r>
          </a:p>
          <a:p>
            <a:r>
              <a:rPr lang="en-US" sz="2400" dirty="0" smtClean="0"/>
              <a:t>Learn more about PTSD.</a:t>
            </a:r>
          </a:p>
          <a:p>
            <a:r>
              <a:rPr lang="en-US" sz="2400" dirty="0" smtClean="0"/>
              <a:t>Talk to others who have been through trauma.</a:t>
            </a:r>
          </a:p>
          <a:p>
            <a:r>
              <a:rPr lang="en-US" sz="2400" dirty="0" smtClean="0"/>
              <a:t>Practice relaxation methods.</a:t>
            </a:r>
          </a:p>
          <a:p>
            <a:r>
              <a:rPr lang="en-US" sz="2400" dirty="0" smtClean="0"/>
              <a:t>Start an exercise program.</a:t>
            </a:r>
          </a:p>
          <a:p>
            <a:r>
              <a:rPr lang="en-US" sz="2400" dirty="0" smtClean="0"/>
              <a:t>Realize that symptoms will most likely go away gradually, not immediately, with treatment from a professional.</a:t>
            </a: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SYMPTOMS OF PTSD </a:t>
            </a:r>
            <a:br>
              <a:rPr lang="en-US" dirty="0" smtClean="0"/>
            </a:br>
            <a:r>
              <a:rPr lang="en-US" dirty="0" smtClean="0"/>
              <a:t>ARE PRESENT </a:t>
            </a:r>
            <a:r>
              <a:rPr lang="en-US" sz="2800" dirty="0" smtClean="0"/>
              <a:t>(CONTINUED)</a:t>
            </a:r>
            <a:endParaRPr lang="en-US" sz="2800" dirty="0"/>
          </a:p>
        </p:txBody>
      </p:sp>
      <p:sp>
        <p:nvSpPr>
          <p:cNvPr id="3" name="Content Placeholder 2"/>
          <p:cNvSpPr>
            <a:spLocks noGrp="1"/>
          </p:cNvSpPr>
          <p:nvPr>
            <p:ph idx="1"/>
          </p:nvPr>
        </p:nvSpPr>
        <p:spPr/>
        <p:txBody>
          <a:bodyPr/>
          <a:lstStyle/>
          <a:p>
            <a:pPr marL="0" indent="0">
              <a:buNone/>
            </a:pPr>
            <a:r>
              <a:rPr lang="en-US" sz="2800" b="1" i="1" dirty="0" smtClean="0"/>
              <a:t>Anyone</a:t>
            </a:r>
            <a:r>
              <a:rPr lang="en-US" sz="2800" dirty="0" smtClean="0"/>
              <a:t> who may be considering harming him/herself should contact the 24-hour hotline of the National Suicide Prevention Lifeline at</a:t>
            </a:r>
          </a:p>
          <a:p>
            <a:pPr marL="0" indent="0">
              <a:buNone/>
            </a:pPr>
            <a:endParaRPr lang="en-US" sz="2800" dirty="0" smtClean="0"/>
          </a:p>
          <a:p>
            <a:pPr marL="0" indent="0">
              <a:buNone/>
            </a:pPr>
            <a:r>
              <a:rPr lang="en-US" sz="2800" dirty="0" smtClean="0"/>
              <a:t>1–800–273–TALK (1–800–273–8255);</a:t>
            </a:r>
          </a:p>
          <a:p>
            <a:pPr marL="0" indent="0">
              <a:buNone/>
            </a:pPr>
            <a:r>
              <a:rPr lang="en-US" sz="2800" dirty="0" smtClean="0"/>
              <a:t>TTY: 1–800–799–4TTY (4889).</a:t>
            </a:r>
          </a:p>
          <a:p>
            <a:pPr marL="0" indent="0">
              <a:buNone/>
            </a:pPr>
            <a:endParaRPr lang="en-US" sz="2800" dirty="0" smtClean="0"/>
          </a:p>
          <a:p>
            <a:pPr marL="0" indent="0">
              <a:buNone/>
            </a:pPr>
            <a:r>
              <a:rPr lang="en-US" sz="2800" dirty="0" smtClean="0"/>
              <a:t>Veterans should press “1” after dialing. This will connect the caller with a trained counselor.</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Why is PTSD Training Important?</a:t>
            </a:r>
            <a:endParaRPr lang="en-US" cap="all" dirty="0"/>
          </a:p>
        </p:txBody>
      </p:sp>
      <p:sp>
        <p:nvSpPr>
          <p:cNvPr id="3" name="Content Placeholder 2"/>
          <p:cNvSpPr>
            <a:spLocks noGrp="1"/>
          </p:cNvSpPr>
          <p:nvPr>
            <p:ph idx="1"/>
          </p:nvPr>
        </p:nvSpPr>
        <p:spPr/>
        <p:txBody>
          <a:bodyPr/>
          <a:lstStyle/>
          <a:p>
            <a:pPr marL="463550" indent="0" algn="ctr">
              <a:buNone/>
            </a:pPr>
            <a:r>
              <a:rPr lang="en-US" sz="2400" dirty="0" smtClean="0"/>
              <a:t>“PTSD is a greater cop killer than all the guns ever fired at police officers.”</a:t>
            </a:r>
          </a:p>
          <a:p>
            <a:pPr marL="914400" indent="0">
              <a:buNone/>
            </a:pPr>
            <a:r>
              <a:rPr lang="en-US" sz="1400" i="1" dirty="0" smtClean="0"/>
              <a:t>	– Lt. James F. Devine, former director of NYPD Counseling Services</a:t>
            </a:r>
          </a:p>
          <a:p>
            <a:pPr>
              <a:buNone/>
            </a:pPr>
            <a:endParaRPr lang="en-US" sz="2400" dirty="0" smtClean="0"/>
          </a:p>
          <a:p>
            <a:pPr>
              <a:buNone/>
            </a:pPr>
            <a:r>
              <a:rPr lang="en-US" sz="2400" dirty="0" smtClean="0"/>
              <a:t>About 300 officers kill themselves yearly, which is more  than are murdered by felons. Many of these suicides are the result of failing to cope with PTSD.</a:t>
            </a:r>
            <a:endParaRPr lang="en-US" sz="2400" dirty="0"/>
          </a:p>
        </p:txBody>
      </p:sp>
      <p:pic>
        <p:nvPicPr>
          <p:cNvPr id="4" name="Picture 3" descr="pg6 (1).jpg"/>
          <p:cNvPicPr>
            <a:picLocks noChangeAspect="1"/>
          </p:cNvPicPr>
          <p:nvPr/>
        </p:nvPicPr>
        <p:blipFill>
          <a:blip r:embed="rId2" cstate="print"/>
          <a:stretch>
            <a:fillRect/>
          </a:stretch>
        </p:blipFill>
        <p:spPr>
          <a:xfrm>
            <a:off x="3200400" y="4267200"/>
            <a:ext cx="3257674" cy="2181225"/>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SYMPTOMS OF PTSD </a:t>
            </a:r>
            <a:br>
              <a:rPr lang="en-US" dirty="0" smtClean="0"/>
            </a:br>
            <a:r>
              <a:rPr lang="en-US" dirty="0" smtClean="0"/>
              <a:t>ARE PRESENT </a:t>
            </a:r>
            <a:r>
              <a:rPr lang="en-US" sz="2800" dirty="0" smtClean="0"/>
              <a:t>(CONTINUED)</a:t>
            </a:r>
            <a:endParaRPr lang="en-US" dirty="0"/>
          </a:p>
        </p:txBody>
      </p:sp>
      <p:sp>
        <p:nvSpPr>
          <p:cNvPr id="3" name="Content Placeholder 2"/>
          <p:cNvSpPr>
            <a:spLocks noGrp="1"/>
          </p:cNvSpPr>
          <p:nvPr>
            <p:ph idx="1"/>
          </p:nvPr>
        </p:nvSpPr>
        <p:spPr/>
        <p:txBody>
          <a:bodyPr/>
          <a:lstStyle/>
          <a:p>
            <a:pPr marL="0" indent="0">
              <a:buNone/>
            </a:pPr>
            <a:r>
              <a:rPr lang="en-US" dirty="0" smtClean="0"/>
              <a:t>Anyone experiencing suicidal thoughts should also call 911 or go to a hospital emergency room immediately.</a:t>
            </a:r>
          </a:p>
          <a:p>
            <a:pPr marL="0" indent="0">
              <a:buNone/>
            </a:pPr>
            <a:r>
              <a:rPr lang="en-US" dirty="0" smtClean="0"/>
              <a:t>The website below lists crisis telephone numbers for different cities and counties across the country.</a:t>
            </a:r>
          </a:p>
          <a:p>
            <a:pPr marL="0" indent="0" algn="ctr">
              <a:buNone/>
            </a:pPr>
            <a:r>
              <a:rPr lang="en-US" dirty="0" smtClean="0">
                <a:hlinkClick r:id="rId2"/>
              </a:rPr>
              <a:t>http://suicidehotlines.com</a:t>
            </a:r>
            <a:r>
              <a:rPr lang="en-US" dirty="0" smtClean="0"/>
              <a:t>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case scenario # 3</a:t>
            </a:r>
            <a:endParaRPr lang="en-US" cap="all" dirty="0"/>
          </a:p>
        </p:txBody>
      </p:sp>
      <p:sp>
        <p:nvSpPr>
          <p:cNvPr id="3" name="Content Placeholder 2"/>
          <p:cNvSpPr>
            <a:spLocks noGrp="1"/>
          </p:cNvSpPr>
          <p:nvPr>
            <p:ph idx="1"/>
          </p:nvPr>
        </p:nvSpPr>
        <p:spPr/>
        <p:txBody>
          <a:bodyPr>
            <a:normAutofit lnSpcReduction="10000"/>
          </a:bodyPr>
          <a:lstStyle/>
          <a:p>
            <a:pPr marL="0" indent="0">
              <a:buNone/>
            </a:pPr>
            <a:r>
              <a:rPr lang="en-US" sz="2000" dirty="0" smtClean="0"/>
              <a:t>Officer Scott Rogers is concerned because he often feels scared from non-threatening situations. At home, when he hears a car back-firing, and at work, when he is alone in the break room and someone startles him by coming in the door, he becomes frightened and has intrusive memories of six months ago, when he had a gun pulled on him at a crime scene. He had been responding to a domestic violence call, and when he entered the home, the perpetrator who was holding a gun on his wife turned it to Officer Rogers. Unable to reach his weapon, Officer Rogers was sure that he would die. However, he was able to talk the offender down, and backup arrived quickly.  Months later Officer Rogers remains scared. He tries to avoid any domestic violence calls and often calls in sick to work. When at work, he does whatever possible to remain alone and not interact with others in the agency. He often feels physically sick with stomach cramps and headaches. Some coworkers expressed concern. Officer Rogers feels like he cannot get away from his memories of the incident, but he does not know what to do.</a:t>
            </a:r>
            <a:endParaRPr 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Case Scenario #3 </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i="1" dirty="0" smtClean="0"/>
              <a:t>Question 1</a:t>
            </a:r>
          </a:p>
          <a:p>
            <a:pPr>
              <a:buNone/>
            </a:pPr>
            <a:r>
              <a:rPr lang="en-US" dirty="0" smtClean="0"/>
              <a:t>What symptoms of PTSD is Officer Rogers exhibiting?</a:t>
            </a:r>
          </a:p>
          <a:p>
            <a:endParaRPr lang="en-US" dirty="0" smtClean="0"/>
          </a:p>
          <a:p>
            <a:pPr>
              <a:buNone/>
            </a:pPr>
            <a:r>
              <a:rPr lang="en-US" i="1" dirty="0" smtClean="0"/>
              <a:t>Question 2</a:t>
            </a:r>
          </a:p>
          <a:p>
            <a:pPr>
              <a:buNone/>
            </a:pPr>
            <a:r>
              <a:rPr lang="en-US" dirty="0" smtClean="0"/>
              <a:t>What options are available to Officer Rogers for treatment?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66800"/>
            <a:ext cx="7315200" cy="1143000"/>
          </a:xfrm>
        </p:spPr>
        <p:txBody>
          <a:bodyPr>
            <a:normAutofit fontScale="90000"/>
          </a:bodyPr>
          <a:lstStyle/>
          <a:p>
            <a:r>
              <a:rPr lang="en-US" cap="all" dirty="0" smtClean="0"/>
              <a:t>if someone you know has symptoms that might indicate PtsD</a:t>
            </a:r>
            <a:endParaRPr lang="en-US" cap="all" dirty="0"/>
          </a:p>
        </p:txBody>
      </p:sp>
      <p:sp>
        <p:nvSpPr>
          <p:cNvPr id="3" name="Content Placeholder 2"/>
          <p:cNvSpPr>
            <a:spLocks noGrp="1"/>
          </p:cNvSpPr>
          <p:nvPr>
            <p:ph idx="1"/>
          </p:nvPr>
        </p:nvSpPr>
        <p:spPr>
          <a:xfrm>
            <a:off x="1371600" y="2971800"/>
            <a:ext cx="7315200" cy="3154363"/>
          </a:xfrm>
        </p:spPr>
        <p:txBody>
          <a:bodyPr/>
          <a:lstStyle/>
          <a:p>
            <a:pPr>
              <a:buNone/>
            </a:pPr>
            <a:r>
              <a:rPr lang="en-US" dirty="0" smtClean="0"/>
              <a:t>It is important that you help him or her to</a:t>
            </a:r>
          </a:p>
          <a:p>
            <a:r>
              <a:rPr lang="en-US" dirty="0" smtClean="0"/>
              <a:t>Talk to a doctor,</a:t>
            </a:r>
          </a:p>
          <a:p>
            <a:r>
              <a:rPr lang="en-US" dirty="0" smtClean="0"/>
              <a:t>Get the right diagnosis, and</a:t>
            </a:r>
          </a:p>
          <a:p>
            <a:r>
              <a:rPr lang="en-US" dirty="0" smtClean="0"/>
              <a:t>Receive treatment.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SOMEONE YOU KNOW HAS PTSD </a:t>
            </a:r>
            <a:r>
              <a:rPr lang="en-US" sz="2800" dirty="0" smtClean="0"/>
              <a:t>(CONTINUED)</a:t>
            </a:r>
            <a:endParaRPr lang="en-US" sz="2800" dirty="0"/>
          </a:p>
        </p:txBody>
      </p:sp>
      <p:sp>
        <p:nvSpPr>
          <p:cNvPr id="3" name="Content Placeholder 2"/>
          <p:cNvSpPr>
            <a:spLocks noGrp="1"/>
          </p:cNvSpPr>
          <p:nvPr>
            <p:ph idx="1"/>
          </p:nvPr>
        </p:nvSpPr>
        <p:spPr>
          <a:xfrm>
            <a:off x="1447800" y="2057400"/>
            <a:ext cx="7498080" cy="4800600"/>
          </a:xfrm>
        </p:spPr>
        <p:txBody>
          <a:bodyPr/>
          <a:lstStyle/>
          <a:p>
            <a:pPr marL="0" indent="0">
              <a:buNone/>
            </a:pPr>
            <a:r>
              <a:rPr lang="en-US" sz="2400" dirty="0" smtClean="0"/>
              <a:t>It is very important to pay attention to any statements the person makes about harming him/herself.</a:t>
            </a:r>
          </a:p>
          <a:p>
            <a:pPr marL="0" indent="0">
              <a:buNone/>
            </a:pPr>
            <a:r>
              <a:rPr lang="en-US" sz="2400" dirty="0" smtClean="0"/>
              <a:t>If you hear any of these statements, it is necessary to report them to the  individual’s doctor or therapist or assist them in calling:</a:t>
            </a:r>
          </a:p>
          <a:p>
            <a:pPr marL="0" indent="0">
              <a:buNone/>
            </a:pPr>
            <a:r>
              <a:rPr lang="en-US" sz="2400" dirty="0" smtClean="0"/>
              <a:t>The National Suicide Prevention Lifeline at</a:t>
            </a:r>
          </a:p>
          <a:p>
            <a:pPr marL="0" indent="0">
              <a:buNone/>
            </a:pPr>
            <a:r>
              <a:rPr lang="en-US" sz="2400" dirty="0" smtClean="0"/>
              <a:t>1–800–273–TALK (1–800–273–8255);</a:t>
            </a:r>
          </a:p>
          <a:p>
            <a:pPr marL="0" indent="0">
              <a:buNone/>
            </a:pPr>
            <a:r>
              <a:rPr lang="en-US" sz="2400" dirty="0" smtClean="0"/>
              <a:t>TTY: 1–800–799–4TTY (4889)</a:t>
            </a: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SOMEONE YOU KNOW HAS PTSD </a:t>
            </a:r>
            <a:r>
              <a:rPr lang="en-US" sz="2800" dirty="0" smtClean="0"/>
              <a:t>(CONTINUED)</a:t>
            </a:r>
            <a:endParaRPr lang="en-US" dirty="0"/>
          </a:p>
        </p:txBody>
      </p:sp>
      <p:sp>
        <p:nvSpPr>
          <p:cNvPr id="3" name="Content Placeholder 2"/>
          <p:cNvSpPr>
            <a:spLocks noGrp="1"/>
          </p:cNvSpPr>
          <p:nvPr>
            <p:ph idx="1"/>
          </p:nvPr>
        </p:nvSpPr>
        <p:spPr/>
        <p:txBody>
          <a:bodyPr/>
          <a:lstStyle/>
          <a:p>
            <a:pPr marL="0" indent="0">
              <a:buNone/>
            </a:pPr>
            <a:r>
              <a:rPr lang="en-US" sz="2800" dirty="0" smtClean="0"/>
              <a:t>While the person is receiving treatment, other suggestions to help might include:</a:t>
            </a:r>
          </a:p>
          <a:p>
            <a:r>
              <a:rPr lang="en-US" sz="2800" dirty="0" smtClean="0"/>
              <a:t>Encouraging him or her to stay in treatment.</a:t>
            </a:r>
          </a:p>
          <a:p>
            <a:r>
              <a:rPr lang="en-US" sz="2800" dirty="0" smtClean="0"/>
              <a:t>Providing empathy and support.</a:t>
            </a:r>
          </a:p>
          <a:p>
            <a:r>
              <a:rPr lang="en-US" sz="2800" dirty="0" smtClean="0"/>
              <a:t>Learning about PTSD.</a:t>
            </a:r>
          </a:p>
          <a:p>
            <a:r>
              <a:rPr lang="en-US" sz="2800" dirty="0" smtClean="0"/>
              <a:t>Listening to the individual.</a:t>
            </a:r>
          </a:p>
          <a:p>
            <a:r>
              <a:rPr lang="en-US" sz="2800" dirty="0" smtClean="0"/>
              <a:t>Inviting him or her to positive outings.</a:t>
            </a: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case scenario # 4</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smtClean="0"/>
              <a:t>Officer Judy Cunningham has noticed that her friend and co-worker Officer Jose Medina, an army reservist, has been acting strangely following his return from active duty in Iraq. Officer Medina has seemed numb. When other officers ask him any questions, he responds with one-word answers. He also does not exhibit emotions like he did before his tour of duty. He very rarely appears happy or sad, even when a situation warrants such an emotion. Whenever he sees a news story about war, he appears ashamed and tries to avoid discussion about the issue. Officer Cunningham is particularly worried about Officer Medina because he lives alone and does not have many close friends or family.</a:t>
            </a:r>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Case Scenario #4 </a:t>
            </a:r>
            <a:br>
              <a:rPr lang="en-US" cap="all" dirty="0" smtClean="0"/>
            </a:b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i="1" dirty="0" smtClean="0"/>
              <a:t>Question 1</a:t>
            </a:r>
          </a:p>
          <a:p>
            <a:pPr>
              <a:buNone/>
            </a:pPr>
            <a:r>
              <a:rPr lang="en-US" dirty="0" smtClean="0"/>
              <a:t>What symptoms of PTSD might Officer Medina experiencing?</a:t>
            </a:r>
          </a:p>
          <a:p>
            <a:endParaRPr lang="en-US" dirty="0" smtClean="0"/>
          </a:p>
          <a:p>
            <a:pPr marL="365125" indent="4833938">
              <a:buNone/>
            </a:pPr>
            <a:r>
              <a:rPr lang="en-US" i="1" dirty="0" smtClean="0"/>
              <a:t>Question 2</a:t>
            </a:r>
          </a:p>
          <a:p>
            <a:pPr marL="3206750" indent="-12700">
              <a:buNone/>
            </a:pPr>
            <a:r>
              <a:rPr lang="en-US" dirty="0" smtClean="0"/>
              <a:t>What should Officer Cunningham do to help Officer Medina?</a:t>
            </a:r>
            <a:endParaRPr lang="en-US" dirty="0"/>
          </a:p>
        </p:txBody>
      </p:sp>
      <p:pic>
        <p:nvPicPr>
          <p:cNvPr id="4" name="Picture 3" descr="lone cop.bmp"/>
          <p:cNvPicPr>
            <a:picLocks noChangeAspect="1"/>
          </p:cNvPicPr>
          <p:nvPr/>
        </p:nvPicPr>
        <p:blipFill>
          <a:blip r:embed="rId2" cstate="print"/>
          <a:stretch>
            <a:fillRect/>
          </a:stretch>
        </p:blipFill>
        <p:spPr>
          <a:xfrm>
            <a:off x="2057400" y="3886200"/>
            <a:ext cx="2000250" cy="2000250"/>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review: myths &amp; facts about PtsD</a:t>
            </a:r>
            <a:endParaRPr lang="en-US" cap="all" dirty="0"/>
          </a:p>
        </p:txBody>
      </p:sp>
      <p:sp>
        <p:nvSpPr>
          <p:cNvPr id="3" name="Content Placeholder 2"/>
          <p:cNvSpPr>
            <a:spLocks noGrp="1"/>
          </p:cNvSpPr>
          <p:nvPr>
            <p:ph idx="1"/>
          </p:nvPr>
        </p:nvSpPr>
        <p:spPr/>
        <p:txBody>
          <a:bodyPr>
            <a:normAutofit/>
          </a:bodyPr>
          <a:lstStyle/>
          <a:p>
            <a:pPr>
              <a:buNone/>
            </a:pPr>
            <a:r>
              <a:rPr lang="en-US" sz="2000" i="1" dirty="0" smtClean="0">
                <a:solidFill>
                  <a:schemeClr val="accent4">
                    <a:lumMod val="50000"/>
                  </a:schemeClr>
                </a:solidFill>
              </a:rPr>
              <a:t>Myth: </a:t>
            </a:r>
            <a:r>
              <a:rPr lang="en-US" sz="2000" dirty="0" smtClean="0">
                <a:solidFill>
                  <a:schemeClr val="accent4">
                    <a:lumMod val="50000"/>
                  </a:schemeClr>
                </a:solidFill>
              </a:rPr>
              <a:t>PTSD is caused by a weakness of character.</a:t>
            </a:r>
          </a:p>
          <a:p>
            <a:pPr>
              <a:buNone/>
            </a:pPr>
            <a:r>
              <a:rPr lang="en-US" sz="2000" i="1" dirty="0" smtClean="0"/>
              <a:t>Fact: </a:t>
            </a:r>
            <a:r>
              <a:rPr lang="en-US" sz="2000" dirty="0" smtClean="0"/>
              <a:t>PTSD is caused by many factors beyond the control of the person suffering from it.</a:t>
            </a:r>
          </a:p>
          <a:p>
            <a:pPr>
              <a:buNone/>
            </a:pPr>
            <a:r>
              <a:rPr lang="en-US" sz="2000" i="1" dirty="0" smtClean="0">
                <a:solidFill>
                  <a:schemeClr val="accent4">
                    <a:lumMod val="50000"/>
                  </a:schemeClr>
                </a:solidFill>
              </a:rPr>
              <a:t>Myth: </a:t>
            </a:r>
            <a:r>
              <a:rPr lang="en-US" sz="2000" dirty="0" smtClean="0">
                <a:solidFill>
                  <a:schemeClr val="accent4">
                    <a:lumMod val="50000"/>
                  </a:schemeClr>
                </a:solidFill>
              </a:rPr>
              <a:t>Once a person develops PTSD, he/she will never recover.</a:t>
            </a:r>
          </a:p>
          <a:p>
            <a:pPr>
              <a:buNone/>
            </a:pPr>
            <a:r>
              <a:rPr lang="en-US" sz="2000" i="1" dirty="0" smtClean="0"/>
              <a:t>Fact: </a:t>
            </a:r>
            <a:r>
              <a:rPr lang="en-US" sz="2000" dirty="0" smtClean="0"/>
              <a:t>PTSD is curable. This means that everyone who is suffering from it should get help.</a:t>
            </a:r>
          </a:p>
          <a:p>
            <a:pPr>
              <a:buNone/>
            </a:pPr>
            <a:r>
              <a:rPr lang="en-US" sz="2000" i="1" dirty="0" smtClean="0">
                <a:solidFill>
                  <a:schemeClr val="accent4">
                    <a:lumMod val="50000"/>
                  </a:schemeClr>
                </a:solidFill>
              </a:rPr>
              <a:t>Myth: </a:t>
            </a:r>
            <a:r>
              <a:rPr lang="en-US" sz="2000" dirty="0" smtClean="0">
                <a:solidFill>
                  <a:schemeClr val="accent4">
                    <a:lumMod val="50000"/>
                  </a:schemeClr>
                </a:solidFill>
              </a:rPr>
              <a:t>PTSD is “all in your head.”</a:t>
            </a:r>
          </a:p>
          <a:p>
            <a:pPr>
              <a:buNone/>
            </a:pPr>
            <a:r>
              <a:rPr lang="en-US" sz="2000" i="1" dirty="0" smtClean="0"/>
              <a:t>Fact: </a:t>
            </a:r>
            <a:r>
              <a:rPr lang="en-US" sz="2000" dirty="0" smtClean="0"/>
              <a:t>PTSD is real, diagnosable, and painful.</a:t>
            </a:r>
          </a:p>
          <a:p>
            <a:pPr>
              <a:buNone/>
            </a:pPr>
            <a:r>
              <a:rPr lang="en-US" sz="2000" i="1" dirty="0" smtClean="0">
                <a:solidFill>
                  <a:schemeClr val="accent4">
                    <a:lumMod val="50000"/>
                  </a:schemeClr>
                </a:solidFill>
              </a:rPr>
              <a:t>Myth: </a:t>
            </a:r>
            <a:r>
              <a:rPr lang="en-US" sz="2000" dirty="0" smtClean="0">
                <a:solidFill>
                  <a:schemeClr val="accent4">
                    <a:lumMod val="50000"/>
                  </a:schemeClr>
                </a:solidFill>
              </a:rPr>
              <a:t>PTSD always happens immediately after a traumatic event.</a:t>
            </a:r>
          </a:p>
          <a:p>
            <a:pPr>
              <a:buNone/>
            </a:pPr>
            <a:r>
              <a:rPr lang="en-US" sz="2000" i="1" dirty="0" smtClean="0"/>
              <a:t>Fact: </a:t>
            </a:r>
            <a:r>
              <a:rPr lang="en-US" sz="2000" dirty="0" smtClean="0"/>
              <a:t>Sometimes weeks or months go by after the event before the person begins to suffer from PTSD.</a:t>
            </a:r>
          </a:p>
          <a:p>
            <a:pPr>
              <a:buNone/>
            </a:pPr>
            <a:r>
              <a:rPr lang="en-US" sz="2000" i="1" dirty="0" smtClean="0">
                <a:solidFill>
                  <a:schemeClr val="accent4">
                    <a:lumMod val="50000"/>
                  </a:schemeClr>
                </a:solidFill>
              </a:rPr>
              <a:t>Myth: </a:t>
            </a:r>
            <a:r>
              <a:rPr lang="en-US" sz="2000" dirty="0" smtClean="0">
                <a:solidFill>
                  <a:schemeClr val="accent4">
                    <a:lumMod val="50000"/>
                  </a:schemeClr>
                </a:solidFill>
              </a:rPr>
              <a:t>An individual’s alcohol and drug use can cure PTSD.</a:t>
            </a:r>
          </a:p>
          <a:p>
            <a:pPr>
              <a:buNone/>
            </a:pPr>
            <a:r>
              <a:rPr lang="en-US" sz="2000" i="1" dirty="0" smtClean="0"/>
              <a:t>Fact: </a:t>
            </a:r>
            <a:r>
              <a:rPr lang="en-US" sz="2000" dirty="0" smtClean="0"/>
              <a:t>These are depressants which can make PTSD worse.</a:t>
            </a:r>
            <a:endParaRPr lang="en-US"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online</a:t>
            </a:r>
            <a:r>
              <a:rPr lang="en-US" dirty="0" smtClean="0"/>
              <a:t> </a:t>
            </a:r>
            <a:r>
              <a:rPr lang="en-US" cap="all" dirty="0" smtClean="0"/>
              <a:t>trainings</a:t>
            </a:r>
            <a:endParaRPr lang="en-US" cap="all" dirty="0"/>
          </a:p>
        </p:txBody>
      </p:sp>
      <p:sp>
        <p:nvSpPr>
          <p:cNvPr id="3" name="Content Placeholder 2"/>
          <p:cNvSpPr>
            <a:spLocks noGrp="1"/>
          </p:cNvSpPr>
          <p:nvPr>
            <p:ph idx="1"/>
          </p:nvPr>
        </p:nvSpPr>
        <p:spPr/>
        <p:txBody>
          <a:bodyPr/>
          <a:lstStyle/>
          <a:p>
            <a:pPr marL="0" indent="0">
              <a:buNone/>
            </a:pPr>
            <a:r>
              <a:rPr lang="en-US" sz="2400" dirty="0" smtClean="0"/>
              <a:t>There are several online trainings where anyone can get more information about PTSD. The following offer training programs may be of interest:</a:t>
            </a:r>
          </a:p>
          <a:p>
            <a:r>
              <a:rPr lang="en-US" sz="2400" dirty="0" smtClean="0"/>
              <a:t>The United States Department of Veterans Affairs offers a free online training in PTSD with continuing education credits available. The training focuses on assessment,  treatment, specific trauma, and special populations. </a:t>
            </a:r>
            <a:br>
              <a:rPr lang="en-US" sz="2400" dirty="0" smtClean="0"/>
            </a:br>
            <a:r>
              <a:rPr lang="en-US" sz="2400" dirty="0" smtClean="0"/>
              <a:t/>
            </a:r>
            <a:br>
              <a:rPr lang="en-US" sz="2400" dirty="0" smtClean="0"/>
            </a:br>
            <a:r>
              <a:rPr lang="en-US" sz="2400" dirty="0" smtClean="0"/>
              <a:t>To start viewing the modules, go to this website:</a:t>
            </a:r>
            <a:br>
              <a:rPr lang="en-US" sz="2400" dirty="0" smtClean="0"/>
            </a:br>
            <a:r>
              <a:rPr lang="en-US" sz="2400" dirty="0" smtClean="0">
                <a:hlinkClick r:id="rId2"/>
              </a:rPr>
              <a:t>http://www.ptsd.va.gov/professional/ptsd101/course-modules/course-modules.asp</a:t>
            </a:r>
            <a:r>
              <a:rPr lang="en-US" sz="2400" dirty="0" smtClean="0"/>
              <a: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What Is PTSD?</a:t>
            </a:r>
            <a:endParaRPr lang="en-US" cap="all" dirty="0"/>
          </a:p>
        </p:txBody>
      </p:sp>
      <p:sp>
        <p:nvSpPr>
          <p:cNvPr id="3" name="Content Placeholder 2"/>
          <p:cNvSpPr>
            <a:spLocks noGrp="1"/>
          </p:cNvSpPr>
          <p:nvPr>
            <p:ph idx="1"/>
          </p:nvPr>
        </p:nvSpPr>
        <p:spPr/>
        <p:txBody>
          <a:bodyPr/>
          <a:lstStyle/>
          <a:p>
            <a:r>
              <a:rPr lang="en-US" sz="2400" dirty="0" smtClean="0"/>
              <a:t>PTSD stands for Post-Traumatic Stress Disorder</a:t>
            </a:r>
          </a:p>
          <a:p>
            <a:endParaRPr lang="en-US" sz="2400" dirty="0" smtClean="0"/>
          </a:p>
          <a:p>
            <a:r>
              <a:rPr lang="en-US" sz="2400" dirty="0" smtClean="0"/>
              <a:t>PTSD is a response to trauma that:</a:t>
            </a:r>
          </a:p>
          <a:p>
            <a:pPr lvl="1"/>
            <a:r>
              <a:rPr lang="en-US" sz="2400" dirty="0" smtClean="0"/>
              <a:t>may develop after an individual is exposed to:</a:t>
            </a:r>
          </a:p>
          <a:p>
            <a:pPr lvl="2"/>
            <a:r>
              <a:rPr lang="en-US" sz="2000" dirty="0" smtClean="0"/>
              <a:t>threatened death or severe injury,</a:t>
            </a:r>
          </a:p>
          <a:p>
            <a:pPr lvl="2"/>
            <a:r>
              <a:rPr lang="en-US" sz="2000" dirty="0" smtClean="0"/>
              <a:t>a threat to the physical integrity of oneself or another person, or</a:t>
            </a:r>
          </a:p>
          <a:p>
            <a:pPr lvl="2"/>
            <a:r>
              <a:rPr lang="en-US" sz="2000" dirty="0" smtClean="0"/>
              <a:t>death or injury to another person</a:t>
            </a:r>
            <a:endParaRPr lang="en-US"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online</a:t>
            </a:r>
            <a:r>
              <a:rPr lang="en-US" dirty="0" smtClean="0"/>
              <a:t> </a:t>
            </a:r>
            <a:r>
              <a:rPr lang="en-US" cap="all" dirty="0" smtClean="0"/>
              <a:t>trainings </a:t>
            </a:r>
            <a:r>
              <a:rPr lang="en-US" sz="2800" cap="all" dirty="0" smtClean="0"/>
              <a:t>(CONTINUED)</a:t>
            </a:r>
            <a:endParaRPr lang="en-US" dirty="0"/>
          </a:p>
        </p:txBody>
      </p:sp>
      <p:sp>
        <p:nvSpPr>
          <p:cNvPr id="3" name="Content Placeholder 2"/>
          <p:cNvSpPr>
            <a:spLocks noGrp="1"/>
          </p:cNvSpPr>
          <p:nvPr>
            <p:ph idx="1"/>
          </p:nvPr>
        </p:nvSpPr>
        <p:spPr/>
        <p:txBody>
          <a:bodyPr/>
          <a:lstStyle/>
          <a:p>
            <a:r>
              <a:rPr lang="en-US" sz="2400" dirty="0" smtClean="0"/>
              <a:t>The National Library of Medicine and National Institutes of Health have a fact sheet with many references to more information about PTSD.</a:t>
            </a:r>
            <a:br>
              <a:rPr lang="en-US" sz="2400" dirty="0" smtClean="0"/>
            </a:br>
            <a:r>
              <a:rPr lang="en-US" sz="2400" dirty="0" smtClean="0"/>
              <a:t/>
            </a:r>
            <a:br>
              <a:rPr lang="en-US" sz="2400" dirty="0" smtClean="0"/>
            </a:br>
            <a:r>
              <a:rPr lang="en-US" sz="1800" dirty="0" smtClean="0">
                <a:hlinkClick r:id="rId2"/>
              </a:rPr>
              <a:t>http://www.nlm.nih.gov/medlineplus/posttraumaticstressdisorder.html</a:t>
            </a:r>
            <a:r>
              <a:rPr lang="en-US" sz="1800" dirty="0" smtClean="0"/>
              <a:t> </a:t>
            </a:r>
            <a:r>
              <a:rPr lang="en-US" sz="2400" dirty="0" smtClean="0"/>
              <a:t/>
            </a:r>
            <a:br>
              <a:rPr lang="en-US" sz="2400" dirty="0" smtClean="0"/>
            </a:br>
            <a:endParaRPr lang="en-US" sz="2400" dirty="0" smtClean="0"/>
          </a:p>
          <a:p>
            <a:r>
              <a:rPr lang="en-US" sz="2400" dirty="0" smtClean="0"/>
              <a:t>Toward the bottom, there is a link to a tutorial, which you can watch to learn more about PTSD. Here is the link to the tutorial:</a:t>
            </a:r>
            <a:br>
              <a:rPr lang="en-US" sz="2400" dirty="0" smtClean="0"/>
            </a:br>
            <a:r>
              <a:rPr lang="en-US" sz="2400" dirty="0" smtClean="0"/>
              <a:t/>
            </a:r>
            <a:br>
              <a:rPr lang="en-US" sz="2400" dirty="0" smtClean="0"/>
            </a:br>
            <a:r>
              <a:rPr lang="en-US" sz="1800" dirty="0" smtClean="0">
                <a:hlinkClick r:id="rId3"/>
              </a:rPr>
              <a:t>http://www.nlm.nih.gov/medlineplus/tutorials/ptsd/htm/index.htm</a:t>
            </a:r>
            <a:r>
              <a:rPr lang="en-US" sz="1800" dirty="0" smtClean="0"/>
              <a:t> .</a:t>
            </a:r>
            <a:endParaRPr lang="en-US" sz="1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online</a:t>
            </a:r>
            <a:r>
              <a:rPr lang="en-US" dirty="0" smtClean="0"/>
              <a:t> </a:t>
            </a:r>
            <a:r>
              <a:rPr lang="en-US" cap="all" dirty="0" smtClean="0"/>
              <a:t>trainings </a:t>
            </a:r>
            <a:r>
              <a:rPr lang="en-US" sz="2800" cap="all"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Center for Deployment Psychology has several tutorial programs that have no fee. There may be information about continuing education credits for these courses at a later date:</a:t>
            </a:r>
            <a:br>
              <a:rPr lang="en-US" sz="2400" dirty="0" smtClean="0"/>
            </a:br>
            <a:r>
              <a:rPr lang="en-US" sz="2400" dirty="0" smtClean="0">
                <a:hlinkClick r:id="rId2"/>
              </a:rPr>
              <a:t>http://deploymentpsych.org/</a:t>
            </a:r>
            <a:r>
              <a:rPr lang="en-US" sz="2400" dirty="0" smtClean="0"/>
              <a:t> </a:t>
            </a:r>
            <a:br>
              <a:rPr lang="en-US" sz="2400" dirty="0" smtClean="0"/>
            </a:br>
            <a:r>
              <a:rPr lang="en-US" sz="2400" dirty="0" smtClean="0"/>
              <a:t>The following are training programs this center offers:</a:t>
            </a:r>
          </a:p>
          <a:p>
            <a:pPr lvl="1"/>
            <a:r>
              <a:rPr lang="en-US" sz="1800" dirty="0" smtClean="0"/>
              <a:t>Working with Service Members and Veterans with PTSD: </a:t>
            </a:r>
            <a:r>
              <a:rPr lang="en-US" sz="1200" dirty="0" smtClean="0">
                <a:hlinkClick r:id="rId3"/>
              </a:rPr>
              <a:t>http://www.essentiallearning.net/student/content/sections/lectora/VeteransPTSD/index.htm</a:t>
            </a:r>
            <a:r>
              <a:rPr lang="en-US" sz="1200" dirty="0" smtClean="0"/>
              <a:t> l</a:t>
            </a:r>
          </a:p>
          <a:p>
            <a:pPr lvl="1"/>
            <a:r>
              <a:rPr lang="en-US" sz="1800" dirty="0" smtClean="0"/>
              <a:t>Prolonged Exposure Therapy for PTSD: </a:t>
            </a:r>
            <a:r>
              <a:rPr lang="en-US" sz="1200" dirty="0" smtClean="0">
                <a:hlinkClick r:id="rId4"/>
              </a:rPr>
              <a:t>http://www.essentiallearning.net/student/content/sections/lectora/ProlongedExposureTherapyVets/index.html</a:t>
            </a:r>
            <a:r>
              <a:rPr lang="en-US" sz="1200" dirty="0" smtClean="0"/>
              <a:t> </a:t>
            </a:r>
          </a:p>
          <a:p>
            <a:pPr lvl="1"/>
            <a:r>
              <a:rPr lang="en-US" sz="1800" dirty="0" smtClean="0"/>
              <a:t>Cognitive Processing Therapy for PTSD in Veterans and Military Personnel: </a:t>
            </a:r>
            <a:r>
              <a:rPr lang="en-US" sz="1200" dirty="0" smtClean="0">
                <a:hlinkClick r:id="rId5"/>
              </a:rPr>
              <a:t>http://www.essentiallearning.net/Student/content/sections/Lectora/CognitiveProcessingTherapyforPTSDinVeteransandMilitaryPersonnel/index.html</a:t>
            </a:r>
            <a:r>
              <a:rPr lang="en-US" sz="1200" dirty="0" smtClean="0"/>
              <a:t>  </a:t>
            </a:r>
            <a:endParaRPr lang="en-US" sz="1800" dirty="0" smtClean="0"/>
          </a:p>
          <a:p>
            <a:pPr>
              <a:buNone/>
            </a:pPr>
            <a:r>
              <a:rPr lang="en-US" sz="2000" dirty="0" smtClean="0"/>
              <a:t>	Also please refer to the references if you are interested in more information about PTSD</a:t>
            </a:r>
            <a:r>
              <a:rPr lang="en-US" sz="2600" dirty="0" smtClean="0"/>
              <a:t>.</a:t>
            </a:r>
            <a:endParaRPr lang="en-US" sz="2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a:buNone/>
            </a:pPr>
            <a:r>
              <a:rPr lang="en-US" sz="1400" dirty="0" smtClean="0"/>
              <a:t>Cave, D. (2009). A combat role, and anguish, too. The New York Times. Retrieved from </a:t>
            </a:r>
            <a:r>
              <a:rPr lang="en-US" sz="1400" dirty="0" smtClean="0">
                <a:hlinkClick r:id="rId2"/>
              </a:rPr>
              <a:t>http://www.nytimes.com/2009/11/01/us/01trauma.html?pagewanted=1&amp;sq=ptsd&amp;st=cse&amp;scp=1</a:t>
            </a:r>
            <a:r>
              <a:rPr lang="en-US" sz="1400" dirty="0" smtClean="0"/>
              <a:t> .</a:t>
            </a:r>
          </a:p>
          <a:p>
            <a:pPr>
              <a:buNone/>
            </a:pPr>
            <a:r>
              <a:rPr lang="en-US" sz="1400" dirty="0" smtClean="0"/>
              <a:t>Duxbury, F. (2006). </a:t>
            </a:r>
            <a:r>
              <a:rPr lang="en-US" sz="1400" dirty="0" err="1" smtClean="0"/>
              <a:t>Recognising</a:t>
            </a:r>
            <a:r>
              <a:rPr lang="en-US" sz="1400" dirty="0" smtClean="0"/>
              <a:t> domestic violence in clinical practice using the diagnoses of posttraumatic stress disorder, depression and low self-esteem. The British Journal of General Practice, 56(525): 294-300. Retrieved from </a:t>
            </a:r>
            <a:r>
              <a:rPr lang="en-US" sz="1400" dirty="0" smtClean="0">
                <a:hlinkClick r:id="rId3"/>
              </a:rPr>
              <a:t>http://www.ncbi.nlm.nih.gov/pmc/articles/PMC1832239/</a:t>
            </a:r>
            <a:r>
              <a:rPr lang="en-US" sz="1400" dirty="0" smtClean="0"/>
              <a:t> .</a:t>
            </a:r>
          </a:p>
          <a:p>
            <a:pPr>
              <a:buNone/>
            </a:pPr>
            <a:r>
              <a:rPr lang="en-US" sz="1400" dirty="0" smtClean="0"/>
              <a:t>Flannery, Jr., R.B. (2001). The employee victim of violence: Recognizing the impact of untreated psychological trauma. American Journal of Alzheimer’s Disease and Other </a:t>
            </a:r>
            <a:r>
              <a:rPr lang="en-US" sz="1400" dirty="0" err="1" smtClean="0"/>
              <a:t>Dimentias</a:t>
            </a:r>
            <a:r>
              <a:rPr lang="en-US" sz="1400" dirty="0" smtClean="0"/>
              <a:t>, 16, 230-233. Retrieved from </a:t>
            </a:r>
            <a:r>
              <a:rPr lang="en-US" sz="1400" dirty="0" smtClean="0">
                <a:hlinkClick r:id="rId4"/>
              </a:rPr>
              <a:t>http://aja.sagepub.com/cgi/reprint/16/4/230</a:t>
            </a:r>
            <a:r>
              <a:rPr lang="en-US" sz="1400" dirty="0" smtClean="0"/>
              <a:t> .</a:t>
            </a:r>
          </a:p>
          <a:p>
            <a:pPr>
              <a:buNone/>
            </a:pPr>
            <a:r>
              <a:rPr lang="en-US" sz="1400" dirty="0" smtClean="0"/>
              <a:t>Florida Guard Online (</a:t>
            </a:r>
            <a:r>
              <a:rPr lang="en-US" sz="1400" dirty="0" err="1" smtClean="0"/>
              <a:t>n.d</a:t>
            </a:r>
            <a:r>
              <a:rPr lang="en-US" sz="1400" dirty="0" smtClean="0"/>
              <a:t>.) About us. Retrieved from </a:t>
            </a:r>
            <a:r>
              <a:rPr lang="en-US" sz="1400" dirty="0" smtClean="0">
                <a:hlinkClick r:id="rId5"/>
              </a:rPr>
              <a:t>http://www.floridaguard.army.mil/aboutus/default.aspx</a:t>
            </a:r>
            <a:r>
              <a:rPr lang="en-US" sz="1400" dirty="0" smtClean="0"/>
              <a:t> .</a:t>
            </a:r>
          </a:p>
          <a:p>
            <a:pPr>
              <a:buNone/>
            </a:pPr>
            <a:r>
              <a:rPr lang="en-US" sz="1400" dirty="0" err="1" smtClean="0"/>
              <a:t>Gajilan</a:t>
            </a:r>
            <a:r>
              <a:rPr lang="en-US" sz="1400" dirty="0" smtClean="0"/>
              <a:t>, A.C. (2008). Iraq vets and post-traumatic stress: No easy answers. CNN. Retrieved from </a:t>
            </a:r>
            <a:r>
              <a:rPr lang="en-US" sz="1400" dirty="0" smtClean="0">
                <a:hlinkClick r:id="rId6"/>
              </a:rPr>
              <a:t>http://www.cnn.com/2008/HEALTH/conditions/10/24/ptsd.struggle/index.html</a:t>
            </a:r>
            <a:r>
              <a:rPr lang="en-US" sz="1400" dirty="0" smtClean="0"/>
              <a:t> .</a:t>
            </a:r>
          </a:p>
          <a:p>
            <a:pPr>
              <a:buNone/>
            </a:pPr>
            <a:r>
              <a:rPr lang="en-US" sz="1400" dirty="0" smtClean="0"/>
              <a:t>Hughes, M.J. &amp; Jones, L. (2000). Women, domestic violence, and posttraumatic stress disorder (PTSD). Retrieved from </a:t>
            </a:r>
            <a:r>
              <a:rPr lang="en-US" sz="1400" dirty="0" smtClean="0">
                <a:hlinkClick r:id="rId7"/>
              </a:rPr>
              <a:t>http://www.csus.edu/calst/government_affairs/reports/ffp32.pdf</a:t>
            </a:r>
            <a:r>
              <a:rPr lang="en-US" sz="1400" dirty="0" smtClean="0"/>
              <a:t> .</a:t>
            </a:r>
          </a:p>
          <a:p>
            <a:pPr>
              <a:buNone/>
            </a:pPr>
            <a:r>
              <a:rPr lang="en-US" sz="1400" dirty="0" smtClean="0"/>
              <a:t>Job Accommodation Network (2008). Accommodation and compliance series: Employees with Post Traumatic Stress Disorder. Retrieved from </a:t>
            </a:r>
            <a:r>
              <a:rPr lang="en-US" sz="1400" dirty="0" smtClean="0">
                <a:hlinkClick r:id="rId8"/>
              </a:rPr>
              <a:t>http://www.jan.wvu.edu/media/ptsd.html</a:t>
            </a:r>
            <a:r>
              <a:rPr lang="en-US" sz="1400" dirty="0" smtClean="0"/>
              <a:t> .</a:t>
            </a:r>
          </a:p>
          <a:p>
            <a:pPr>
              <a:buNone/>
            </a:pPr>
            <a:r>
              <a:rPr lang="en-US" sz="1400" dirty="0" err="1" smtClean="0"/>
              <a:t>Kipp-Casati</a:t>
            </a:r>
            <a:r>
              <a:rPr lang="en-US" sz="1400" dirty="0" smtClean="0"/>
              <a:t>, C. &amp; </a:t>
            </a:r>
            <a:r>
              <a:rPr lang="en-US" sz="1400" dirty="0" err="1" smtClean="0"/>
              <a:t>Chait</a:t>
            </a:r>
            <a:r>
              <a:rPr lang="en-US" sz="1400" dirty="0" smtClean="0"/>
              <a:t>, R. (2008). ‘</a:t>
            </a:r>
            <a:r>
              <a:rPr lang="en-US" sz="1400" dirty="0" err="1" smtClean="0"/>
              <a:t>Copshock</a:t>
            </a:r>
            <a:r>
              <a:rPr lang="en-US" sz="1400" dirty="0" smtClean="0"/>
              <a:t>’: The secret cop killer. The Epoch Times. Retrieved from </a:t>
            </a:r>
            <a:r>
              <a:rPr lang="en-US" sz="1400" dirty="0" smtClean="0">
                <a:hlinkClick r:id="rId9"/>
              </a:rPr>
              <a:t>http://www.theepochtimes.com/n2/arts-entertainment/copshock-police-ptsd-posttraumatic-stress-disord-4373.html</a:t>
            </a:r>
            <a:r>
              <a:rPr lang="en-US" sz="1400" dirty="0" smtClean="0"/>
              <a:t> .</a:t>
            </a:r>
            <a:endParaRPr lang="en-US" sz="1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sz="1400" dirty="0" err="1" smtClean="0"/>
              <a:t>Lawford</a:t>
            </a:r>
            <a:r>
              <a:rPr lang="en-US" sz="1400" dirty="0" smtClean="0"/>
              <a:t>, B.R., Young, R., Noble, E.P., </a:t>
            </a:r>
            <a:r>
              <a:rPr lang="en-US" sz="1400" dirty="0" err="1" smtClean="0"/>
              <a:t>Kann</a:t>
            </a:r>
            <a:r>
              <a:rPr lang="en-US" sz="1400" dirty="0" smtClean="0"/>
              <a:t>, B., &amp; Ritchie, T. (2005). The D2 dopamine receptor gene is associated with co-morbid depression, anxiety and social dysfunction in veterans with post-traumatic stress disorder. European Psychiatry, 21(3), 180-185.</a:t>
            </a:r>
          </a:p>
          <a:p>
            <a:pPr>
              <a:buNone/>
            </a:pPr>
            <a:r>
              <a:rPr lang="en-US" sz="1400" dirty="0" err="1" smtClean="0"/>
              <a:t>Marmar</a:t>
            </a:r>
            <a:r>
              <a:rPr lang="en-US" sz="1400" dirty="0" smtClean="0"/>
              <a:t>, C.R., </a:t>
            </a:r>
            <a:r>
              <a:rPr lang="en-US" sz="1400" dirty="0" err="1" smtClean="0"/>
              <a:t>McCaslin</a:t>
            </a:r>
            <a:r>
              <a:rPr lang="en-US" sz="1400" dirty="0" smtClean="0"/>
              <a:t>, S.E., Metzler, T.J., Best, S., Weiss, D.S., Fagan, J., . . . </a:t>
            </a:r>
            <a:r>
              <a:rPr lang="en-US" sz="1400" dirty="0" err="1" smtClean="0"/>
              <a:t>Neylan</a:t>
            </a:r>
            <a:r>
              <a:rPr lang="en-US" sz="1400" dirty="0" smtClean="0"/>
              <a:t>, T. (2006). Predictors of posttraumatic stress in police and other first responders. Annals of the New York Academy of Sciences, 1071, 1-18.</a:t>
            </a:r>
          </a:p>
          <a:p>
            <a:pPr>
              <a:buNone/>
            </a:pPr>
            <a:r>
              <a:rPr lang="en-US" sz="1400" dirty="0" smtClean="0"/>
              <a:t>Mayo Clinic (2009). Post-traumatic stress disorder. Retrieved from </a:t>
            </a:r>
            <a:r>
              <a:rPr lang="en-US" sz="1400" dirty="0" smtClean="0">
                <a:hlinkClick r:id="rId2"/>
              </a:rPr>
              <a:t>http://www.mayoclinic.com/health/post-traumatic-stress-disorder/DS00246/DSECTION=symptoms</a:t>
            </a:r>
            <a:r>
              <a:rPr lang="en-US" sz="1400" dirty="0" smtClean="0"/>
              <a:t> .</a:t>
            </a:r>
          </a:p>
          <a:p>
            <a:pPr>
              <a:buNone/>
            </a:pPr>
            <a:r>
              <a:rPr lang="en-US" sz="1400" dirty="0" smtClean="0"/>
              <a:t>Minnick, F. (2007). Higher anxiety. National Guard Association of the United States. Retrieved from </a:t>
            </a:r>
            <a:r>
              <a:rPr lang="en-US" sz="1400" dirty="0" smtClean="0">
                <a:hlinkClick r:id="rId3"/>
              </a:rPr>
              <a:t>http://www.ngaus.org/NGAUS/files/ccLibraryFiles/Filename/000000002627/ptsd06072.pdf</a:t>
            </a:r>
            <a:r>
              <a:rPr lang="en-US" sz="1400" dirty="0" smtClean="0"/>
              <a:t> .</a:t>
            </a:r>
          </a:p>
          <a:p>
            <a:pPr>
              <a:buNone/>
            </a:pPr>
            <a:r>
              <a:rPr lang="en-US" sz="1400" dirty="0" smtClean="0"/>
              <a:t>National Alliance on Mental Illness (2003). Post-traumatic stress disorder. Retrieved from </a:t>
            </a:r>
            <a:r>
              <a:rPr lang="en-US" sz="1400" dirty="0" smtClean="0">
                <a:hlinkClick r:id="rId4"/>
              </a:rPr>
              <a:t>http://www.nami.org/Template.cfm?Section=By_Illness&amp;Template=/TaggedPage/TaggedPageDisplay.cfm&amp;TPLID=54&amp;ContentID=68642</a:t>
            </a:r>
            <a:r>
              <a:rPr lang="en-US" sz="1400" dirty="0" smtClean="0"/>
              <a:t> .</a:t>
            </a:r>
          </a:p>
          <a:p>
            <a:pPr>
              <a:buNone/>
            </a:pPr>
            <a:r>
              <a:rPr lang="en-US" sz="1400" dirty="0" smtClean="0"/>
              <a:t>National Institute of Mental Health (2009). Post-traumatic stress disorder. Retrieved from </a:t>
            </a:r>
            <a:r>
              <a:rPr lang="en-US" sz="1400" dirty="0" smtClean="0">
                <a:hlinkClick r:id="rId5"/>
              </a:rPr>
              <a:t>http://www.nimh.nih.gov/health/publications/post-traumatic-stress-disorder-ptsd/complete-index.shtml</a:t>
            </a:r>
            <a:r>
              <a:rPr lang="en-US" sz="1400" dirty="0" smtClean="0"/>
              <a:t> .</a:t>
            </a:r>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r>
              <a:rPr lang="en-US" sz="2800" dirty="0" smtClean="0"/>
              <a:t>(CONTINUED)</a:t>
            </a:r>
            <a:endParaRPr lang="en-US" dirty="0"/>
          </a:p>
        </p:txBody>
      </p:sp>
      <p:sp>
        <p:nvSpPr>
          <p:cNvPr id="3" name="Content Placeholder 2"/>
          <p:cNvSpPr>
            <a:spLocks noGrp="1"/>
          </p:cNvSpPr>
          <p:nvPr>
            <p:ph idx="1"/>
          </p:nvPr>
        </p:nvSpPr>
        <p:spPr/>
        <p:txBody>
          <a:bodyPr/>
          <a:lstStyle/>
          <a:p>
            <a:pPr>
              <a:buNone/>
            </a:pPr>
            <a:r>
              <a:rPr lang="en-US" sz="1400" dirty="0" smtClean="0"/>
              <a:t>National Institute on Drug Abuse (</a:t>
            </a:r>
            <a:r>
              <a:rPr lang="en-US" sz="1400" dirty="0" err="1" smtClean="0"/>
              <a:t>n.d</a:t>
            </a:r>
            <a:r>
              <a:rPr lang="en-US" sz="1400" dirty="0" smtClean="0"/>
              <a:t>.). Stress and substance abuse: A special report after the 9/11 terrorist attacks. Retrieved from </a:t>
            </a:r>
            <a:r>
              <a:rPr lang="en-US" sz="1400" dirty="0" smtClean="0">
                <a:hlinkClick r:id="rId2"/>
              </a:rPr>
              <a:t>http://www.drugabuse.gov/stressanddrugabuse.html</a:t>
            </a:r>
            <a:r>
              <a:rPr lang="en-US" sz="1400" dirty="0" smtClean="0"/>
              <a:t> .</a:t>
            </a:r>
          </a:p>
          <a:p>
            <a:pPr>
              <a:buNone/>
            </a:pPr>
            <a:r>
              <a:rPr lang="en-US" sz="1400" dirty="0" smtClean="0"/>
              <a:t>Riggs, D.S. (</a:t>
            </a:r>
            <a:r>
              <a:rPr lang="en-US" sz="1400" dirty="0" err="1" smtClean="0"/>
              <a:t>n.d</a:t>
            </a:r>
            <a:r>
              <a:rPr lang="en-US" sz="1400" dirty="0" smtClean="0"/>
              <a:t>.). Posttraumatic stress disorder and domestic violence. Center for Deployment Psychology. Retrieved from </a:t>
            </a:r>
            <a:r>
              <a:rPr lang="en-US" sz="1400" dirty="0" smtClean="0">
                <a:hlinkClick r:id="rId3"/>
              </a:rPr>
              <a:t>http://www.familyofavet.com/PTSD_domestic_violence.html</a:t>
            </a:r>
            <a:r>
              <a:rPr lang="en-US" sz="1400" dirty="0" smtClean="0"/>
              <a:t> .</a:t>
            </a:r>
          </a:p>
          <a:p>
            <a:pPr>
              <a:buNone/>
            </a:pPr>
            <a:r>
              <a:rPr lang="en-US" sz="1400" dirty="0" err="1" smtClean="0"/>
              <a:t>Shalev</a:t>
            </a:r>
            <a:r>
              <a:rPr lang="en-US" sz="1400" dirty="0" smtClean="0"/>
              <a:t>, </a:t>
            </a:r>
            <a:r>
              <a:rPr lang="en-US" sz="1400" dirty="0" err="1" smtClean="0"/>
              <a:t>A.Yl</a:t>
            </a:r>
            <a:r>
              <a:rPr lang="en-US" sz="1400" dirty="0" smtClean="0"/>
              <a:t>, </a:t>
            </a:r>
            <a:r>
              <a:rPr lang="en-US" sz="1400" dirty="0" err="1" smtClean="0"/>
              <a:t>Sahar</a:t>
            </a:r>
            <a:r>
              <a:rPr lang="en-US" sz="1400" dirty="0" smtClean="0"/>
              <a:t>, T., Freedman, S., </a:t>
            </a:r>
            <a:r>
              <a:rPr lang="en-US" sz="1400" dirty="0" err="1" smtClean="0"/>
              <a:t>Peri</a:t>
            </a:r>
            <a:r>
              <a:rPr lang="en-US" sz="1400" dirty="0" smtClean="0"/>
              <a:t>, T., Glick, N., </a:t>
            </a:r>
            <a:r>
              <a:rPr lang="en-US" sz="1400" dirty="0" err="1" smtClean="0"/>
              <a:t>Brandes</a:t>
            </a:r>
            <a:r>
              <a:rPr lang="en-US" sz="1400" dirty="0" smtClean="0"/>
              <a:t>, D., Orr, S.P, &amp; Pitman, R.K. (1998). A prospective study of heart rate response following trauma and the subsequent development of Posttraumatic Stress Disorder. Archive of General Psychiatry.1998;55(6):553-559.</a:t>
            </a:r>
          </a:p>
          <a:p>
            <a:pPr>
              <a:buNone/>
            </a:pPr>
            <a:r>
              <a:rPr lang="en-US" sz="1400" dirty="0" smtClean="0"/>
              <a:t>Sherman, M.D., </a:t>
            </a:r>
            <a:r>
              <a:rPr lang="en-US" sz="1400" dirty="0" err="1" smtClean="0"/>
              <a:t>Sautter</a:t>
            </a:r>
            <a:r>
              <a:rPr lang="en-US" sz="1400" dirty="0" smtClean="0"/>
              <a:t>, F., Jackson, M.H., Lyons, J.A., &amp; Han, X. (2006). Domestic violence in veterans with posttraumatic stress disorder who seek couples therapy. Journal of Marital and Family Therapy, 32(4), 479-90.</a:t>
            </a:r>
          </a:p>
          <a:p>
            <a:pPr>
              <a:buNone/>
            </a:pPr>
            <a:r>
              <a:rPr lang="en-US" sz="1400" dirty="0" err="1" smtClean="0"/>
              <a:t>Spradling</a:t>
            </a:r>
            <a:r>
              <a:rPr lang="en-US" sz="1400" dirty="0" smtClean="0"/>
              <a:t>, J. (</a:t>
            </a:r>
            <a:r>
              <a:rPr lang="en-US" sz="1400" dirty="0" err="1" smtClean="0"/>
              <a:t>n.d</a:t>
            </a:r>
            <a:r>
              <a:rPr lang="en-US" sz="1400" dirty="0" smtClean="0"/>
              <a:t>.). The cycle of violence. Retrieved from </a:t>
            </a:r>
            <a:r>
              <a:rPr lang="en-US" sz="1400" dirty="0" smtClean="0">
                <a:hlinkClick r:id="rId4"/>
              </a:rPr>
              <a:t>http://www.ksag.org/files/shared/Cycle.of.Violence.pdf</a:t>
            </a:r>
            <a:r>
              <a:rPr lang="en-US" sz="1400" dirty="0" smtClean="0"/>
              <a:t> .</a:t>
            </a:r>
          </a:p>
          <a:p>
            <a:pPr>
              <a:buNone/>
            </a:pPr>
            <a:r>
              <a:rPr lang="en-US" sz="1400" dirty="0" smtClean="0"/>
              <a:t>United States Department of Veterans Affairs (2009). National Center for PTSD. Retrieved from </a:t>
            </a:r>
            <a:r>
              <a:rPr lang="en-US" sz="1400" dirty="0" smtClean="0">
                <a:hlinkClick r:id="rId5"/>
              </a:rPr>
              <a:t>http://www.ptsd.va.gov/index.asp</a:t>
            </a:r>
            <a:r>
              <a:rPr lang="en-US" sz="1400" dirty="0" smtClean="0"/>
              <a:t> .</a:t>
            </a:r>
          </a:p>
          <a:p>
            <a:pPr>
              <a:buNone/>
            </a:pPr>
            <a:r>
              <a:rPr lang="en-US" sz="1400" dirty="0" smtClean="0"/>
              <a:t>Yeager, K.R. and Roberts, A.R. (2005). Differentiating Among Stress, Acute Stress Disorder, Acute Crisis Episodes, Trauma, and PTSD: Paradigm and Treatment Goals. In A.R. Roberts. Crisis Intervention Handbook: Assessment, Treatment, and Research. New York: Oxford University Press.</a:t>
            </a:r>
            <a:endParaRPr lang="en-US" sz="1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to contact the institute</a:t>
            </a:r>
            <a:endParaRPr lang="en-US" cap="all" dirty="0"/>
          </a:p>
        </p:txBody>
      </p:sp>
      <p:sp>
        <p:nvSpPr>
          <p:cNvPr id="3" name="Content Placeholder 2"/>
          <p:cNvSpPr>
            <a:spLocks noGrp="1"/>
          </p:cNvSpPr>
          <p:nvPr>
            <p:ph idx="1"/>
          </p:nvPr>
        </p:nvSpPr>
        <p:spPr/>
        <p:txBody>
          <a:bodyPr/>
          <a:lstStyle/>
          <a:p>
            <a:pPr marL="0" indent="0">
              <a:buNone/>
            </a:pPr>
            <a:r>
              <a:rPr lang="en-US" sz="2400" dirty="0" smtClean="0"/>
              <a:t>The Institute for Family Violence Studies can be reached at:</a:t>
            </a:r>
          </a:p>
          <a:p>
            <a:pPr marL="1828800" indent="0">
              <a:buNone/>
            </a:pPr>
            <a:r>
              <a:rPr lang="en-US" sz="2400" dirty="0" smtClean="0"/>
              <a:t>Florida State University</a:t>
            </a:r>
          </a:p>
          <a:p>
            <a:pPr marL="1828800" indent="0">
              <a:buNone/>
            </a:pPr>
            <a:r>
              <a:rPr lang="en-US" sz="2400" dirty="0" smtClean="0"/>
              <a:t>College of Social Work</a:t>
            </a:r>
          </a:p>
          <a:p>
            <a:pPr marL="1828800" indent="0">
              <a:buNone/>
            </a:pPr>
            <a:r>
              <a:rPr lang="en-US" sz="2400" dirty="0" smtClean="0"/>
              <a:t>Institute for Family Violence Studies</a:t>
            </a:r>
          </a:p>
          <a:p>
            <a:pPr marL="1828800" indent="0">
              <a:buNone/>
            </a:pPr>
            <a:r>
              <a:rPr lang="en-US" sz="2400" dirty="0" smtClean="0"/>
              <a:t>296 Champions Way</a:t>
            </a:r>
          </a:p>
          <a:p>
            <a:pPr marL="1828800" indent="0">
              <a:buNone/>
            </a:pPr>
            <a:r>
              <a:rPr lang="en-US" sz="2400" dirty="0" smtClean="0"/>
              <a:t>University Center C 2306</a:t>
            </a:r>
          </a:p>
          <a:p>
            <a:pPr marL="1828800" indent="0">
              <a:buNone/>
            </a:pPr>
            <a:r>
              <a:rPr lang="en-US" sz="2400" dirty="0" smtClean="0"/>
              <a:t>Tallahassee FL</a:t>
            </a:r>
          </a:p>
          <a:p>
            <a:pPr marL="1828800" indent="0">
              <a:buNone/>
            </a:pPr>
            <a:r>
              <a:rPr lang="en-US" sz="2400" dirty="0" smtClean="0"/>
              <a:t>850-644-6303</a:t>
            </a:r>
          </a:p>
          <a:p>
            <a:pPr marL="1828800" indent="0">
              <a:buNone/>
            </a:pPr>
            <a:r>
              <a:rPr lang="en-US" sz="2400" dirty="0" smtClean="0">
                <a:hlinkClick r:id="rId2"/>
              </a:rPr>
              <a:t>http://familyvio.csw.fsu.edu/lef</a:t>
            </a:r>
            <a:r>
              <a:rPr lang="en-US" sz="2400" dirty="0" smtClean="0"/>
              <a:t>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Events that </a:t>
            </a:r>
            <a:r>
              <a:rPr lang="en-US" b="1" cap="all" dirty="0" smtClean="0"/>
              <a:t>May</a:t>
            </a:r>
            <a:r>
              <a:rPr lang="en-US" cap="all" dirty="0" smtClean="0"/>
              <a:t> Lead to PTSD</a:t>
            </a:r>
            <a:endParaRPr lang="en-US" cap="all" dirty="0"/>
          </a:p>
        </p:txBody>
      </p:sp>
      <p:sp>
        <p:nvSpPr>
          <p:cNvPr id="3" name="Content Placeholder 2"/>
          <p:cNvSpPr>
            <a:spLocks noGrp="1"/>
          </p:cNvSpPr>
          <p:nvPr>
            <p:ph idx="1"/>
          </p:nvPr>
        </p:nvSpPr>
        <p:spPr/>
        <p:txBody>
          <a:bodyPr>
            <a:normAutofit/>
          </a:bodyPr>
          <a:lstStyle/>
          <a:p>
            <a:r>
              <a:rPr lang="en-US" sz="2400" dirty="0" smtClean="0"/>
              <a:t>Combat in military service</a:t>
            </a:r>
          </a:p>
          <a:p>
            <a:r>
              <a:rPr lang="en-US" sz="2400" dirty="0" smtClean="0"/>
              <a:t>Ongoing exposure to community violence</a:t>
            </a:r>
          </a:p>
          <a:p>
            <a:r>
              <a:rPr lang="en-US" sz="2400" dirty="0" smtClean="0"/>
              <a:t>Terrorist attacks</a:t>
            </a:r>
          </a:p>
          <a:p>
            <a:r>
              <a:rPr lang="en-US" sz="2400" dirty="0" smtClean="0"/>
              <a:t>Sexual or physical abuse</a:t>
            </a:r>
          </a:p>
          <a:p>
            <a:r>
              <a:rPr lang="en-US" sz="2400" dirty="0" smtClean="0"/>
              <a:t>First-hand exposure to trauma such as crimes and serious accidents</a:t>
            </a:r>
          </a:p>
          <a:p>
            <a:r>
              <a:rPr lang="en-US" sz="2400" dirty="0" smtClean="0"/>
              <a:t>Witnessing the death of a loved one</a:t>
            </a:r>
          </a:p>
          <a:p>
            <a:r>
              <a:rPr lang="en-US" sz="2400" dirty="0" smtClean="0"/>
              <a:t>Ongoing violent relationships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dirty="0"/>
              <a:t>COMMON SYMPTOMS OF PTSD</a:t>
            </a:r>
          </a:p>
        </p:txBody>
      </p:sp>
      <p:sp>
        <p:nvSpPr>
          <p:cNvPr id="5123" name="Rectangle 3"/>
          <p:cNvSpPr>
            <a:spLocks noGrp="1" noChangeArrowheads="1"/>
          </p:cNvSpPr>
          <p:nvPr>
            <p:ph idx="1"/>
          </p:nvPr>
        </p:nvSpPr>
        <p:spPr/>
        <p:txBody>
          <a:bodyPr>
            <a:normAutofit/>
          </a:bodyPr>
          <a:lstStyle/>
          <a:p>
            <a:pPr marL="0" indent="0">
              <a:buFontTx/>
              <a:buNone/>
            </a:pPr>
            <a:r>
              <a:rPr lang="en-US" sz="2400" dirty="0"/>
              <a:t>Commonly reported symptoms associated with PTSD include</a:t>
            </a:r>
            <a:r>
              <a:rPr lang="en-US" sz="2400" dirty="0" smtClean="0"/>
              <a:t>:</a:t>
            </a:r>
          </a:p>
          <a:p>
            <a:pPr marL="0" indent="0">
              <a:buFontTx/>
              <a:buNone/>
            </a:pPr>
            <a:endParaRPr lang="en-US" sz="2400" dirty="0"/>
          </a:p>
          <a:p>
            <a:r>
              <a:rPr lang="en-US" sz="2400" dirty="0"/>
              <a:t>Intrusive Memories</a:t>
            </a:r>
          </a:p>
          <a:p>
            <a:r>
              <a:rPr lang="en-US" sz="2400" dirty="0"/>
              <a:t>Avoidance</a:t>
            </a:r>
          </a:p>
          <a:p>
            <a:r>
              <a:rPr lang="en-US" sz="2400" dirty="0"/>
              <a:t>Anxiety or Emotional </a:t>
            </a:r>
            <a:r>
              <a:rPr lang="en-US" sz="2400" dirty="0" smtClean="0"/>
              <a:t>Arousal</a:t>
            </a:r>
            <a:endParaRPr lang="en-US" sz="2400" dirty="0"/>
          </a:p>
        </p:txBody>
      </p:sp>
      <p:pic>
        <p:nvPicPr>
          <p:cNvPr id="4" name="Picture 3" descr="stressed man.JPG"/>
          <p:cNvPicPr>
            <a:picLocks noChangeAspect="1"/>
          </p:cNvPicPr>
          <p:nvPr/>
        </p:nvPicPr>
        <p:blipFill>
          <a:blip r:embed="rId2" cstate="print"/>
          <a:stretch>
            <a:fillRect/>
          </a:stretch>
        </p:blipFill>
        <p:spPr>
          <a:xfrm>
            <a:off x="5715000" y="2590800"/>
            <a:ext cx="2668116" cy="346682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sz="4000" dirty="0"/>
              <a:t>COMMON SYMPTOMS OF PTSD </a:t>
            </a:r>
            <a:r>
              <a:rPr lang="en-US" sz="2800" dirty="0"/>
              <a:t>(CONTINUED)</a:t>
            </a:r>
          </a:p>
        </p:txBody>
      </p:sp>
      <p:sp>
        <p:nvSpPr>
          <p:cNvPr id="6147" name="Rectangle 3"/>
          <p:cNvSpPr>
            <a:spLocks noGrp="1" noChangeArrowheads="1"/>
          </p:cNvSpPr>
          <p:nvPr>
            <p:ph idx="1"/>
          </p:nvPr>
        </p:nvSpPr>
        <p:spPr/>
        <p:txBody>
          <a:bodyPr/>
          <a:lstStyle/>
          <a:p>
            <a:pPr marL="0" indent="0">
              <a:buFontTx/>
              <a:buNone/>
            </a:pPr>
            <a:r>
              <a:rPr lang="en-US" dirty="0"/>
              <a:t>There are many immediate responses to trauma, including fluctuations in heart rate and blood pressure and other physiological responses</a:t>
            </a:r>
            <a:r>
              <a:rPr lang="en-US" dirty="0" smtClean="0"/>
              <a:t>.</a:t>
            </a:r>
          </a:p>
          <a:p>
            <a:pPr marL="0" indent="0">
              <a:buFontTx/>
              <a:buNone/>
            </a:pPr>
            <a:endParaRPr lang="en-US" dirty="0"/>
          </a:p>
          <a:p>
            <a:pPr marL="0" indent="0">
              <a:buFontTx/>
              <a:buNone/>
            </a:pPr>
            <a:r>
              <a:rPr lang="en-US" dirty="0"/>
              <a:t>However, many symptoms of PTSD usually begin to develop three to twelve months after a traumatic event has occurred.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SYMPTOMS OF PTSD </a:t>
            </a:r>
            <a:r>
              <a:rPr lang="en-US" sz="3200" dirty="0" smtClean="0"/>
              <a:t>(CONTINUED)</a:t>
            </a:r>
            <a:endParaRPr lang="en-US" dirty="0"/>
          </a:p>
        </p:txBody>
      </p:sp>
      <p:sp>
        <p:nvSpPr>
          <p:cNvPr id="3" name="Content Placeholder 2"/>
          <p:cNvSpPr>
            <a:spLocks noGrp="1"/>
          </p:cNvSpPr>
          <p:nvPr>
            <p:ph idx="1"/>
          </p:nvPr>
        </p:nvSpPr>
        <p:spPr/>
        <p:txBody>
          <a:bodyPr/>
          <a:lstStyle/>
          <a:p>
            <a:pPr>
              <a:buNone/>
            </a:pPr>
            <a:r>
              <a:rPr lang="en-US" dirty="0" smtClean="0"/>
              <a:t>Intrusive Memories</a:t>
            </a:r>
          </a:p>
          <a:p>
            <a:pPr>
              <a:buNone/>
            </a:pPr>
            <a:r>
              <a:rPr lang="en-US" dirty="0" smtClean="0"/>
              <a:t>	</a:t>
            </a:r>
            <a:r>
              <a:rPr lang="en-US" i="1" dirty="0" smtClean="0"/>
              <a:t>Examples:</a:t>
            </a:r>
          </a:p>
          <a:p>
            <a:pPr lvl="1"/>
            <a:r>
              <a:rPr lang="en-US" dirty="0" smtClean="0"/>
              <a:t>Flashbacks</a:t>
            </a:r>
          </a:p>
          <a:p>
            <a:pPr lvl="1"/>
            <a:r>
              <a:rPr lang="en-US" dirty="0" smtClean="0"/>
              <a:t>Dreams</a:t>
            </a:r>
          </a:p>
          <a:p>
            <a:pPr lvl="1"/>
            <a:r>
              <a:rPr lang="en-US" dirty="0" smtClean="0"/>
              <a:t>Reliving the event</a:t>
            </a:r>
          </a:p>
          <a:p>
            <a:pPr lvl="1">
              <a:buNone/>
            </a:pPr>
            <a:r>
              <a:rPr lang="en-US" i="1" dirty="0" smtClean="0"/>
              <a:t>These events are often caused by triggers</a:t>
            </a:r>
          </a:p>
          <a:p>
            <a:pPr lvl="1">
              <a:buNone/>
            </a:pPr>
            <a:r>
              <a:rPr lang="en-US" i="1" dirty="0" smtClean="0"/>
              <a:t>(e.g., the sound of a car backfiring or seeing</a:t>
            </a:r>
          </a:p>
          <a:p>
            <a:pPr lvl="1">
              <a:buNone/>
            </a:pPr>
            <a:r>
              <a:rPr lang="en-US" i="1" dirty="0" smtClean="0"/>
              <a:t>a news story similar to the traumatic event)</a:t>
            </a:r>
            <a:endParaRPr lang="en-US" i="1" dirty="0"/>
          </a:p>
        </p:txBody>
      </p:sp>
      <p:pic>
        <p:nvPicPr>
          <p:cNvPr id="4" name="Picture 3" descr="ambulance.jpg"/>
          <p:cNvPicPr>
            <a:picLocks noChangeAspect="1"/>
          </p:cNvPicPr>
          <p:nvPr/>
        </p:nvPicPr>
        <p:blipFill>
          <a:blip r:embed="rId2" cstate="print"/>
          <a:stretch>
            <a:fillRect/>
          </a:stretch>
        </p:blipFill>
        <p:spPr>
          <a:xfrm>
            <a:off x="5181600" y="1524000"/>
            <a:ext cx="3206230" cy="2133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221</TotalTime>
  <Words>3755</Words>
  <Application>Microsoft Office PowerPoint</Application>
  <PresentationFormat>On-screen Show (4:3)</PresentationFormat>
  <Paragraphs>345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Module</vt:lpstr>
      <vt:lpstr>POST-TRAUMATIC  STRESS DISORDER:</vt:lpstr>
      <vt:lpstr>ACKNOWLEDGEMENTS</vt:lpstr>
      <vt:lpstr>WHO SHOULD READ THIS TRAINING?</vt:lpstr>
      <vt:lpstr>Why is PTSD Training Important?</vt:lpstr>
      <vt:lpstr>What Is PTSD?</vt:lpstr>
      <vt:lpstr>Events that May Lead to PTSD</vt:lpstr>
      <vt:lpstr>COMMON SYMPTOMS OF PTSD</vt:lpstr>
      <vt:lpstr>COMMON SYMPTOMS OF PTSD (CONTINUED)</vt:lpstr>
      <vt:lpstr>COMMON SYMPTOMS OF PTSD (CONTINUED)</vt:lpstr>
      <vt:lpstr>COMMON SYMPTOMS OF PTSD (CONTINUED)</vt:lpstr>
      <vt:lpstr>COMMON SYMPTOMS OF PTSD (CONTINUED)</vt:lpstr>
      <vt:lpstr>ADVERSE EFFECTS OF PTSD</vt:lpstr>
      <vt:lpstr>ADVERSE EFFECTS OF PTSD (CONTINUED)</vt:lpstr>
      <vt:lpstr>ADVERSE EFFECTS OF PTSD (CONTINUED)</vt:lpstr>
      <vt:lpstr>Case Scenario #1</vt:lpstr>
      <vt:lpstr>Case Scenario #1  (CONTINUED)</vt:lpstr>
      <vt:lpstr>CASE SCENARIO #2</vt:lpstr>
      <vt:lpstr>Case Scenario #2  (CONTINUED)</vt:lpstr>
      <vt:lpstr>PREVALENCE OF PTSD</vt:lpstr>
      <vt:lpstr>PREVALENCE OF PTSD (CONTINUED)</vt:lpstr>
      <vt:lpstr>PREVALENCE OF PTSD (CONTINUED)</vt:lpstr>
      <vt:lpstr>PREVALENCE OF PTSD (CONTINUED)</vt:lpstr>
      <vt:lpstr>PREVALENCE OF PTSD (CONTINUED)</vt:lpstr>
      <vt:lpstr>PREVALENCE OF PTSD (CONTINUED)</vt:lpstr>
      <vt:lpstr>PREVALENCE OF PTSD (CONTINUED)</vt:lpstr>
      <vt:lpstr>PREVALENCE OF PTSD (CONTINUED)</vt:lpstr>
      <vt:lpstr>PTSD &amp; Domestic violence</vt:lpstr>
      <vt:lpstr>PtsD: important note</vt:lpstr>
      <vt:lpstr>DEVELOPMENT OF PTSD</vt:lpstr>
      <vt:lpstr>DEVELOPMENT OF PTSD (CONTINUED)</vt:lpstr>
      <vt:lpstr>DEVELOPMENT OF PTSD (CONTINUED)</vt:lpstr>
      <vt:lpstr>ignoring PtsD will not make it go away</vt:lpstr>
      <vt:lpstr>THE GOOD NEWS ABOUT PTSD</vt:lpstr>
      <vt:lpstr>TREATMENT OF PTSD</vt:lpstr>
      <vt:lpstr>treatment of PtsD (continued)</vt:lpstr>
      <vt:lpstr>treatment of PtsD (continued)</vt:lpstr>
      <vt:lpstr>if symptoms of PtsD are Present</vt:lpstr>
      <vt:lpstr>IF SYMPTOMS OF PTSD  ARE PRESENT (CONTINUED)</vt:lpstr>
      <vt:lpstr>IF SYMPTOMS OF PTSD  ARE PRESENT (CONTINUED)</vt:lpstr>
      <vt:lpstr>IF SYMPTOMS OF PTSD  ARE PRESENT (CONTINUED)</vt:lpstr>
      <vt:lpstr>case scenario # 3</vt:lpstr>
      <vt:lpstr>Case Scenario #3  (CONTINUED)</vt:lpstr>
      <vt:lpstr>if someone you know has symptoms that might indicate PtsD</vt:lpstr>
      <vt:lpstr>IF SOMEONE YOU KNOW HAS PTSD (CONTINUED)</vt:lpstr>
      <vt:lpstr>IF SOMEONE YOU KNOW HAS PTSD (CONTINUED)</vt:lpstr>
      <vt:lpstr>case scenario # 4</vt:lpstr>
      <vt:lpstr>Case Scenario #4  (CONTINUED)</vt:lpstr>
      <vt:lpstr>review: myths &amp; facts about PtsD</vt:lpstr>
      <vt:lpstr>online trainings</vt:lpstr>
      <vt:lpstr>online trainings (CONTINUED)</vt:lpstr>
      <vt:lpstr>online trainings (CONTINUED)</vt:lpstr>
      <vt:lpstr>REFERENCES</vt:lpstr>
      <vt:lpstr>REFERENCES (CONTINUED)</vt:lpstr>
      <vt:lpstr>REFERENCES (CONTINUED)</vt:lpstr>
      <vt:lpstr>to contact the institute</vt:lpstr>
    </vt:vector>
  </TitlesOfParts>
  <Company>College of Social 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POST-TRAUMATIC  STRESS DISORDER:</dc:title>
  <dc:creator>Student08D</dc:creator>
  <cp:lastModifiedBy>Karen Oehme</cp:lastModifiedBy>
  <cp:revision>25</cp:revision>
  <dcterms:created xsi:type="dcterms:W3CDTF">2011-05-12T18:54:07Z</dcterms:created>
  <dcterms:modified xsi:type="dcterms:W3CDTF">2012-08-01T18:30:25Z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336161</vt:lpwstr>
  </property>
  <property fmtid="{D5CDD505-2E9C-101B-9397-08002B2CF9AE}" name="NXPowerLiteSettings" pid="3">
    <vt:lpwstr>F7000400038000</vt:lpwstr>
  </property>
  <property fmtid="{D5CDD505-2E9C-101B-9397-08002B2CF9AE}" name="NXPowerLiteVersion" pid="4">
    <vt:lpwstr>D7.1.1</vt:lpwstr>
  </property>
</Properties>
</file>